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2" r:id="rId3"/>
    <p:sldId id="281" r:id="rId4"/>
    <p:sldId id="330" r:id="rId5"/>
    <p:sldId id="331" r:id="rId6"/>
    <p:sldId id="300" r:id="rId7"/>
    <p:sldId id="301" r:id="rId8"/>
    <p:sldId id="303" r:id="rId9"/>
    <p:sldId id="302" r:id="rId10"/>
    <p:sldId id="298" r:id="rId11"/>
    <p:sldId id="321" r:id="rId12"/>
    <p:sldId id="322" r:id="rId13"/>
    <p:sldId id="323" r:id="rId14"/>
    <p:sldId id="329" r:id="rId15"/>
    <p:sldId id="324" r:id="rId16"/>
    <p:sldId id="325" r:id="rId17"/>
    <p:sldId id="326" r:id="rId18"/>
    <p:sldId id="327" r:id="rId19"/>
    <p:sldId id="328" r:id="rId20"/>
    <p:sldId id="277" r:id="rId21"/>
    <p:sldId id="319" r:id="rId22"/>
    <p:sldId id="320" r:id="rId23"/>
    <p:sldId id="278" r:id="rId24"/>
    <p:sldId id="318" r:id="rId25"/>
    <p:sldId id="317" r:id="rId26"/>
    <p:sldId id="299" r:id="rId27"/>
    <p:sldId id="293" r:id="rId28"/>
  </p:sldIdLst>
  <p:sldSz cx="12192000" cy="6858000"/>
  <p:notesSz cx="6735763" cy="9866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75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o" initials="f"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94714" autoAdjust="0"/>
  </p:normalViewPr>
  <p:slideViewPr>
    <p:cSldViewPr snapToGrid="0">
      <p:cViewPr>
        <p:scale>
          <a:sx n="78" d="100"/>
          <a:sy n="78" d="100"/>
        </p:scale>
        <p:origin x="-1110" y="-630"/>
      </p:cViewPr>
      <p:guideLst>
        <p:guide orient="horz" pos="2160"/>
        <p:guide pos="751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9413" cy="495300"/>
          </a:xfrm>
          <a:prstGeom prst="rect">
            <a:avLst/>
          </a:prstGeom>
        </p:spPr>
        <p:txBody>
          <a:bodyPr vert="horz" lIns="91426" tIns="45713" rIns="91426" bIns="45713" rtlCol="0"/>
          <a:lstStyle>
            <a:lvl1pPr algn="l">
              <a:defRPr sz="1200"/>
            </a:lvl1pPr>
          </a:lstStyle>
          <a:p>
            <a:endParaRPr lang="it-IT"/>
          </a:p>
        </p:txBody>
      </p:sp>
      <p:sp>
        <p:nvSpPr>
          <p:cNvPr id="3" name="Segnaposto data 2"/>
          <p:cNvSpPr>
            <a:spLocks noGrp="1"/>
          </p:cNvSpPr>
          <p:nvPr>
            <p:ph type="dt" idx="1"/>
          </p:nvPr>
        </p:nvSpPr>
        <p:spPr>
          <a:xfrm>
            <a:off x="3814763" y="0"/>
            <a:ext cx="2919412" cy="495300"/>
          </a:xfrm>
          <a:prstGeom prst="rect">
            <a:avLst/>
          </a:prstGeom>
        </p:spPr>
        <p:txBody>
          <a:bodyPr vert="horz" lIns="91426" tIns="45713" rIns="91426" bIns="45713" rtlCol="0"/>
          <a:lstStyle>
            <a:lvl1pPr algn="r">
              <a:defRPr sz="1200"/>
            </a:lvl1pPr>
          </a:lstStyle>
          <a:p>
            <a:fld id="{4B993A72-6427-4FAF-8C43-8089E892A1FC}" type="datetimeFigureOut">
              <a:rPr lang="it-IT" smtClean="0"/>
              <a:t>13/11/2014</a:t>
            </a:fld>
            <a:endParaRPr lang="it-IT"/>
          </a:p>
        </p:txBody>
      </p:sp>
      <p:sp>
        <p:nvSpPr>
          <p:cNvPr id="4" name="Segnaposto immagin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6" tIns="45713" rIns="91426" bIns="45713" rtlCol="0" anchor="ctr"/>
          <a:lstStyle/>
          <a:p>
            <a:endParaRPr lang="it-IT"/>
          </a:p>
        </p:txBody>
      </p:sp>
      <p:sp>
        <p:nvSpPr>
          <p:cNvPr id="5" name="Segnaposto note 4"/>
          <p:cNvSpPr>
            <a:spLocks noGrp="1"/>
          </p:cNvSpPr>
          <p:nvPr>
            <p:ph type="body" sz="quarter" idx="3"/>
          </p:nvPr>
        </p:nvSpPr>
        <p:spPr>
          <a:xfrm>
            <a:off x="673101" y="4748213"/>
            <a:ext cx="5389563" cy="3884612"/>
          </a:xfrm>
          <a:prstGeom prst="rect">
            <a:avLst/>
          </a:prstGeom>
        </p:spPr>
        <p:txBody>
          <a:bodyPr vert="horz" lIns="91426" tIns="45713" rIns="91426" bIns="45713"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371013"/>
            <a:ext cx="2919413" cy="495300"/>
          </a:xfrm>
          <a:prstGeom prst="rect">
            <a:avLst/>
          </a:prstGeom>
        </p:spPr>
        <p:txBody>
          <a:bodyPr vert="horz" lIns="91426" tIns="45713" rIns="91426" bIns="45713" rtlCol="0" anchor="b"/>
          <a:lstStyle>
            <a:lvl1pPr algn="l">
              <a:defRPr sz="1200"/>
            </a:lvl1pPr>
          </a:lstStyle>
          <a:p>
            <a:endParaRPr lang="it-IT"/>
          </a:p>
        </p:txBody>
      </p:sp>
      <p:sp>
        <p:nvSpPr>
          <p:cNvPr id="7" name="Segnaposto numero diapositiva 6"/>
          <p:cNvSpPr>
            <a:spLocks noGrp="1"/>
          </p:cNvSpPr>
          <p:nvPr>
            <p:ph type="sldNum" sz="quarter" idx="5"/>
          </p:nvPr>
        </p:nvSpPr>
        <p:spPr>
          <a:xfrm>
            <a:off x="3814763" y="9371013"/>
            <a:ext cx="2919412" cy="495300"/>
          </a:xfrm>
          <a:prstGeom prst="rect">
            <a:avLst/>
          </a:prstGeom>
        </p:spPr>
        <p:txBody>
          <a:bodyPr vert="horz" lIns="91426" tIns="45713" rIns="91426" bIns="45713" rtlCol="0" anchor="b"/>
          <a:lstStyle>
            <a:lvl1pPr algn="r">
              <a:defRPr sz="1200"/>
            </a:lvl1pPr>
          </a:lstStyle>
          <a:p>
            <a:fld id="{A05DAE75-B73B-41A1-8CA2-E304B4280AA2}" type="slidenum">
              <a:rPr lang="it-IT" smtClean="0"/>
              <a:t>‹N›</a:t>
            </a:fld>
            <a:endParaRPr lang="it-IT"/>
          </a:p>
        </p:txBody>
      </p:sp>
    </p:spTree>
    <p:extLst>
      <p:ext uri="{BB962C8B-B14F-4D97-AF65-F5344CB8AC3E}">
        <p14:creationId xmlns:p14="http://schemas.microsoft.com/office/powerpoint/2010/main" val="315760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7510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224048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216138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3342" y="1268760"/>
            <a:ext cx="10383922" cy="4968552"/>
          </a:xfrm>
        </p:spPr>
        <p:txBody>
          <a:bodyPr/>
          <a:lstStyle>
            <a:lvl1pPr marL="342900" indent="-342900">
              <a:buFont typeface="Wingdings" pitchFamily="2" charset="2"/>
              <a:buChar char="§"/>
              <a:defRPr lang="it-IT" sz="2600" b="1" kern="1200" dirty="0" smtClean="0">
                <a:solidFill>
                  <a:srgbClr val="343434"/>
                </a:solidFill>
                <a:latin typeface="Arial Bold" charset="0"/>
                <a:ea typeface="Arial Bold" charset="0"/>
                <a:cs typeface="Arial Bold" charset="0"/>
                <a:sym typeface="Gill Sans" charset="0"/>
              </a:defRPr>
            </a:lvl1pPr>
            <a:lvl2pPr marL="914400" indent="-457200">
              <a:buSzPct val="50000"/>
              <a:buFont typeface="Wingdings" pitchFamily="2" charset="2"/>
              <a:buChar char="q"/>
              <a:defRPr lang="it-IT" sz="2600" kern="1200" dirty="0" smtClean="0">
                <a:solidFill>
                  <a:srgbClr val="343434"/>
                </a:solidFill>
                <a:latin typeface="Arial" charset="0"/>
                <a:ea typeface="ヒラギノ角ゴ ProN W3" charset="0"/>
                <a:cs typeface="Arial" charset="0"/>
                <a:sym typeface="Gill Sans" charset="0"/>
              </a:defRPr>
            </a:lvl2pPr>
            <a:lvl3pPr marL="1143000" indent="-228600">
              <a:buSzPct val="50000"/>
              <a:buFont typeface="Wingdings" pitchFamily="2" charset="2"/>
              <a:buChar char="v"/>
              <a:defRPr lang="it-IT" sz="2400" kern="1200" dirty="0" smtClean="0">
                <a:solidFill>
                  <a:srgbClr val="343434"/>
                </a:solidFill>
                <a:latin typeface="Arial" charset="0"/>
                <a:ea typeface="ヒラギノ角ゴ ProN W3" charset="0"/>
                <a:cs typeface="Arial" charset="0"/>
                <a:sym typeface="Gill Sans"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10"/>
          </p:nvPr>
        </p:nvSpPr>
        <p:spPr>
          <a:xfrm>
            <a:off x="143339" y="6237322"/>
            <a:ext cx="2844800" cy="365125"/>
          </a:xfrm>
        </p:spPr>
        <p:txBody>
          <a:bodyPr/>
          <a:lstStyle/>
          <a:p>
            <a:endParaRPr lang="en-GB">
              <a:solidFill>
                <a:prstClr val="black">
                  <a:tint val="75000"/>
                </a:prstClr>
              </a:solidFill>
            </a:endParaRPr>
          </a:p>
        </p:txBody>
      </p:sp>
      <p:sp>
        <p:nvSpPr>
          <p:cNvPr id="6" name="Segnaposto numero diapositiva 5"/>
          <p:cNvSpPr>
            <a:spLocks noGrp="1"/>
          </p:cNvSpPr>
          <p:nvPr>
            <p:ph type="sldNum" sz="quarter" idx="12"/>
          </p:nvPr>
        </p:nvSpPr>
        <p:spPr>
          <a:xfrm>
            <a:off x="8880309" y="6237322"/>
            <a:ext cx="2844800" cy="365125"/>
          </a:xfrm>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
        <p:nvSpPr>
          <p:cNvPr id="7" name="Titolo 6"/>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9724480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endParaRPr lang="en-GB">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GB">
              <a:solidFill>
                <a:prstClr val="black">
                  <a:tint val="75000"/>
                </a:prstClr>
              </a:solidFill>
            </a:endParaRPr>
          </a:p>
        </p:txBody>
      </p:sp>
      <p:sp>
        <p:nvSpPr>
          <p:cNvPr id="6" name="Segnaposto numero diapositiva 5"/>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
        <p:nvSpPr>
          <p:cNvPr id="3" name="Titolo 2"/>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93588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10"/>
            <a:ext cx="10363200" cy="1362075"/>
          </a:xfrm>
        </p:spPr>
        <p:txBody>
          <a:bodyPr anchor="t"/>
          <a:lstStyle>
            <a:lvl1pPr algn="l">
              <a:defRPr sz="4000" b="1" cap="all">
                <a:latin typeface="Arial" pitchFamily="34" charset="0"/>
                <a:cs typeface="Arial" pitchFamily="34" charset="0"/>
              </a:defRPr>
            </a:lvl1pPr>
          </a:lstStyle>
          <a:p>
            <a:r>
              <a:rPr lang="it-IT" dirty="0" smtClean="0"/>
              <a:t>Fare clic per modificare lo stile del titolo</a:t>
            </a:r>
            <a:endParaRPr lang="en-GB" dirty="0"/>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Segnaposto data 3"/>
          <p:cNvSpPr>
            <a:spLocks noGrp="1"/>
          </p:cNvSpPr>
          <p:nvPr>
            <p:ph type="dt" sz="half" idx="10"/>
          </p:nvPr>
        </p:nvSpPr>
        <p:spPr/>
        <p:txBody>
          <a:bodyPr/>
          <a:lstStyle/>
          <a:p>
            <a:endParaRPr lang="en-GB">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GB">
              <a:solidFill>
                <a:prstClr val="black">
                  <a:tint val="75000"/>
                </a:prstClr>
              </a:solidFill>
            </a:endParaRPr>
          </a:p>
        </p:txBody>
      </p:sp>
      <p:sp>
        <p:nvSpPr>
          <p:cNvPr id="6" name="Segnaposto numero diapositiva 5"/>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9919835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9484" y="1279303"/>
            <a:ext cx="5317514" cy="4525963"/>
          </a:xfrm>
        </p:spPr>
        <p:txBody>
          <a:bodyPr/>
          <a:lstStyle>
            <a:lvl1pPr marL="342900" indent="-342900">
              <a:buFont typeface="Wingdings" pitchFamily="2" charset="2"/>
              <a:buChar char="§"/>
              <a:defRPr sz="2600">
                <a:latin typeface="Arial" pitchFamily="34" charset="0"/>
                <a:cs typeface="Arial" pitchFamily="34" charset="0"/>
              </a:defRPr>
            </a:lvl1pPr>
            <a:lvl2pPr marL="742950" indent="-285750">
              <a:buSzPct val="50000"/>
              <a:buFont typeface="Wingdings" pitchFamily="2" charset="2"/>
              <a:buChar char="q"/>
              <a:defRPr sz="2400">
                <a:latin typeface="Arial" pitchFamily="34" charset="0"/>
                <a:cs typeface="Arial" pitchFamily="34" charset="0"/>
              </a:defRPr>
            </a:lvl2pPr>
            <a:lvl3pPr marL="1143000" indent="-228600">
              <a:buSzPct val="50000"/>
              <a:buFont typeface="Wingdings" pitchFamily="2" charset="2"/>
              <a:buChar char="v"/>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contenuto 3"/>
          <p:cNvSpPr>
            <a:spLocks noGrp="1"/>
          </p:cNvSpPr>
          <p:nvPr>
            <p:ph sz="half" idx="2"/>
          </p:nvPr>
        </p:nvSpPr>
        <p:spPr>
          <a:xfrm>
            <a:off x="5734117" y="1279303"/>
            <a:ext cx="4793147" cy="4525963"/>
          </a:xfrm>
        </p:spPr>
        <p:txBody>
          <a:bodyPr vert="horz" lIns="91440" tIns="45720" rIns="91440" bIns="45720" rtlCol="0">
            <a:normAutofit/>
          </a:bodyPr>
          <a:lstStyle>
            <a:lvl1pPr>
              <a:defRPr lang="it-IT" sz="2600" dirty="0" smtClean="0">
                <a:latin typeface="Arial" pitchFamily="34" charset="0"/>
                <a:cs typeface="Arial" pitchFamily="34" charset="0"/>
              </a:defRPr>
            </a:lvl1pPr>
            <a:lvl2pPr>
              <a:defRPr lang="it-IT" sz="2400" dirty="0" smtClean="0">
                <a:latin typeface="Arial" pitchFamily="34" charset="0"/>
                <a:cs typeface="Arial" pitchFamily="34" charset="0"/>
              </a:defRPr>
            </a:lvl2pPr>
            <a:lvl3pPr>
              <a:defRPr lang="it-IT" sz="2000" dirty="0" smtClean="0">
                <a:latin typeface="Arial" pitchFamily="34" charset="0"/>
                <a:cs typeface="Arial" pitchFamily="34" charset="0"/>
              </a:defRPr>
            </a:lvl3pPr>
            <a:lvl4pPr>
              <a:defRPr lang="it-IT" sz="1800" dirty="0" smtClean="0">
                <a:latin typeface="Arial" pitchFamily="34" charset="0"/>
                <a:cs typeface="Arial" pitchFamily="34" charset="0"/>
              </a:defRPr>
            </a:lvl4pPr>
            <a:lvl5pPr>
              <a:defRPr lang="en-GB" sz="1800" dirty="0">
                <a:latin typeface="Arial" pitchFamily="34" charset="0"/>
                <a:cs typeface="Arial" pitchFamily="34" charset="0"/>
              </a:defRPr>
            </a:lvl5pPr>
          </a:lstStyle>
          <a:p>
            <a:pPr lvl="0">
              <a:buFont typeface="Wingdings" pitchFamily="2" charset="2"/>
              <a:buChar char="§"/>
            </a:pPr>
            <a:r>
              <a:rPr lang="it-IT" dirty="0" smtClean="0"/>
              <a:t>Fare clic per modificare stili del testo dello schema</a:t>
            </a:r>
          </a:p>
          <a:p>
            <a:pPr lvl="1">
              <a:buSzPct val="50000"/>
              <a:buFont typeface="Wingdings" pitchFamily="2" charset="2"/>
              <a:buChar char="q"/>
            </a:pPr>
            <a:r>
              <a:rPr lang="it-IT" dirty="0" smtClean="0"/>
              <a:t>Secondo livello</a:t>
            </a:r>
          </a:p>
          <a:p>
            <a:pPr lvl="2">
              <a:buSzPct val="50000"/>
              <a:buFont typeface="Wingdings" pitchFamily="2" charset="2"/>
              <a:buChar char="v"/>
            </a:pPr>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data 4"/>
          <p:cNvSpPr>
            <a:spLocks noGrp="1"/>
          </p:cNvSpPr>
          <p:nvPr>
            <p:ph type="dt" sz="half" idx="10"/>
          </p:nvPr>
        </p:nvSpPr>
        <p:spPr/>
        <p:txBody>
          <a:bodyPr/>
          <a:lstStyle/>
          <a:p>
            <a:endParaRPr lang="en-GB">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GB">
              <a:solidFill>
                <a:prstClr val="black">
                  <a:tint val="75000"/>
                </a:prstClr>
              </a:solidFill>
            </a:endParaRPr>
          </a:p>
        </p:txBody>
      </p:sp>
      <p:sp>
        <p:nvSpPr>
          <p:cNvPr id="7" name="Segnaposto numero diapositiva 6"/>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006391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9487" y="1235896"/>
            <a:ext cx="4960686" cy="1122139"/>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69484" y="2358032"/>
            <a:ext cx="5228889" cy="3951288"/>
          </a:xfrm>
        </p:spPr>
        <p:txBody>
          <a:bodyPr/>
          <a:lstStyle>
            <a:lvl1pPr marL="342900" indent="-342900">
              <a:buFont typeface="Wingdings" pitchFamily="2" charset="2"/>
              <a:buChar char="§"/>
              <a:defRPr sz="2400">
                <a:latin typeface="Arial" pitchFamily="34" charset="0"/>
                <a:cs typeface="Arial" pitchFamily="34" charset="0"/>
              </a:defRPr>
            </a:lvl1pPr>
            <a:lvl2pPr marL="742950" indent="-285750">
              <a:buSzPct val="50000"/>
              <a:buFont typeface="Wingdings" pitchFamily="2" charset="2"/>
              <a:buChar char="q"/>
              <a:defRPr sz="2000"/>
            </a:lvl2pPr>
            <a:lvl3pPr marL="1143000" indent="-228600">
              <a:buSzPct val="50000"/>
              <a:buFont typeface="Wingdings" pitchFamily="2" charset="2"/>
              <a:buChar char="v"/>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testo 4"/>
          <p:cNvSpPr>
            <a:spLocks noGrp="1"/>
          </p:cNvSpPr>
          <p:nvPr>
            <p:ph type="body" sz="quarter" idx="3"/>
          </p:nvPr>
        </p:nvSpPr>
        <p:spPr>
          <a:xfrm>
            <a:off x="5653255" y="1235896"/>
            <a:ext cx="4962635" cy="1122139"/>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5653255" y="2358032"/>
            <a:ext cx="4962635" cy="3951288"/>
          </a:xfrm>
        </p:spPr>
        <p:txBody>
          <a:bodyPr vert="horz" lIns="91440" tIns="45720" rIns="91440" bIns="45720" rtlCol="0">
            <a:normAutofit/>
          </a:bodyPr>
          <a:lstStyle>
            <a:lvl1pPr>
              <a:defRPr lang="it-IT" sz="2400" smtClean="0">
                <a:latin typeface="Arial" pitchFamily="34" charset="0"/>
                <a:cs typeface="Arial" pitchFamily="34" charset="0"/>
              </a:defRPr>
            </a:lvl1pPr>
            <a:lvl2pPr>
              <a:defRPr lang="it-IT" sz="2000" smtClean="0"/>
            </a:lvl2pPr>
            <a:lvl3pPr>
              <a:defRPr lang="it-IT" sz="1800" smtClean="0"/>
            </a:lvl3pPr>
            <a:lvl4pPr>
              <a:defRPr lang="it-IT" sz="1600" smtClean="0"/>
            </a:lvl4pPr>
            <a:lvl5pPr>
              <a:defRPr lang="en-GB" sz="1600"/>
            </a:lvl5pPr>
          </a:lstStyle>
          <a:p>
            <a:pPr lvl="0">
              <a:buFont typeface="Wingdings" pitchFamily="2" charset="2"/>
              <a:buChar char="§"/>
            </a:pPr>
            <a:r>
              <a:rPr lang="it-IT" smtClean="0"/>
              <a:t>Fare clic per modificare stili del testo dello schema</a:t>
            </a:r>
          </a:p>
          <a:p>
            <a:pPr lvl="1">
              <a:buSzPct val="50000"/>
              <a:buFont typeface="Wingdings" pitchFamily="2" charset="2"/>
              <a:buChar char="q"/>
            </a:pPr>
            <a:r>
              <a:rPr lang="it-IT" smtClean="0"/>
              <a:t>Secondo livello</a:t>
            </a:r>
          </a:p>
          <a:p>
            <a:pPr lvl="2">
              <a:buSzPct val="50000"/>
              <a:buFont typeface="Wingdings" pitchFamily="2" charset="2"/>
              <a:buChar char="v"/>
            </a:pPr>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GB">
              <a:solidFill>
                <a:prstClr val="black">
                  <a:tint val="75000"/>
                </a:prstClr>
              </a:solidFill>
            </a:endParaRPr>
          </a:p>
        </p:txBody>
      </p:sp>
      <p:sp>
        <p:nvSpPr>
          <p:cNvPr id="9" name="Segnaposto numero diapositiva 8"/>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
        <p:nvSpPr>
          <p:cNvPr id="10" name="Titolo 9"/>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4994380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endParaRPr lang="en-GB">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GB">
              <a:solidFill>
                <a:prstClr val="black">
                  <a:tint val="75000"/>
                </a:prstClr>
              </a:solidFill>
            </a:endParaRPr>
          </a:p>
        </p:txBody>
      </p:sp>
      <p:sp>
        <p:nvSpPr>
          <p:cNvPr id="5" name="Segnaposto numero diapositiva 4"/>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5912969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 y="19583"/>
            <a:ext cx="10123999" cy="730002"/>
          </a:xfrm>
        </p:spPr>
        <p:txBody>
          <a:bodyPr anchor="b">
            <a:noAutofit/>
          </a:bodyPr>
          <a:lstStyle>
            <a:lvl1pPr algn="l">
              <a:defRPr sz="3000" b="1">
                <a:latin typeface="Arial" pitchFamily="34" charset="0"/>
                <a:cs typeface="Arial" pitchFamily="34" charset="0"/>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271800" y="1052736"/>
            <a:ext cx="6815666" cy="5361459"/>
          </a:xfrm>
        </p:spPr>
        <p:txBody>
          <a:bodyPr/>
          <a:lstStyle>
            <a:lvl1pPr marL="342900" indent="-342900">
              <a:buFont typeface="Wingdings" pitchFamily="2" charset="2"/>
              <a:buChar char="§"/>
              <a:defRPr sz="3200">
                <a:latin typeface="Arial" pitchFamily="34" charset="0"/>
                <a:cs typeface="Arial" pitchFamily="34" charset="0"/>
              </a:defRPr>
            </a:lvl1pPr>
            <a:lvl2pPr marL="742950" indent="-285750">
              <a:buSzPct val="50000"/>
              <a:buFont typeface="Wingdings" pitchFamily="2" charset="2"/>
              <a:buChar char="q"/>
              <a:defRPr sz="2800">
                <a:latin typeface="Arial" pitchFamily="34" charset="0"/>
                <a:cs typeface="Arial" pitchFamily="34" charset="0"/>
              </a:defRPr>
            </a:lvl2pPr>
            <a:lvl3pPr marL="1143000" indent="-228600">
              <a:buSzPct val="50000"/>
              <a:buFont typeface="Wingdings" pitchFamily="2" charset="2"/>
              <a:buChar char="v"/>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testo 3"/>
          <p:cNvSpPr>
            <a:spLocks noGrp="1"/>
          </p:cNvSpPr>
          <p:nvPr>
            <p:ph type="body" sz="half" idx="2"/>
          </p:nvPr>
        </p:nvSpPr>
        <p:spPr>
          <a:xfrm>
            <a:off x="164703" y="1052741"/>
            <a:ext cx="4011084" cy="5073427"/>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sp>
        <p:nvSpPr>
          <p:cNvPr id="5" name="Segnaposto data 4"/>
          <p:cNvSpPr>
            <a:spLocks noGrp="1"/>
          </p:cNvSpPr>
          <p:nvPr>
            <p:ph type="dt" sz="half" idx="10"/>
          </p:nvPr>
        </p:nvSpPr>
        <p:spPr/>
        <p:txBody>
          <a:bodyPr/>
          <a:lstStyle/>
          <a:p>
            <a:endParaRPr lang="en-GB">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GB">
              <a:solidFill>
                <a:prstClr val="black">
                  <a:tint val="75000"/>
                </a:prstClr>
              </a:solidFill>
            </a:endParaRPr>
          </a:p>
        </p:txBody>
      </p:sp>
      <p:sp>
        <p:nvSpPr>
          <p:cNvPr id="7" name="Segnaposto numero diapositiva 6"/>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151503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693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2174346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endParaRPr lang="en-GB">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GB">
              <a:solidFill>
                <a:prstClr val="black">
                  <a:tint val="75000"/>
                </a:prstClr>
              </a:solidFill>
            </a:endParaRPr>
          </a:p>
        </p:txBody>
      </p:sp>
      <p:sp>
        <p:nvSpPr>
          <p:cNvPr id="6" name="Segnaposto numero diapositiva 5"/>
          <p:cNvSpPr>
            <a:spLocks noGrp="1"/>
          </p:cNvSpPr>
          <p:nvPr>
            <p:ph type="sldNum" sz="quarter" idx="12"/>
          </p:nvPr>
        </p:nvSpPr>
        <p:spPr/>
        <p:txBody>
          <a:body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sp>
        <p:nvSpPr>
          <p:cNvPr id="3" name="Titolo 2"/>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494365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42"/>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15034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1"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1"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272859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90" y="365129"/>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320771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149120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186354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90" y="457200"/>
            <a:ext cx="3932238"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90"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268427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90" y="457200"/>
            <a:ext cx="3932238"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9" y="98742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90"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EAD6D9-E419-4B52-A9CA-661ABB6F6EB4}" type="slidenum">
              <a:rPr lang="it-IT" smtClean="0"/>
              <a:t>‹N›</a:t>
            </a:fld>
            <a:endParaRPr lang="it-IT"/>
          </a:p>
        </p:txBody>
      </p:sp>
    </p:spTree>
    <p:extLst>
      <p:ext uri="{BB962C8B-B14F-4D97-AF65-F5344CB8AC3E}">
        <p14:creationId xmlns:p14="http://schemas.microsoft.com/office/powerpoint/2010/main" val="15744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AD6D9-E419-4B52-A9CA-661ABB6F6EB4}" type="slidenum">
              <a:rPr lang="it-IT" smtClean="0"/>
              <a:t>‹N›</a:t>
            </a:fld>
            <a:endParaRPr lang="it-IT"/>
          </a:p>
        </p:txBody>
      </p:sp>
    </p:spTree>
    <p:extLst>
      <p:ext uri="{BB962C8B-B14F-4D97-AF65-F5344CB8AC3E}">
        <p14:creationId xmlns:p14="http://schemas.microsoft.com/office/powerpoint/2010/main" val="333827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9484" y="-99392"/>
            <a:ext cx="10122063" cy="706090"/>
          </a:xfrm>
          <a:prstGeom prst="rect">
            <a:avLst/>
          </a:prstGeom>
        </p:spPr>
        <p:txBody>
          <a:bodyPr vert="horz" lIns="91440" tIns="45720" rIns="91440" bIns="45720" rtlCol="0" anchor="ctr">
            <a:normAutofit/>
          </a:bodyPr>
          <a:lstStyle/>
          <a:p>
            <a:r>
              <a:rPr lang="it-IT" dirty="0" smtClean="0"/>
              <a:t>Fare clic per modificare lo stile del titolo</a:t>
            </a:r>
            <a:endParaRPr lang="en-GB" dirty="0"/>
          </a:p>
        </p:txBody>
      </p:sp>
      <p:sp>
        <p:nvSpPr>
          <p:cNvPr id="3" name="Segnaposto testo 2"/>
          <p:cNvSpPr>
            <a:spLocks noGrp="1"/>
          </p:cNvSpPr>
          <p:nvPr>
            <p:ph type="body" idx="1"/>
          </p:nvPr>
        </p:nvSpPr>
        <p:spPr>
          <a:xfrm>
            <a:off x="158110" y="1279305"/>
            <a:ext cx="10369152" cy="488600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Segnaposto piè di pagina 4"/>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egnaposto numero diapositiva 5"/>
          <p:cNvSpPr>
            <a:spLocks noGrp="1"/>
          </p:cNvSpPr>
          <p:nvPr>
            <p:ph type="sldNum" sz="quarter" idx="4"/>
          </p:nvPr>
        </p:nvSpPr>
        <p:spPr>
          <a:xfrm>
            <a:off x="8737600" y="635636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A45B2-5B32-4D06-A2B1-FD0CF07B37AB}" type="slidenum">
              <a:rPr lang="en-GB" smtClean="0">
                <a:solidFill>
                  <a:prstClr val="black">
                    <a:tint val="75000"/>
                  </a:prstClr>
                </a:solidFill>
              </a:rPr>
              <a:pPr/>
              <a:t>‹N›</a:t>
            </a:fld>
            <a:endParaRPr lang="en-GB">
              <a:solidFill>
                <a:prstClr val="black">
                  <a:tint val="75000"/>
                </a:prstClr>
              </a:solidFill>
            </a:endParaRPr>
          </a:p>
        </p:txBody>
      </p:sp>
      <p:pic>
        <p:nvPicPr>
          <p:cNvPr id="8" name="Picture 5" descr="A_TBS_Group_Full_POS_RGB.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670813" y="-54768"/>
            <a:ext cx="145170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8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6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50000"/>
        <a:buFont typeface="Wingdings" pitchFamily="2" charset="2"/>
        <a:buChar char="q"/>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v"/>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hyperlink" Target="http://www.cbm.fvg.it/sites/www.cbm.fvg.it/files/Position%20Paper%20S3%20BioHighTech%20FVG_06-10-2014_Rev.01.pdf"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it.wikipedia.org/wiki/RNA" TargetMode="External"/><Relationship Id="rId13" Type="http://schemas.openxmlformats.org/officeDocument/2006/relationships/image" Target="../media/image3.png"/><Relationship Id="rId3" Type="http://schemas.openxmlformats.org/officeDocument/2006/relationships/hyperlink" Target="http://assobiotec.federchimica.it/default/mondo-delle-biotecnologie/cosa-sono-le-biotecnologie.aspx" TargetMode="External"/><Relationship Id="rId7" Type="http://schemas.openxmlformats.org/officeDocument/2006/relationships/hyperlink" Target="http://it.wikipedia.org/wiki/DNA" TargetMode="External"/><Relationship Id="rId12" Type="http://schemas.openxmlformats.org/officeDocument/2006/relationships/hyperlink" Target="http://it.wikipedia.org/wiki/Algoritmo" TargetMode="External"/><Relationship Id="rId2" Type="http://schemas.openxmlformats.org/officeDocument/2006/relationships/hyperlink" Target="http://www.assobiomedica.it/it/chi-siamo/index.html" TargetMode="External"/><Relationship Id="rId1" Type="http://schemas.openxmlformats.org/officeDocument/2006/relationships/slideLayout" Target="../slideLayouts/slideLayout2.xml"/><Relationship Id="rId6" Type="http://schemas.openxmlformats.org/officeDocument/2006/relationships/hyperlink" Target="http://it.wikipedia.org/wiki/Molecola" TargetMode="External"/><Relationship Id="rId11" Type="http://schemas.openxmlformats.org/officeDocument/2006/relationships/hyperlink" Target="http://it.wikipedia.org/wiki/Proteoma" TargetMode="External"/><Relationship Id="rId5" Type="http://schemas.openxmlformats.org/officeDocument/2006/relationships/hyperlink" Target="http://it.wikipedia.org/wiki/Biologia" TargetMode="External"/><Relationship Id="rId15" Type="http://schemas.openxmlformats.org/officeDocument/2006/relationships/image" Target="../media/image7.png"/><Relationship Id="rId10" Type="http://schemas.openxmlformats.org/officeDocument/2006/relationships/hyperlink" Target="http://it.wikipedia.org/wiki/Genoma" TargetMode="External"/><Relationship Id="rId4" Type="http://schemas.openxmlformats.org/officeDocument/2006/relationships/hyperlink" Target="http://it.wikipedia.org/wiki/Scienza" TargetMode="External"/><Relationship Id="rId9" Type="http://schemas.openxmlformats.org/officeDocument/2006/relationships/hyperlink" Target="http://it.wikipedia.org/wiki/Proteine"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eucomed.be/" TargetMode="External"/><Relationship Id="rId7" Type="http://schemas.openxmlformats.org/officeDocument/2006/relationships/image" Target="../media/image7.png"/><Relationship Id="rId2" Type="http://schemas.openxmlformats.org/officeDocument/2006/relationships/hyperlink" Target="http://www.assobiomedica.com/static/upload/pri/pri-2013.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assobiotec.federchimica.it/default/biotech-in-italia.aspx" TargetMode="External"/><Relationship Id="rId4" Type="http://schemas.openxmlformats.org/officeDocument/2006/relationships/hyperlink" Target="http://www.medtecheurope.org/uploads/Modules/MCMedias/1379401982406/medtech_graphic_130912_portait_small.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766917" y="2241165"/>
            <a:ext cx="10157338" cy="1758984"/>
          </a:xfrm>
          <a:prstGeom prst="rect">
            <a:avLst/>
          </a:prstGeom>
        </p:spPr>
        <p:txBody>
          <a:bodyPr>
            <a:noAutofit/>
          </a:bodyPr>
          <a:lstStyle>
            <a:lvl1pPr marL="29162" indent="-29162" algn="ctr" rtl="0" eaLnBrk="0" fontAlgn="base" hangingPunct="0">
              <a:spcBef>
                <a:spcPct val="0"/>
              </a:spcBef>
              <a:spcAft>
                <a:spcPct val="0"/>
              </a:spcAft>
              <a:defRPr sz="1800" b="1">
                <a:solidFill>
                  <a:srgbClr val="4C4C4C"/>
                </a:solidFill>
                <a:latin typeface="+mj-lt"/>
                <a:ea typeface="+mj-ea"/>
                <a:cs typeface="ヒラギノ角ゴ ProN W6" charset="0"/>
                <a:sym typeface="Arial Bold" charset="0"/>
              </a:defRPr>
            </a:lvl1pPr>
            <a:lvl2pPr marL="29162" indent="-29162" algn="l" rtl="0" eaLnBrk="0" fontAlgn="base" hangingPunct="0">
              <a:spcBef>
                <a:spcPct val="0"/>
              </a:spcBef>
              <a:spcAft>
                <a:spcPct val="0"/>
              </a:spcAft>
              <a:defRPr b="1">
                <a:solidFill>
                  <a:srgbClr val="4C4C4C"/>
                </a:solidFill>
                <a:latin typeface="Arial Bold" pitchFamily="-80" charset="0"/>
                <a:ea typeface="ヒラギノ角ゴ ProN W6" pitchFamily="-80" charset="-128"/>
                <a:cs typeface="ヒラギノ角ゴ ProN W6" charset="0"/>
                <a:sym typeface="Arial Bold" charset="0"/>
              </a:defRPr>
            </a:lvl2pPr>
            <a:lvl3pPr marL="29162" indent="-29162" algn="l" rtl="0" eaLnBrk="0" fontAlgn="base" hangingPunct="0">
              <a:spcBef>
                <a:spcPct val="0"/>
              </a:spcBef>
              <a:spcAft>
                <a:spcPct val="0"/>
              </a:spcAft>
              <a:defRPr b="1">
                <a:solidFill>
                  <a:srgbClr val="4C4C4C"/>
                </a:solidFill>
                <a:latin typeface="Arial Bold" pitchFamily="-80" charset="0"/>
                <a:ea typeface="ヒラギノ角ゴ ProN W6" pitchFamily="-80" charset="-128"/>
                <a:cs typeface="ヒラギノ角ゴ ProN W6" charset="0"/>
                <a:sym typeface="Arial Bold" charset="0"/>
              </a:defRPr>
            </a:lvl3pPr>
            <a:lvl4pPr marL="29162" indent="-29162" algn="l" rtl="0" eaLnBrk="0" fontAlgn="base" hangingPunct="0">
              <a:spcBef>
                <a:spcPct val="0"/>
              </a:spcBef>
              <a:spcAft>
                <a:spcPct val="0"/>
              </a:spcAft>
              <a:defRPr b="1">
                <a:solidFill>
                  <a:srgbClr val="4C4C4C"/>
                </a:solidFill>
                <a:latin typeface="Arial Bold" pitchFamily="-80" charset="0"/>
                <a:ea typeface="ヒラギノ角ゴ ProN W6" pitchFamily="-80" charset="-128"/>
                <a:cs typeface="ヒラギノ角ゴ ProN W6" charset="0"/>
                <a:sym typeface="Arial Bold" charset="0"/>
              </a:defRPr>
            </a:lvl4pPr>
            <a:lvl5pPr marL="29162" indent="-29162" algn="l" rtl="0" eaLnBrk="0" fontAlgn="base" hangingPunct="0">
              <a:spcBef>
                <a:spcPct val="0"/>
              </a:spcBef>
              <a:spcAft>
                <a:spcPct val="0"/>
              </a:spcAft>
              <a:defRPr b="1">
                <a:solidFill>
                  <a:srgbClr val="4C4C4C"/>
                </a:solidFill>
                <a:latin typeface="Arial Bold" pitchFamily="-80" charset="0"/>
                <a:ea typeface="ヒラギノ角ゴ ProN W6" pitchFamily="-80" charset="-128"/>
                <a:cs typeface="ヒラギノ角ゴ ProN W6" charset="0"/>
                <a:sym typeface="Arial Bold" charset="0"/>
              </a:defRPr>
            </a:lvl5pPr>
            <a:lvl6pPr marL="508851" algn="ctr" rtl="0" fontAlgn="base">
              <a:spcBef>
                <a:spcPct val="0"/>
              </a:spcBef>
              <a:spcAft>
                <a:spcPct val="0"/>
              </a:spcAft>
              <a:defRPr sz="1700">
                <a:solidFill>
                  <a:srgbClr val="4C4C4C"/>
                </a:solidFill>
                <a:latin typeface="Arial Bold" pitchFamily="-80" charset="0"/>
                <a:ea typeface="ヒラギノ角ゴ ProN W6" pitchFamily="-80" charset="-128"/>
                <a:sym typeface="Arial Bold" pitchFamily="-80" charset="0"/>
              </a:defRPr>
            </a:lvl6pPr>
            <a:lvl7pPr marL="987769" algn="ctr" rtl="0" fontAlgn="base">
              <a:spcBef>
                <a:spcPct val="0"/>
              </a:spcBef>
              <a:spcAft>
                <a:spcPct val="0"/>
              </a:spcAft>
              <a:defRPr sz="1700">
                <a:solidFill>
                  <a:srgbClr val="4C4C4C"/>
                </a:solidFill>
                <a:latin typeface="Arial Bold" pitchFamily="-80" charset="0"/>
                <a:ea typeface="ヒラギノ角ゴ ProN W6" pitchFamily="-80" charset="-128"/>
                <a:sym typeface="Arial Bold" pitchFamily="-80" charset="0"/>
              </a:defRPr>
            </a:lvl7pPr>
            <a:lvl8pPr marL="1466688" algn="ctr" rtl="0" fontAlgn="base">
              <a:spcBef>
                <a:spcPct val="0"/>
              </a:spcBef>
              <a:spcAft>
                <a:spcPct val="0"/>
              </a:spcAft>
              <a:defRPr sz="1700">
                <a:solidFill>
                  <a:srgbClr val="4C4C4C"/>
                </a:solidFill>
                <a:latin typeface="Arial Bold" pitchFamily="-80" charset="0"/>
                <a:ea typeface="ヒラギノ角ゴ ProN W6" pitchFamily="-80" charset="-128"/>
                <a:sym typeface="Arial Bold" pitchFamily="-80" charset="0"/>
              </a:defRPr>
            </a:lvl8pPr>
            <a:lvl9pPr marL="1945605" algn="ctr" rtl="0" fontAlgn="base">
              <a:spcBef>
                <a:spcPct val="0"/>
              </a:spcBef>
              <a:spcAft>
                <a:spcPct val="0"/>
              </a:spcAft>
              <a:defRPr sz="1700">
                <a:solidFill>
                  <a:srgbClr val="4C4C4C"/>
                </a:solidFill>
                <a:latin typeface="Arial Bold" pitchFamily="-80" charset="0"/>
                <a:ea typeface="ヒラギノ角ゴ ProN W6" pitchFamily="-80" charset="-128"/>
                <a:sym typeface="Arial Bold" pitchFamily="-80" charset="0"/>
              </a:defRPr>
            </a:lvl9pPr>
          </a:lstStyle>
          <a:p>
            <a:pPr algn="just"/>
            <a:endParaRPr lang="it-IT" sz="2000" dirty="0" smtClean="0"/>
          </a:p>
          <a:p>
            <a:pPr algn="l"/>
            <a:r>
              <a:rPr lang="it-IT" sz="3200" dirty="0" smtClean="0">
                <a:latin typeface="GillSansMT,BoldItalic"/>
              </a:rPr>
              <a:t>Position </a:t>
            </a:r>
            <a:r>
              <a:rPr lang="it-IT" sz="3200" dirty="0" err="1" smtClean="0">
                <a:latin typeface="GillSansMT,BoldItalic"/>
              </a:rPr>
              <a:t>Paper</a:t>
            </a:r>
            <a:r>
              <a:rPr lang="it-IT" sz="3200" dirty="0" smtClean="0">
                <a:latin typeface="GillSansMT,BoldItalic"/>
              </a:rPr>
              <a:t>: Progetto S3 </a:t>
            </a:r>
            <a:r>
              <a:rPr lang="it-IT" sz="3200" dirty="0" err="1" smtClean="0">
                <a:latin typeface="GillSansMT,BoldItalic"/>
              </a:rPr>
              <a:t>BioHighTech</a:t>
            </a:r>
            <a:r>
              <a:rPr lang="it-IT" sz="3200" dirty="0" smtClean="0">
                <a:latin typeface="GillSansMT,BoldItalic"/>
              </a:rPr>
              <a:t> FVG</a:t>
            </a:r>
            <a:endParaRPr lang="it-IT" dirty="0" smtClean="0"/>
          </a:p>
          <a:p>
            <a:pPr algn="just"/>
            <a:endParaRPr lang="it-IT" dirty="0" smtClean="0"/>
          </a:p>
          <a:p>
            <a:pPr algn="l"/>
            <a:r>
              <a:rPr lang="it-IT" dirty="0" smtClean="0">
                <a:latin typeface="+mn-lt"/>
              </a:rPr>
              <a:t>Ing</a:t>
            </a:r>
            <a:r>
              <a:rPr lang="it-IT" dirty="0">
                <a:latin typeface="+mn-lt"/>
              </a:rPr>
              <a:t>. Diego </a:t>
            </a:r>
            <a:r>
              <a:rPr lang="it-IT" dirty="0" smtClean="0">
                <a:latin typeface="+mn-lt"/>
              </a:rPr>
              <a:t>Bravar – Confindustria </a:t>
            </a:r>
            <a:r>
              <a:rPr lang="it-IT" dirty="0">
                <a:latin typeface="+mn-lt"/>
              </a:rPr>
              <a:t>T</a:t>
            </a:r>
            <a:r>
              <a:rPr lang="it-IT" dirty="0" smtClean="0">
                <a:latin typeface="+mn-lt"/>
              </a:rPr>
              <a:t>rieste</a:t>
            </a:r>
            <a:endParaRPr lang="it-IT" dirty="0">
              <a:latin typeface="+mn-lt"/>
            </a:endParaRPr>
          </a:p>
        </p:txBody>
      </p:sp>
      <p:sp>
        <p:nvSpPr>
          <p:cNvPr id="4" name="Sottotitolo 2"/>
          <p:cNvSpPr txBox="1">
            <a:spLocks/>
          </p:cNvSpPr>
          <p:nvPr/>
        </p:nvSpPr>
        <p:spPr>
          <a:xfrm>
            <a:off x="1425036" y="5805264"/>
            <a:ext cx="6026516" cy="432048"/>
          </a:xfrm>
          <a:prstGeom prst="rect">
            <a:avLst/>
          </a:prstGeom>
        </p:spPr>
        <p:txBody>
          <a:bodyPr>
            <a:normAutofit/>
          </a:bodyPr>
          <a:lstStyle>
            <a:lvl1pPr marL="0" indent="0" algn="ctr" rtl="0" eaLnBrk="0" fontAlgn="base" hangingPunct="0">
              <a:spcBef>
                <a:spcPts val="1780"/>
              </a:spcBef>
              <a:spcAft>
                <a:spcPct val="0"/>
              </a:spcAft>
              <a:buNone/>
              <a:defRPr sz="1800" b="1">
                <a:solidFill>
                  <a:schemeClr val="tx1">
                    <a:tint val="75000"/>
                  </a:schemeClr>
                </a:solidFill>
                <a:latin typeface="+mn-lt"/>
                <a:ea typeface="+mn-ea"/>
                <a:cs typeface="ヒラギノ角ゴ ProN W6" charset="0"/>
                <a:sym typeface="Arial Bold" charset="0"/>
              </a:defRPr>
            </a:lvl1pPr>
            <a:lvl2pPr marL="4572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2pPr>
            <a:lvl3pPr marL="9144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3pPr>
            <a:lvl4pPr marL="13716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4pPr>
            <a:lvl5pPr marL="18288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5pPr>
            <a:lvl6pPr marL="22860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6pPr>
            <a:lvl7pPr marL="27432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7pPr>
            <a:lvl8pPr marL="32004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8pPr>
            <a:lvl9pPr marL="36576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9pPr>
          </a:lstStyle>
          <a:p>
            <a:pPr algn="l"/>
            <a:endParaRPr lang="en-GB" dirty="0">
              <a:solidFill>
                <a:prstClr val="black">
                  <a:tint val="75000"/>
                </a:prstClr>
              </a:solidFill>
            </a:endParaRPr>
          </a:p>
        </p:txBody>
      </p:sp>
      <p:sp>
        <p:nvSpPr>
          <p:cNvPr id="5" name="Sottotitolo 2"/>
          <p:cNvSpPr txBox="1">
            <a:spLocks/>
          </p:cNvSpPr>
          <p:nvPr/>
        </p:nvSpPr>
        <p:spPr>
          <a:xfrm>
            <a:off x="1" y="6165304"/>
            <a:ext cx="8311631" cy="584448"/>
          </a:xfrm>
          <a:prstGeom prst="rect">
            <a:avLst/>
          </a:prstGeom>
        </p:spPr>
        <p:txBody>
          <a:bodyPr>
            <a:normAutofit/>
          </a:bodyPr>
          <a:lstStyle>
            <a:lvl1pPr marL="0" indent="0" algn="ctr" rtl="0" eaLnBrk="0" fontAlgn="base" hangingPunct="0">
              <a:spcBef>
                <a:spcPts val="1780"/>
              </a:spcBef>
              <a:spcAft>
                <a:spcPct val="0"/>
              </a:spcAft>
              <a:buNone/>
              <a:defRPr sz="1800" b="1">
                <a:solidFill>
                  <a:schemeClr val="tx1">
                    <a:tint val="75000"/>
                  </a:schemeClr>
                </a:solidFill>
                <a:latin typeface="+mn-lt"/>
                <a:ea typeface="+mn-ea"/>
                <a:cs typeface="ヒラギノ角ゴ ProN W6" charset="0"/>
                <a:sym typeface="Arial Bold" charset="0"/>
              </a:defRPr>
            </a:lvl1pPr>
            <a:lvl2pPr marL="4572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2pPr>
            <a:lvl3pPr marL="9144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3pPr>
            <a:lvl4pPr marL="13716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4pPr>
            <a:lvl5pPr marL="1828800" indent="0" algn="ctr" rtl="0" eaLnBrk="0" fontAlgn="base" hangingPunct="0">
              <a:spcBef>
                <a:spcPts val="1780"/>
              </a:spcBef>
              <a:spcAft>
                <a:spcPct val="0"/>
              </a:spcAft>
              <a:buNone/>
              <a:defRPr>
                <a:solidFill>
                  <a:schemeClr val="tx1">
                    <a:tint val="75000"/>
                  </a:schemeClr>
                </a:solidFill>
                <a:latin typeface="+mn-lt"/>
                <a:ea typeface="+mn-ea"/>
                <a:cs typeface="ヒラギノ角ゴ ProN W6" charset="0"/>
                <a:sym typeface="Arial Bold" charset="0"/>
              </a:defRPr>
            </a:lvl5pPr>
            <a:lvl6pPr marL="22860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6pPr>
            <a:lvl7pPr marL="27432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7pPr>
            <a:lvl8pPr marL="32004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8pPr>
            <a:lvl9pPr marL="3657600" indent="0" algn="ctr" rtl="0" fontAlgn="base">
              <a:spcBef>
                <a:spcPts val="1781"/>
              </a:spcBef>
              <a:spcAft>
                <a:spcPct val="0"/>
              </a:spcAft>
              <a:buNone/>
              <a:defRPr sz="1700">
                <a:solidFill>
                  <a:schemeClr val="tx1">
                    <a:tint val="75000"/>
                  </a:schemeClr>
                </a:solidFill>
                <a:latin typeface="+mn-lt"/>
                <a:ea typeface="+mn-ea"/>
                <a:sym typeface="Arial Bold" pitchFamily="-80" charset="0"/>
              </a:defRPr>
            </a:lvl9pPr>
          </a:lstStyle>
          <a:p>
            <a:pPr algn="l"/>
            <a:r>
              <a:rPr lang="en-GB" sz="1400" smtClean="0">
                <a:solidFill>
                  <a:prstClr val="black">
                    <a:tint val="75000"/>
                  </a:prstClr>
                </a:solidFill>
              </a:rPr>
              <a:t>Trieste, 14 </a:t>
            </a:r>
            <a:r>
              <a:rPr lang="en-GB" sz="1400" dirty="0" err="1" smtClean="0">
                <a:solidFill>
                  <a:prstClr val="black">
                    <a:tint val="75000"/>
                  </a:prstClr>
                </a:solidFill>
              </a:rPr>
              <a:t>novembre</a:t>
            </a:r>
            <a:r>
              <a:rPr lang="en-GB" sz="1400" dirty="0" smtClean="0">
                <a:solidFill>
                  <a:prstClr val="black">
                    <a:tint val="75000"/>
                  </a:prstClr>
                </a:solidFill>
              </a:rPr>
              <a:t> 2014</a:t>
            </a:r>
            <a:endParaRPr lang="en-GB" sz="1400" dirty="0">
              <a:solidFill>
                <a:prstClr val="black">
                  <a:tint val="75000"/>
                </a:prstClr>
              </a:solidFill>
            </a:endParaRPr>
          </a:p>
        </p:txBody>
      </p:sp>
      <p:sp>
        <p:nvSpPr>
          <p:cNvPr id="7" name="Rettangolo arrotondato 6"/>
          <p:cNvSpPr/>
          <p:nvPr/>
        </p:nvSpPr>
        <p:spPr>
          <a:xfrm>
            <a:off x="10704512" y="44624"/>
            <a:ext cx="1418004" cy="10081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4005" y="0"/>
            <a:ext cx="21891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2" cy="71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784" y="0"/>
            <a:ext cx="610504" cy="71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07264" y="5068747"/>
            <a:ext cx="11801856" cy="369332"/>
          </a:xfrm>
          <a:prstGeom prst="rect">
            <a:avLst/>
          </a:prstGeom>
        </p:spPr>
        <p:txBody>
          <a:bodyPr wrap="square">
            <a:spAutoFit/>
          </a:bodyPr>
          <a:lstStyle/>
          <a:p>
            <a:r>
              <a:rPr lang="it-IT" dirty="0">
                <a:hlinkClick r:id="rId5"/>
              </a:rPr>
              <a:t>http://www.cbm.fvg.it/sites/www.cbm.fvg.it/files/Position%20Paper%20S3%20BioHighTech%20FVG_06-10-2014_Rev.01.pdf</a:t>
            </a:r>
            <a:endParaRPr lang="it-IT" dirty="0"/>
          </a:p>
        </p:txBody>
      </p:sp>
    </p:spTree>
    <p:extLst>
      <p:ext uri="{BB962C8B-B14F-4D97-AF65-F5344CB8AC3E}">
        <p14:creationId xmlns:p14="http://schemas.microsoft.com/office/powerpoint/2010/main" val="59993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905254"/>
            <a:ext cx="11287781" cy="618745"/>
          </a:xfrm>
        </p:spPr>
        <p:txBody>
          <a:bodyPr>
            <a:noAutofit/>
          </a:bodyPr>
          <a:lstStyle/>
          <a:p>
            <a:pPr algn="just"/>
            <a:r>
              <a:rPr lang="it-IT" sz="2800" b="1" dirty="0" smtClean="0">
                <a:latin typeface="+mn-lt"/>
              </a:rPr>
              <a:t>Trasferimento </a:t>
            </a:r>
            <a:r>
              <a:rPr lang="it-IT" sz="2800" b="1" dirty="0">
                <a:latin typeface="+mn-lt"/>
              </a:rPr>
              <a:t>della </a:t>
            </a:r>
            <a:r>
              <a:rPr lang="it-IT" sz="2800" b="1" dirty="0" smtClean="0">
                <a:latin typeface="+mn-lt"/>
              </a:rPr>
              <a:t>«conoscenza» dalle </a:t>
            </a:r>
            <a:r>
              <a:rPr lang="it-IT" sz="2800" b="1" dirty="0">
                <a:latin typeface="+mn-lt"/>
              </a:rPr>
              <a:t>Università </a:t>
            </a:r>
            <a:r>
              <a:rPr lang="it-IT" sz="2800" b="1" dirty="0" smtClean="0">
                <a:latin typeface="+mn-lt"/>
              </a:rPr>
              <a:t>e da </a:t>
            </a:r>
            <a:r>
              <a:rPr lang="it-IT" sz="2800" b="1" dirty="0">
                <a:latin typeface="+mn-lt"/>
              </a:rPr>
              <a:t>altri Enti di </a:t>
            </a:r>
            <a:r>
              <a:rPr lang="it-IT" sz="2800" b="1" dirty="0" smtClean="0">
                <a:latin typeface="+mn-lt"/>
              </a:rPr>
              <a:t>Ricerca </a:t>
            </a:r>
            <a:r>
              <a:rPr lang="it-IT" sz="2800" b="1" dirty="0">
                <a:latin typeface="+mn-lt"/>
              </a:rPr>
              <a:t>che operano nel settore </a:t>
            </a:r>
            <a:r>
              <a:rPr lang="it-IT" sz="2800" b="1" dirty="0" err="1">
                <a:latin typeface="+mn-lt"/>
              </a:rPr>
              <a:t>BioHighTech</a:t>
            </a:r>
            <a:r>
              <a:rPr lang="it-IT" sz="2800" b="1" dirty="0">
                <a:latin typeface="+mn-lt"/>
              </a:rPr>
              <a:t> in </a:t>
            </a:r>
            <a:r>
              <a:rPr lang="it-IT" sz="2800" b="1" dirty="0" smtClean="0">
                <a:latin typeface="+mn-lt"/>
              </a:rPr>
              <a:t>Regione (Base del Partenone) </a:t>
            </a:r>
            <a:r>
              <a:rPr lang="it-IT" sz="28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10</a:t>
            </a:fld>
            <a:endParaRPr lang="it-IT"/>
          </a:p>
        </p:txBody>
      </p:sp>
      <p:sp>
        <p:nvSpPr>
          <p:cNvPr id="4" name="Segnaposto contenuto 3"/>
          <p:cNvSpPr>
            <a:spLocks noGrp="1"/>
          </p:cNvSpPr>
          <p:nvPr>
            <p:ph idx="1"/>
          </p:nvPr>
        </p:nvSpPr>
        <p:spPr/>
        <p:txBody>
          <a:bodyPr>
            <a:noAutofit/>
          </a:bodyPr>
          <a:lstStyle/>
          <a:p>
            <a:pPr lvl="0"/>
            <a:r>
              <a:rPr lang="it-IT" sz="2000" dirty="0"/>
              <a:t>Le realtà di ricerca delle </a:t>
            </a:r>
            <a:r>
              <a:rPr lang="it-IT" sz="2000" b="1" dirty="0"/>
              <a:t>Università di Trieste, di Udine e della SISSA</a:t>
            </a:r>
            <a:r>
              <a:rPr lang="it-IT" sz="2000" dirty="0"/>
              <a:t>, per quanto concerne la specifica proposta, sono organizzate nei Dipartimenti di Area Scientifico-Tecnologica, </a:t>
            </a:r>
            <a:r>
              <a:rPr lang="it-IT" sz="2000" dirty="0" err="1"/>
              <a:t>Bio</a:t>
            </a:r>
            <a:r>
              <a:rPr lang="it-IT" sz="2000" dirty="0"/>
              <a:t>-Medica ed Economico Giuridica con le proprie competenze negli ambiti specifici. Queste realtà, dalle elevate competenze scientifiche e tecnologiche, rendono concreto quel circolo “virtuoso”, all’interno e all’esterno della realtà Regionale indispensabile per lo sviluppo dell’asse ricerca-formazione-clinica-trasferimento tecnologico e collaborazione con le aziende attraverso i loro Uffici TTO e ILO</a:t>
            </a:r>
            <a:r>
              <a:rPr lang="it-IT" sz="2000" dirty="0" smtClean="0"/>
              <a:t>.</a:t>
            </a:r>
          </a:p>
          <a:p>
            <a:r>
              <a:rPr lang="it-IT" sz="2000" b="1" dirty="0" smtClean="0"/>
              <a:t>Centro </a:t>
            </a:r>
            <a:r>
              <a:rPr lang="it-IT" sz="2000" b="1" dirty="0"/>
              <a:t>Internazionale di Ingegneria Genetica e Biotecnologie </a:t>
            </a:r>
            <a:r>
              <a:rPr lang="it-IT" sz="2000" dirty="0"/>
              <a:t>(</a:t>
            </a:r>
            <a:r>
              <a:rPr lang="it-IT" sz="2000" b="1" dirty="0"/>
              <a:t>ICGEB</a:t>
            </a:r>
            <a:r>
              <a:rPr lang="it-IT" sz="2000" dirty="0"/>
              <a:t>). </a:t>
            </a:r>
            <a:r>
              <a:rPr lang="it-IT" sz="2000" dirty="0" smtClean="0"/>
              <a:t>L’Ente è </a:t>
            </a:r>
            <a:r>
              <a:rPr lang="it-IT" sz="2000" dirty="0"/>
              <a:t>sostenuto da oltre 60 Paesi, inclusi i paesi BRICST (Brasile, Russia, India, Cina, Sudafrica, Turchia) con il maggior potenziale di crescita nei prossimi anni e </a:t>
            </a:r>
            <a:r>
              <a:rPr lang="it-IT" sz="2000" dirty="0" smtClean="0"/>
              <a:t>potrebbe rappresentare </a:t>
            </a:r>
            <a:r>
              <a:rPr lang="it-IT" sz="2000" dirty="0"/>
              <a:t>un importante punto di accesso ai mercati globali per i prodotti biotecnologici realizzati in Regione FVG. L'ICGEB sviluppa ricerche innovative in ambito biomedico, farmaceutico e ambientale, generando soluzioni ad alto contenuto tecnologico e promuovendo la formazione di eccellenza in questi settori anche attraverso il proprio dottorato di ricerca internazionale che ormai vanta 25 anni di attività formativa a livello internazionale.</a:t>
            </a:r>
          </a:p>
          <a:p>
            <a:pPr lvl="0"/>
            <a:endParaRPr lang="it-IT" sz="2400" dirty="0"/>
          </a:p>
          <a:p>
            <a:pPr marL="0" indent="0">
              <a:buNone/>
            </a:pPr>
            <a:r>
              <a:rPr lang="it-IT" sz="2400" dirty="0"/>
              <a:t>	</a:t>
            </a:r>
          </a:p>
        </p:txBody>
      </p:sp>
    </p:spTree>
    <p:extLst>
      <p:ext uri="{BB962C8B-B14F-4D97-AF65-F5344CB8AC3E}">
        <p14:creationId xmlns:p14="http://schemas.microsoft.com/office/powerpoint/2010/main" val="3440181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917446"/>
            <a:ext cx="11287781" cy="618745"/>
          </a:xfrm>
        </p:spPr>
        <p:txBody>
          <a:bodyPr>
            <a:noAutofit/>
          </a:bodyPr>
          <a:lstStyle/>
          <a:p>
            <a:pPr algn="just"/>
            <a:r>
              <a:rPr lang="it-IT" sz="2800" b="1" dirty="0" smtClean="0">
                <a:latin typeface="+mn-lt"/>
              </a:rPr>
              <a:t>Trasferimento </a:t>
            </a:r>
            <a:r>
              <a:rPr lang="it-IT" sz="2800" b="1" dirty="0">
                <a:latin typeface="+mn-lt"/>
              </a:rPr>
              <a:t>della conoscenza </a:t>
            </a:r>
            <a:r>
              <a:rPr lang="it-IT" sz="2800" b="1" dirty="0" smtClean="0">
                <a:latin typeface="+mn-lt"/>
              </a:rPr>
              <a:t>dalle </a:t>
            </a:r>
            <a:r>
              <a:rPr lang="it-IT" sz="2800" b="1" dirty="0">
                <a:latin typeface="+mn-lt"/>
              </a:rPr>
              <a:t>Università </a:t>
            </a:r>
            <a:r>
              <a:rPr lang="it-IT" sz="2800" b="1" dirty="0" smtClean="0">
                <a:latin typeface="+mn-lt"/>
              </a:rPr>
              <a:t>e da </a:t>
            </a:r>
            <a:r>
              <a:rPr lang="it-IT" sz="2800" b="1" dirty="0">
                <a:latin typeface="+mn-lt"/>
              </a:rPr>
              <a:t>altri Enti di </a:t>
            </a:r>
            <a:r>
              <a:rPr lang="it-IT" sz="2800" b="1" dirty="0" smtClean="0">
                <a:latin typeface="+mn-lt"/>
              </a:rPr>
              <a:t>Ricerca </a:t>
            </a:r>
            <a:r>
              <a:rPr lang="it-IT" sz="2800" b="1" dirty="0">
                <a:latin typeface="+mn-lt"/>
              </a:rPr>
              <a:t>che operano nel settore </a:t>
            </a:r>
            <a:r>
              <a:rPr lang="it-IT" sz="2800" b="1" dirty="0" err="1">
                <a:latin typeface="+mn-lt"/>
              </a:rPr>
              <a:t>BioHighTech</a:t>
            </a:r>
            <a:r>
              <a:rPr lang="it-IT" sz="2800" b="1" dirty="0">
                <a:latin typeface="+mn-lt"/>
              </a:rPr>
              <a:t> in </a:t>
            </a:r>
            <a:r>
              <a:rPr lang="it-IT" sz="2800" b="1" dirty="0" smtClean="0">
                <a:latin typeface="+mn-lt"/>
              </a:rPr>
              <a:t>Regione (Base del Partenone) </a:t>
            </a:r>
            <a:r>
              <a:rPr lang="it-IT" sz="28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11</a:t>
            </a:fld>
            <a:endParaRPr lang="it-IT"/>
          </a:p>
        </p:txBody>
      </p:sp>
      <p:sp>
        <p:nvSpPr>
          <p:cNvPr id="4" name="Segnaposto contenuto 3"/>
          <p:cNvSpPr>
            <a:spLocks noGrp="1"/>
          </p:cNvSpPr>
          <p:nvPr>
            <p:ph idx="1"/>
          </p:nvPr>
        </p:nvSpPr>
        <p:spPr>
          <a:xfrm>
            <a:off x="787424" y="1581784"/>
            <a:ext cx="10515600" cy="4879975"/>
          </a:xfrm>
        </p:spPr>
        <p:txBody>
          <a:bodyPr>
            <a:noAutofit/>
          </a:bodyPr>
          <a:lstStyle/>
          <a:p>
            <a:pPr lvl="0"/>
            <a:r>
              <a:rPr lang="it-IT" sz="2000" b="1" dirty="0" smtClean="0"/>
              <a:t>Elettra </a:t>
            </a:r>
            <a:r>
              <a:rPr lang="it-IT" sz="2000" b="1" dirty="0"/>
              <a:t>Sincrotrone Trieste </a:t>
            </a:r>
            <a:r>
              <a:rPr lang="it-IT" sz="2000" b="1" dirty="0" err="1"/>
              <a:t>SCpA</a:t>
            </a:r>
            <a:r>
              <a:rPr lang="it-IT" sz="2000" dirty="0"/>
              <a:t>, è un centro di ricerca multidisciplinare internazionale di eccellenza, specializzato nell'applicazione della radiazione di sincrotrone e dei laser ad elettroni liberi nella scienza della materia. </a:t>
            </a:r>
          </a:p>
          <a:p>
            <a:pPr marL="0" indent="0">
              <a:buNone/>
            </a:pPr>
            <a:r>
              <a:rPr lang="it-IT" sz="2000" dirty="0" smtClean="0"/>
              <a:t>Le </a:t>
            </a:r>
            <a:r>
              <a:rPr lang="it-IT" sz="2000" dirty="0"/>
              <a:t>principali risorse del centro di ricerca sono due sorgenti avanzate di luce, l'anello di accumulazione Elettra ed il laser a elettroni liberi (FEL) FERMI. Operative con continuità (H24), esse forniscono nel complesso luce di "colore" e qualità definita ad oltre 30 stazioni sperimentali e laboratori che consentono di studiare le proprietà della materia e la loro funzionalità, con sensibilità fino a livello molecolare ed atomico.</a:t>
            </a:r>
          </a:p>
          <a:p>
            <a:pPr marL="0" indent="0">
              <a:buNone/>
            </a:pPr>
            <a:r>
              <a:rPr lang="it-IT" sz="2000" dirty="0"/>
              <a:t>Le applicazioni che ne derivano contribuiscono pesantemente all'innovazione </a:t>
            </a:r>
            <a:r>
              <a:rPr lang="it-IT" sz="2000" dirty="0" err="1"/>
              <a:t>bio</a:t>
            </a:r>
            <a:r>
              <a:rPr lang="it-IT" sz="2000" dirty="0"/>
              <a:t>- e nano-tecnologica in tutti i campi delle scienze mediche, chirurgiche, della vita, a cui si aggiungono anche l'agroalimentare e l'ambientale. </a:t>
            </a:r>
          </a:p>
          <a:p>
            <a:pPr marL="0" indent="0">
              <a:buNone/>
            </a:pPr>
            <a:r>
              <a:rPr lang="it-IT" sz="2000" dirty="0"/>
              <a:t>Elettra Sincrotrone Trieste mette a disposizione dell’Industria l’insieme delle proprie competenze, capacità tecnologiche e prodotti, per offrire servizi a valore aggiunto a supporto dello sviluppo di prodotto e di processo delle aziende. Oltre alle moltissime collaborazioni con strutture di ricerca e ospedali sono infatti attive altrettante collaborazioni e commesse con e per aziende nazionali ed estere del settore biomedico, farmaceutico, tessile, agroalimentare e manifatturiero.</a:t>
            </a:r>
          </a:p>
          <a:p>
            <a:pPr marL="0" indent="0">
              <a:buNone/>
            </a:pPr>
            <a:r>
              <a:rPr lang="it-IT" sz="2400" dirty="0"/>
              <a:t>	</a:t>
            </a:r>
          </a:p>
        </p:txBody>
      </p:sp>
    </p:spTree>
    <p:extLst>
      <p:ext uri="{BB962C8B-B14F-4D97-AF65-F5344CB8AC3E}">
        <p14:creationId xmlns:p14="http://schemas.microsoft.com/office/powerpoint/2010/main" val="145538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868678"/>
            <a:ext cx="11287781" cy="618745"/>
          </a:xfrm>
        </p:spPr>
        <p:txBody>
          <a:bodyPr>
            <a:noAutofit/>
          </a:bodyPr>
          <a:lstStyle/>
          <a:p>
            <a:pPr algn="just"/>
            <a:r>
              <a:rPr lang="it-IT" sz="2800" b="1" dirty="0" smtClean="0">
                <a:latin typeface="+mn-lt"/>
              </a:rPr>
              <a:t>Trasferimento </a:t>
            </a:r>
            <a:r>
              <a:rPr lang="it-IT" sz="2800" b="1" dirty="0">
                <a:latin typeface="+mn-lt"/>
              </a:rPr>
              <a:t>della conoscenza </a:t>
            </a:r>
            <a:r>
              <a:rPr lang="it-IT" sz="2800" b="1" dirty="0" smtClean="0">
                <a:latin typeface="+mn-lt"/>
              </a:rPr>
              <a:t>dalle </a:t>
            </a:r>
            <a:r>
              <a:rPr lang="it-IT" sz="2800" b="1" dirty="0">
                <a:latin typeface="+mn-lt"/>
              </a:rPr>
              <a:t>Università </a:t>
            </a:r>
            <a:r>
              <a:rPr lang="it-IT" sz="2800" b="1" dirty="0" smtClean="0">
                <a:latin typeface="+mn-lt"/>
              </a:rPr>
              <a:t>e da </a:t>
            </a:r>
            <a:r>
              <a:rPr lang="it-IT" sz="2800" b="1" dirty="0">
                <a:latin typeface="+mn-lt"/>
              </a:rPr>
              <a:t>altri Enti di </a:t>
            </a:r>
            <a:r>
              <a:rPr lang="it-IT" sz="2800" b="1" dirty="0" smtClean="0">
                <a:latin typeface="+mn-lt"/>
              </a:rPr>
              <a:t>Ricerca </a:t>
            </a:r>
            <a:r>
              <a:rPr lang="it-IT" sz="2800" b="1" dirty="0">
                <a:latin typeface="+mn-lt"/>
              </a:rPr>
              <a:t>che operano nel settore </a:t>
            </a:r>
            <a:r>
              <a:rPr lang="it-IT" sz="2800" b="1" dirty="0" err="1">
                <a:latin typeface="+mn-lt"/>
              </a:rPr>
              <a:t>BioHighTech</a:t>
            </a:r>
            <a:r>
              <a:rPr lang="it-IT" sz="2800" b="1" dirty="0">
                <a:latin typeface="+mn-lt"/>
              </a:rPr>
              <a:t> in Regione </a:t>
            </a:r>
            <a:r>
              <a:rPr lang="it-IT" sz="2800" b="1" dirty="0" smtClean="0">
                <a:latin typeface="+mn-lt"/>
              </a:rPr>
              <a:t>(Base del Partenone)</a:t>
            </a:r>
            <a:r>
              <a:rPr lang="it-IT" sz="28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12</a:t>
            </a:fld>
            <a:endParaRPr lang="it-IT"/>
          </a:p>
        </p:txBody>
      </p:sp>
      <p:sp>
        <p:nvSpPr>
          <p:cNvPr id="4" name="Segnaposto contenuto 3"/>
          <p:cNvSpPr>
            <a:spLocks noGrp="1"/>
          </p:cNvSpPr>
          <p:nvPr>
            <p:ph idx="1"/>
          </p:nvPr>
        </p:nvSpPr>
        <p:spPr>
          <a:xfrm>
            <a:off x="787424" y="1581784"/>
            <a:ext cx="10515600" cy="4879975"/>
          </a:xfrm>
        </p:spPr>
        <p:txBody>
          <a:bodyPr>
            <a:noAutofit/>
          </a:bodyPr>
          <a:lstStyle/>
          <a:p>
            <a:pPr lvl="0"/>
            <a:r>
              <a:rPr lang="it-IT" sz="2000" b="1" dirty="0"/>
              <a:t>2</a:t>
            </a:r>
            <a:r>
              <a:rPr lang="it-IT" sz="2000" dirty="0"/>
              <a:t> </a:t>
            </a:r>
            <a:r>
              <a:rPr lang="it-IT" sz="2000" b="1" dirty="0"/>
              <a:t>Istituti</a:t>
            </a:r>
            <a:r>
              <a:rPr lang="it-IT" sz="2000" dirty="0"/>
              <a:t> del </a:t>
            </a:r>
            <a:r>
              <a:rPr lang="it-IT" sz="2000" b="1" dirty="0"/>
              <a:t>CNR</a:t>
            </a:r>
            <a:r>
              <a:rPr lang="it-IT" sz="2000" dirty="0"/>
              <a:t> (</a:t>
            </a:r>
            <a:r>
              <a:rPr lang="it-IT" sz="2000" b="1" dirty="0"/>
              <a:t>IOM-CNR</a:t>
            </a:r>
            <a:r>
              <a:rPr lang="it-IT" sz="2000" dirty="0"/>
              <a:t>, Istituto Officina dei Materiali e </a:t>
            </a:r>
            <a:r>
              <a:rPr lang="it-IT" sz="2000" b="1" dirty="0"/>
              <a:t>IC-CNR</a:t>
            </a:r>
            <a:r>
              <a:rPr lang="it-IT" sz="2000" dirty="0"/>
              <a:t>, Istituto di Cristallografia). Il primo </a:t>
            </a:r>
            <a:r>
              <a:rPr lang="it-IT" sz="2000" dirty="0" smtClean="0"/>
              <a:t>Istituto ha un </a:t>
            </a:r>
            <a:r>
              <a:rPr lang="it-IT" sz="2000" dirty="0"/>
              <a:t>ampio </a:t>
            </a:r>
            <a:r>
              <a:rPr lang="it-IT" sz="2000" dirty="0" err="1"/>
              <a:t>know</a:t>
            </a:r>
            <a:r>
              <a:rPr lang="it-IT" sz="2000" dirty="0"/>
              <a:t> </a:t>
            </a:r>
            <a:r>
              <a:rPr lang="it-IT" sz="2000" dirty="0" err="1"/>
              <a:t>how</a:t>
            </a:r>
            <a:r>
              <a:rPr lang="it-IT" sz="2000" dirty="0"/>
              <a:t> in materiali avanzati e nanotecnologie (con relativo corso di dottorato). Sviluppa dispositivi di diagnosi sensibili a singole molecole, metodologie di </a:t>
            </a:r>
            <a:r>
              <a:rPr lang="it-IT" sz="2000" i="1" dirty="0" err="1"/>
              <a:t>imaging</a:t>
            </a:r>
            <a:r>
              <a:rPr lang="it-IT" sz="2000" dirty="0"/>
              <a:t> e di </a:t>
            </a:r>
            <a:r>
              <a:rPr lang="it-IT" sz="2000" i="1" dirty="0" err="1"/>
              <a:t>probing</a:t>
            </a:r>
            <a:r>
              <a:rPr lang="it-IT" sz="2000" dirty="0"/>
              <a:t> di singole cellule, dispositivi NEMS (Nano </a:t>
            </a:r>
            <a:r>
              <a:rPr lang="it-IT" sz="2000" dirty="0" err="1"/>
              <a:t>Electro-Mechanical</a:t>
            </a:r>
            <a:r>
              <a:rPr lang="it-IT" sz="2000" dirty="0"/>
              <a:t> Systems) per la diagnosi precoce del cancro, dispositivi </a:t>
            </a:r>
            <a:r>
              <a:rPr lang="it-IT" sz="2000" dirty="0" err="1"/>
              <a:t>microfluidici</a:t>
            </a:r>
            <a:r>
              <a:rPr lang="it-IT" sz="2000" dirty="0"/>
              <a:t> per diagnostica avanzata. Assieme a SISSA e Elettra Sincrotrone Trieste, nell’ultimo decennio ha contribuito ad importanti sviluppi nel settore HPC (High Performance Computing) prevalentemente applicato alle simulazioni di strutture biologiche complesse e di materiali funzionalizzati. Il secondo </a:t>
            </a:r>
            <a:r>
              <a:rPr lang="it-IT" sz="2000" dirty="0" smtClean="0"/>
              <a:t>Istituto opera </a:t>
            </a:r>
            <a:r>
              <a:rPr lang="it-IT" sz="2000" dirty="0"/>
              <a:t>nell’ambito della </a:t>
            </a:r>
            <a:r>
              <a:rPr lang="it-IT" sz="2000" dirty="0" err="1"/>
              <a:t>biocristallografia</a:t>
            </a:r>
            <a:r>
              <a:rPr lang="it-IT" sz="2000" dirty="0"/>
              <a:t>, con attività che si inquadrano nell’ambito delle moderne metodologie e tecnologie di genomica e proteomica strutturale e funzionale all’interfaccia tra le scienze chimiche, le scienze della vita e la biomedicina molecolare, anche in collaborazione con importanti Aziende farmaceutiche multinazionali.</a:t>
            </a:r>
          </a:p>
          <a:p>
            <a:pPr marL="0" indent="0">
              <a:buNone/>
            </a:pPr>
            <a:r>
              <a:rPr lang="it-IT" sz="2400" dirty="0"/>
              <a:t>	</a:t>
            </a:r>
          </a:p>
        </p:txBody>
      </p:sp>
    </p:spTree>
    <p:extLst>
      <p:ext uri="{BB962C8B-B14F-4D97-AF65-F5344CB8AC3E}">
        <p14:creationId xmlns:p14="http://schemas.microsoft.com/office/powerpoint/2010/main" val="3304870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917446"/>
            <a:ext cx="11287781" cy="618745"/>
          </a:xfrm>
        </p:spPr>
        <p:txBody>
          <a:bodyPr>
            <a:noAutofit/>
          </a:bodyPr>
          <a:lstStyle/>
          <a:p>
            <a:pPr algn="just"/>
            <a:r>
              <a:rPr lang="it-IT" sz="2800" b="1" dirty="0" smtClean="0">
                <a:latin typeface="+mn-lt"/>
              </a:rPr>
              <a:t>Trasferimento Tecnologico nel </a:t>
            </a:r>
            <a:r>
              <a:rPr lang="it-IT" sz="2800" b="1" dirty="0" err="1" smtClean="0">
                <a:latin typeface="+mn-lt"/>
              </a:rPr>
              <a:t>BioHighTech</a:t>
            </a:r>
            <a:r>
              <a:rPr lang="it-IT" sz="2800" b="1" dirty="0" smtClean="0">
                <a:latin typeface="+mn-lt"/>
              </a:rPr>
              <a:t> (prima e seconda colonna del Partenone)</a:t>
            </a:r>
            <a:r>
              <a:rPr lang="it-IT" sz="28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13</a:t>
            </a:fld>
            <a:endParaRPr lang="it-IT"/>
          </a:p>
        </p:txBody>
      </p:sp>
      <p:sp>
        <p:nvSpPr>
          <p:cNvPr id="4" name="Segnaposto contenuto 3"/>
          <p:cNvSpPr>
            <a:spLocks noGrp="1"/>
          </p:cNvSpPr>
          <p:nvPr>
            <p:ph idx="1"/>
          </p:nvPr>
        </p:nvSpPr>
        <p:spPr/>
        <p:txBody>
          <a:bodyPr>
            <a:normAutofit lnSpcReduction="10000"/>
          </a:bodyPr>
          <a:lstStyle/>
          <a:p>
            <a:pPr lvl="0"/>
            <a:r>
              <a:rPr lang="it-IT" sz="2400" dirty="0"/>
              <a:t>Il</a:t>
            </a:r>
            <a:r>
              <a:rPr lang="it-IT" sz="2400" b="1" dirty="0"/>
              <a:t> Sistema Integrato </a:t>
            </a:r>
            <a:r>
              <a:rPr lang="it-IT" sz="2400" dirty="0"/>
              <a:t>di</a:t>
            </a:r>
            <a:r>
              <a:rPr lang="it-IT" sz="2400" b="1" dirty="0"/>
              <a:t> 4</a:t>
            </a:r>
            <a:r>
              <a:rPr lang="it-IT" sz="2400" dirty="0"/>
              <a:t> Parchi Scientifici e Tecnologici (PS&amp;T) </a:t>
            </a:r>
            <a:r>
              <a:rPr lang="it-IT" sz="2400" dirty="0" smtClean="0"/>
              <a:t> ed incubatori di start up regionali</a:t>
            </a:r>
            <a:r>
              <a:rPr lang="it-IT" sz="2400" dirty="0"/>
              <a:t>: Area Science Park di Trieste è il principale parco della Regione, con ben </a:t>
            </a:r>
            <a:r>
              <a:rPr lang="it-IT" sz="2400" b="1" dirty="0"/>
              <a:t>92</a:t>
            </a:r>
            <a:r>
              <a:rPr lang="it-IT" sz="2400" dirty="0"/>
              <a:t> imprese (</a:t>
            </a:r>
            <a:r>
              <a:rPr lang="it-IT" sz="2400" b="1" dirty="0"/>
              <a:t>34</a:t>
            </a:r>
            <a:r>
              <a:rPr lang="it-IT" sz="2400" dirty="0"/>
              <a:t> imprese </a:t>
            </a:r>
            <a:r>
              <a:rPr lang="it-IT" sz="2400" dirty="0" err="1"/>
              <a:t>BioHighTech</a:t>
            </a:r>
            <a:r>
              <a:rPr lang="it-IT" sz="2400" dirty="0"/>
              <a:t> a TS e </a:t>
            </a:r>
            <a:r>
              <a:rPr lang="it-IT" sz="2400" b="1" dirty="0"/>
              <a:t>4 </a:t>
            </a:r>
            <a:r>
              <a:rPr lang="it-IT" sz="2400" dirty="0"/>
              <a:t>a GO) e numerose istituzioni di ricerca insediate (di cui I</a:t>
            </a:r>
            <a:r>
              <a:rPr lang="it-IT" sz="2400" b="1" dirty="0"/>
              <a:t>CGEB</a:t>
            </a:r>
            <a:r>
              <a:rPr lang="it-IT" sz="2400" dirty="0"/>
              <a:t> ed </a:t>
            </a:r>
            <a:r>
              <a:rPr lang="it-IT" sz="2400" b="1" dirty="0"/>
              <a:t>Elettra Sincrotrone Trieste</a:t>
            </a:r>
            <a:r>
              <a:rPr lang="it-IT" sz="2400" dirty="0"/>
              <a:t> costituiscono 2 esempi di eccellenza internazionale); seguono </a:t>
            </a:r>
            <a:r>
              <a:rPr lang="it-IT" sz="2400" b="1" dirty="0" err="1"/>
              <a:t>Innovation</a:t>
            </a:r>
            <a:r>
              <a:rPr lang="it-IT" sz="2400" b="1" dirty="0"/>
              <a:t> </a:t>
            </a:r>
            <a:r>
              <a:rPr lang="it-IT" sz="2400" b="1" dirty="0" err="1"/>
              <a:t>Factory</a:t>
            </a:r>
            <a:r>
              <a:rPr lang="it-IT" sz="2400" dirty="0"/>
              <a:t> (</a:t>
            </a:r>
            <a:r>
              <a:rPr lang="it-IT" sz="2400" b="1" dirty="0"/>
              <a:t>4</a:t>
            </a:r>
            <a:r>
              <a:rPr lang="it-IT" sz="2400" dirty="0"/>
              <a:t> imprese </a:t>
            </a:r>
            <a:r>
              <a:rPr lang="it-IT" sz="2400" dirty="0" err="1"/>
              <a:t>BioHighTech</a:t>
            </a:r>
            <a:r>
              <a:rPr lang="it-IT" sz="2400" dirty="0" smtClean="0"/>
              <a:t>) e </a:t>
            </a:r>
            <a:r>
              <a:rPr lang="it-IT" sz="2400" b="1" dirty="0"/>
              <a:t>BIC Incubatori FVG</a:t>
            </a:r>
            <a:r>
              <a:rPr lang="it-IT" sz="2400" dirty="0"/>
              <a:t> </a:t>
            </a:r>
            <a:r>
              <a:rPr lang="it-IT" sz="2400" dirty="0" smtClean="0"/>
              <a:t>di Trieste (</a:t>
            </a:r>
            <a:r>
              <a:rPr lang="it-IT" sz="2400" b="1" dirty="0" smtClean="0"/>
              <a:t>9 </a:t>
            </a:r>
            <a:r>
              <a:rPr lang="it-IT" sz="2400" dirty="0"/>
              <a:t>imprese </a:t>
            </a:r>
            <a:r>
              <a:rPr lang="it-IT" sz="2400" dirty="0" err="1"/>
              <a:t>BioHighTech</a:t>
            </a:r>
            <a:r>
              <a:rPr lang="it-IT" sz="2400" dirty="0" smtClean="0"/>
              <a:t>); il </a:t>
            </a:r>
            <a:r>
              <a:rPr lang="it-IT" sz="2400" dirty="0"/>
              <a:t>Polo Tecnologico di Pordenone con </a:t>
            </a:r>
            <a:r>
              <a:rPr lang="it-IT" sz="2400" b="1" dirty="0"/>
              <a:t>109</a:t>
            </a:r>
            <a:r>
              <a:rPr lang="it-IT" sz="2400" dirty="0"/>
              <a:t> imprese (</a:t>
            </a:r>
            <a:r>
              <a:rPr lang="it-IT" sz="2400" b="1" dirty="0"/>
              <a:t>6</a:t>
            </a:r>
            <a:r>
              <a:rPr lang="it-IT" sz="2400" dirty="0"/>
              <a:t> imprese </a:t>
            </a:r>
            <a:r>
              <a:rPr lang="it-IT" sz="2400" dirty="0" err="1"/>
              <a:t>BioHighTech</a:t>
            </a:r>
            <a:r>
              <a:rPr lang="it-IT" sz="2400" dirty="0" smtClean="0"/>
              <a:t>); </a:t>
            </a:r>
            <a:r>
              <a:rPr lang="it-IT" sz="2400" dirty="0"/>
              <a:t>il Parco Scientifico e Tecnologico Luigi Danieli di Udine con </a:t>
            </a:r>
            <a:r>
              <a:rPr lang="it-IT" sz="2400" b="1" dirty="0"/>
              <a:t>18 </a:t>
            </a:r>
            <a:r>
              <a:rPr lang="it-IT" sz="2400" dirty="0"/>
              <a:t>imprese (</a:t>
            </a:r>
            <a:r>
              <a:rPr lang="it-IT" sz="2400" b="1" dirty="0"/>
              <a:t>6 </a:t>
            </a:r>
            <a:r>
              <a:rPr lang="it-IT" sz="2400" dirty="0"/>
              <a:t>imprese </a:t>
            </a:r>
            <a:r>
              <a:rPr lang="it-IT" sz="2400" dirty="0" err="1"/>
              <a:t>BioHighTech</a:t>
            </a:r>
            <a:r>
              <a:rPr lang="it-IT" sz="2400" dirty="0"/>
              <a:t>) e </a:t>
            </a:r>
            <a:r>
              <a:rPr lang="it-IT" sz="2400" dirty="0" smtClean="0"/>
              <a:t>infine </a:t>
            </a:r>
            <a:r>
              <a:rPr lang="it-IT" sz="2400" dirty="0" err="1" smtClean="0"/>
              <a:t>Agemont</a:t>
            </a:r>
            <a:r>
              <a:rPr lang="it-IT" sz="2400" dirty="0" smtClean="0"/>
              <a:t> </a:t>
            </a:r>
            <a:r>
              <a:rPr lang="it-IT" sz="2400" dirty="0"/>
              <a:t>CIT (Centro di Innovazione Tecnologica) con </a:t>
            </a:r>
            <a:r>
              <a:rPr lang="it-IT" sz="2400" b="1" dirty="0"/>
              <a:t>14</a:t>
            </a:r>
            <a:r>
              <a:rPr lang="it-IT" sz="2400" dirty="0"/>
              <a:t> imprese</a:t>
            </a:r>
            <a:r>
              <a:rPr lang="it-IT" sz="2400" dirty="0" smtClean="0"/>
              <a:t>;</a:t>
            </a:r>
          </a:p>
          <a:p>
            <a:r>
              <a:rPr lang="it-IT" sz="2400" dirty="0" smtClean="0"/>
              <a:t>Il </a:t>
            </a:r>
            <a:r>
              <a:rPr lang="it-IT" sz="2400" b="1" dirty="0"/>
              <a:t>Distretto Tecnologico di Biomedicina </a:t>
            </a:r>
            <a:r>
              <a:rPr lang="it-IT" sz="2400" b="1" dirty="0" smtClean="0"/>
              <a:t>Molecolare, </a:t>
            </a:r>
            <a:r>
              <a:rPr lang="it-IT" sz="2400" dirty="0"/>
              <a:t>il cui </a:t>
            </a:r>
            <a:r>
              <a:rPr lang="it-IT" sz="2400" dirty="0" smtClean="0"/>
              <a:t>Ente gestore è </a:t>
            </a:r>
            <a:r>
              <a:rPr lang="it-IT" sz="2400" dirty="0"/>
              <a:t>il </a:t>
            </a:r>
            <a:r>
              <a:rPr lang="it-IT" sz="2400" b="1" dirty="0"/>
              <a:t>Consorzio per il Centro di Biomedicina Molecolare </a:t>
            </a:r>
            <a:r>
              <a:rPr lang="it-IT" sz="2400" b="1" dirty="0" err="1"/>
              <a:t>Scarl</a:t>
            </a:r>
            <a:r>
              <a:rPr lang="it-IT" sz="2400" b="1" dirty="0"/>
              <a:t> (CBM</a:t>
            </a:r>
            <a:r>
              <a:rPr lang="it-IT" sz="2400" dirty="0" smtClean="0"/>
              <a:t>), che si è recentemente attivato nel settore </a:t>
            </a:r>
            <a:r>
              <a:rPr lang="it-IT" sz="2400" b="1" dirty="0" err="1" smtClean="0"/>
              <a:t>BioHighTech</a:t>
            </a:r>
            <a:r>
              <a:rPr lang="it-IT" sz="2400" dirty="0" smtClean="0"/>
              <a:t>. </a:t>
            </a:r>
            <a:endParaRPr lang="it-IT" sz="2400" dirty="0"/>
          </a:p>
          <a:p>
            <a:pPr marL="0" indent="0">
              <a:buNone/>
            </a:pPr>
            <a:endParaRPr lang="it-IT" sz="2400" dirty="0"/>
          </a:p>
        </p:txBody>
      </p:sp>
    </p:spTree>
    <p:extLst>
      <p:ext uri="{BB962C8B-B14F-4D97-AF65-F5344CB8AC3E}">
        <p14:creationId xmlns:p14="http://schemas.microsoft.com/office/powerpoint/2010/main" val="3488973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917446"/>
            <a:ext cx="11287781" cy="862586"/>
          </a:xfrm>
        </p:spPr>
        <p:txBody>
          <a:bodyPr>
            <a:noAutofit/>
          </a:bodyPr>
          <a:lstStyle/>
          <a:p>
            <a:pPr algn="just"/>
            <a:r>
              <a:rPr lang="it-IT" sz="2400" b="1" dirty="0" smtClean="0">
                <a:latin typeface="+mn-lt"/>
              </a:rPr>
              <a:t>Trasferimento </a:t>
            </a:r>
            <a:r>
              <a:rPr lang="it-IT" sz="2400" b="1" dirty="0">
                <a:latin typeface="+mn-lt"/>
              </a:rPr>
              <a:t>della conoscenza </a:t>
            </a:r>
            <a:r>
              <a:rPr lang="it-IT" sz="2400" b="1" dirty="0" smtClean="0">
                <a:latin typeface="+mn-lt"/>
              </a:rPr>
              <a:t>e sviluppo industriale </a:t>
            </a:r>
            <a:r>
              <a:rPr lang="it-IT" sz="2400" b="1" dirty="0" err="1" smtClean="0">
                <a:latin typeface="+mn-lt"/>
              </a:rPr>
              <a:t>BioHighTech</a:t>
            </a:r>
            <a:r>
              <a:rPr lang="it-IT" sz="2400" b="1" dirty="0" smtClean="0">
                <a:latin typeface="+mn-lt"/>
              </a:rPr>
              <a:t> con le Aziende Ospedaliere Universitarie di Trieste e Udine, con gli IRCCS CRO di Aviano e Burlo Garofolo di Trieste e con altri Enti socio sanitari (terza e quarta colonna del Partenone)</a:t>
            </a:r>
            <a:r>
              <a:rPr lang="it-IT" sz="24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14</a:t>
            </a:fld>
            <a:endParaRPr lang="it-IT"/>
          </a:p>
        </p:txBody>
      </p:sp>
      <p:sp>
        <p:nvSpPr>
          <p:cNvPr id="4" name="Segnaposto contenuto 3"/>
          <p:cNvSpPr>
            <a:spLocks noGrp="1"/>
          </p:cNvSpPr>
          <p:nvPr>
            <p:ph idx="1"/>
          </p:nvPr>
        </p:nvSpPr>
        <p:spPr>
          <a:xfrm>
            <a:off x="787424" y="2093849"/>
            <a:ext cx="10515600" cy="4351338"/>
          </a:xfrm>
        </p:spPr>
        <p:txBody>
          <a:bodyPr>
            <a:normAutofit/>
          </a:bodyPr>
          <a:lstStyle/>
          <a:p>
            <a:r>
              <a:rPr lang="it-IT" sz="2400" b="1" dirty="0" smtClean="0"/>
              <a:t>L'Azienda </a:t>
            </a:r>
            <a:r>
              <a:rPr lang="it-IT" sz="2400" b="1" dirty="0"/>
              <a:t>Ospedaliera Universitaria di Trieste</a:t>
            </a:r>
            <a:r>
              <a:rPr lang="it-IT" sz="2400" dirty="0"/>
              <a:t> ha partecipato al Progetto Finalizzato Tecnologie Biomediche e Sanitarie del CNR dal 1983 al 1987 coordinando il </a:t>
            </a:r>
            <a:r>
              <a:rPr lang="it-IT" sz="2400" dirty="0" err="1"/>
              <a:t>Sottoprogetto</a:t>
            </a:r>
            <a:r>
              <a:rPr lang="it-IT" sz="2400" dirty="0"/>
              <a:t> </a:t>
            </a:r>
            <a:r>
              <a:rPr lang="it-IT" sz="2400" b="1" dirty="0"/>
              <a:t>AC.MA.GEST</a:t>
            </a:r>
            <a:r>
              <a:rPr lang="it-IT" sz="2400" dirty="0"/>
              <a:t> per rendere più efficiente la gestione degli Acquisti Manutenzione e Gestione delle tecnologie biomediche negli Ospedali. Da tale progetto </a:t>
            </a:r>
            <a:r>
              <a:rPr lang="it-IT" sz="2400" dirty="0" err="1"/>
              <a:t>e'</a:t>
            </a:r>
            <a:r>
              <a:rPr lang="it-IT" sz="2400" dirty="0"/>
              <a:t> nata TBS Group che ha iniziato ad operare nel 1992 presso l'IRCCS Burlo Garofalo di Trieste e che oggi è leader in Europa nei Servizi di Ingegneria Clinica erogando i propri servizi in 16 Paesi coordinati dal suo quartier generale con sede legale in Area Science Park. L’Azienda Ospedaliera Universitaria di Trieste ha continuato negli anni successivi ad effettuare ricerche, attività di trasferimento tecnologico e </a:t>
            </a:r>
            <a:r>
              <a:rPr lang="it-IT" sz="2400" dirty="0" err="1"/>
              <a:t>clinical</a:t>
            </a:r>
            <a:r>
              <a:rPr lang="it-IT" sz="2400" dirty="0"/>
              <a:t> trial nel settore </a:t>
            </a:r>
            <a:r>
              <a:rPr lang="it-IT" sz="2400" dirty="0" err="1"/>
              <a:t>BioHighTech</a:t>
            </a:r>
            <a:r>
              <a:rPr lang="it-IT" sz="2400" dirty="0"/>
              <a:t>. </a:t>
            </a:r>
          </a:p>
        </p:txBody>
      </p:sp>
    </p:spTree>
    <p:extLst>
      <p:ext uri="{BB962C8B-B14F-4D97-AF65-F5344CB8AC3E}">
        <p14:creationId xmlns:p14="http://schemas.microsoft.com/office/powerpoint/2010/main" val="13710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1063750"/>
            <a:ext cx="11287781" cy="618745"/>
          </a:xfrm>
        </p:spPr>
        <p:txBody>
          <a:bodyPr>
            <a:noAutofit/>
          </a:bodyPr>
          <a:lstStyle/>
          <a:p>
            <a:pPr algn="just"/>
            <a:r>
              <a:rPr lang="it-IT" sz="2400" b="1" dirty="0">
                <a:latin typeface="+mn-lt"/>
              </a:rPr>
              <a:t>Trasferimento della conoscenza e sviluppo industriale </a:t>
            </a:r>
            <a:r>
              <a:rPr lang="it-IT" sz="2400" b="1" dirty="0" err="1">
                <a:latin typeface="+mn-lt"/>
              </a:rPr>
              <a:t>BioHighTech</a:t>
            </a:r>
            <a:r>
              <a:rPr lang="it-IT" sz="2400" b="1" dirty="0">
                <a:latin typeface="+mn-lt"/>
              </a:rPr>
              <a:t> con le Aziende Ospedaliere Universitarie di Trieste e Udine, con gli IRCCS CRO di Aviano e Burlo Garofolo di Trieste e con altri Enti socio sanitari (terza e quarta colonna del Partenone)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15</a:t>
            </a:fld>
            <a:endParaRPr lang="it-IT"/>
          </a:p>
        </p:txBody>
      </p:sp>
      <p:sp>
        <p:nvSpPr>
          <p:cNvPr id="4" name="Segnaposto contenuto 3"/>
          <p:cNvSpPr>
            <a:spLocks noGrp="1"/>
          </p:cNvSpPr>
          <p:nvPr>
            <p:ph idx="1"/>
          </p:nvPr>
        </p:nvSpPr>
        <p:spPr/>
        <p:txBody>
          <a:bodyPr>
            <a:normAutofit lnSpcReduction="10000"/>
          </a:bodyPr>
          <a:lstStyle/>
          <a:p>
            <a:r>
              <a:rPr lang="it-IT" sz="2400" b="1" dirty="0" smtClean="0"/>
              <a:t>L'Azienda </a:t>
            </a:r>
            <a:r>
              <a:rPr lang="it-IT" sz="2400" b="1" dirty="0"/>
              <a:t>Ospedaliera Universitaria di Udine </a:t>
            </a:r>
            <a:r>
              <a:rPr lang="it-IT" sz="2400" dirty="0"/>
              <a:t>ha promosso la costituzione di INSIEL, che </a:t>
            </a:r>
            <a:r>
              <a:rPr lang="it-IT" sz="2400" dirty="0" err="1"/>
              <a:t>e'</a:t>
            </a:r>
            <a:r>
              <a:rPr lang="it-IT" sz="2400" dirty="0"/>
              <a:t> stata la prima Società in Italia ad erogare, a partire dal 1992, tra gli altri, anche servizi di gestione e sviluppo di sistemi e soluzioni di informatica per gli Ospedali e per le altre strutture socio sanitarie regionali e che ha promosso tali attività anche in altre regioni italiane con la Società Finsiel, con Telecom Italia e successivamente con </a:t>
            </a:r>
            <a:r>
              <a:rPr lang="it-IT" sz="2400" dirty="0" err="1"/>
              <a:t>Insiel</a:t>
            </a:r>
            <a:r>
              <a:rPr lang="it-IT" sz="2400" dirty="0"/>
              <a:t> Mercato (a partire dal 2009). L’Azienda Ospedaliera Universitaria di Udine ha continuato negli anni successivi ad effettuare attività di ricerca, trasferimento tecnologico e </a:t>
            </a:r>
            <a:r>
              <a:rPr lang="it-IT" sz="2400" dirty="0" err="1"/>
              <a:t>clinical</a:t>
            </a:r>
            <a:r>
              <a:rPr lang="it-IT" sz="2400" dirty="0"/>
              <a:t> trials anche nel comparto </a:t>
            </a:r>
            <a:r>
              <a:rPr lang="it-IT" sz="2400" dirty="0" err="1"/>
              <a:t>BioHighTech</a:t>
            </a:r>
            <a:r>
              <a:rPr lang="it-IT" sz="2400" dirty="0"/>
              <a:t>. </a:t>
            </a:r>
            <a:endParaRPr lang="it-IT" sz="2400" dirty="0" smtClean="0"/>
          </a:p>
          <a:p>
            <a:r>
              <a:rPr lang="it-IT" sz="2400" b="1" dirty="0" smtClean="0"/>
              <a:t>IRCCS </a:t>
            </a:r>
            <a:r>
              <a:rPr lang="it-IT" sz="2400" b="1" dirty="0"/>
              <a:t>CRO di Aviano e Burlo Garofalo di Trieste </a:t>
            </a:r>
            <a:r>
              <a:rPr lang="it-IT" sz="2400" dirty="0"/>
              <a:t>effettuano attività di ricerca anche nel settore </a:t>
            </a:r>
            <a:r>
              <a:rPr lang="it-IT" sz="2400" dirty="0" err="1"/>
              <a:t>BioHighTech</a:t>
            </a:r>
            <a:r>
              <a:rPr lang="it-IT" sz="2400" dirty="0"/>
              <a:t> ed in particolare l’IRCCS CRO di Aviano ha stipulato un accordo di collaborazione con il Polo Tecnologico di Pordenone, per promuovere sia lo sviluppo di nuove start up nel settore </a:t>
            </a:r>
            <a:r>
              <a:rPr lang="it-IT" sz="2400" dirty="0" err="1"/>
              <a:t>BioHighTech</a:t>
            </a:r>
            <a:r>
              <a:rPr lang="it-IT" sz="2400" dirty="0"/>
              <a:t> sia per facilitarne le sperimentazioni.</a:t>
            </a:r>
          </a:p>
          <a:p>
            <a:endParaRPr lang="it-IT" sz="2400" dirty="0"/>
          </a:p>
        </p:txBody>
      </p:sp>
    </p:spTree>
    <p:extLst>
      <p:ext uri="{BB962C8B-B14F-4D97-AF65-F5344CB8AC3E}">
        <p14:creationId xmlns:p14="http://schemas.microsoft.com/office/powerpoint/2010/main" val="3038671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1124710"/>
            <a:ext cx="11287781" cy="618745"/>
          </a:xfrm>
        </p:spPr>
        <p:txBody>
          <a:bodyPr>
            <a:noAutofit/>
          </a:bodyPr>
          <a:lstStyle/>
          <a:p>
            <a:pPr algn="just"/>
            <a:r>
              <a:rPr lang="it-IT" sz="2400" b="1" dirty="0">
                <a:latin typeface="+mn-lt"/>
              </a:rPr>
              <a:t>Trasferimento della conoscenza e sviluppo industriale </a:t>
            </a:r>
            <a:r>
              <a:rPr lang="it-IT" sz="2400" b="1" dirty="0" err="1">
                <a:latin typeface="+mn-lt"/>
              </a:rPr>
              <a:t>BioHighTech</a:t>
            </a:r>
            <a:r>
              <a:rPr lang="it-IT" sz="2400" b="1" dirty="0">
                <a:latin typeface="+mn-lt"/>
              </a:rPr>
              <a:t> con le Aziende Ospedaliere Universitarie di Trieste e Udine, con gli IRCCS CRO di Aviano e Burlo Garofolo di Trieste e con altri Enti socio sanitari (terza e quarta colonna del Partenone)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16</a:t>
            </a:fld>
            <a:endParaRPr lang="it-IT"/>
          </a:p>
        </p:txBody>
      </p:sp>
      <p:sp>
        <p:nvSpPr>
          <p:cNvPr id="4" name="Segnaposto contenuto 3"/>
          <p:cNvSpPr>
            <a:spLocks noGrp="1"/>
          </p:cNvSpPr>
          <p:nvPr>
            <p:ph idx="1"/>
          </p:nvPr>
        </p:nvSpPr>
        <p:spPr>
          <a:xfrm>
            <a:off x="787424" y="2093849"/>
            <a:ext cx="10515600" cy="4351338"/>
          </a:xfrm>
        </p:spPr>
        <p:txBody>
          <a:bodyPr>
            <a:normAutofit/>
          </a:bodyPr>
          <a:lstStyle/>
          <a:p>
            <a:pPr lvl="0"/>
            <a:r>
              <a:rPr lang="it-IT" sz="2400" b="1" dirty="0"/>
              <a:t>Fondazione Italiana Fegato</a:t>
            </a:r>
            <a:r>
              <a:rPr lang="it-IT" sz="2400" dirty="0"/>
              <a:t>, che combina ricerca di base, attività clinica a partecipazione pubblica privata e formazione (a livello nazionale e internazionale);</a:t>
            </a:r>
          </a:p>
          <a:p>
            <a:pPr lvl="0"/>
            <a:r>
              <a:rPr lang="it-IT" sz="2400" b="1" dirty="0"/>
              <a:t>Azienda Pubblica di Servizi alla Persona - ITIS di Trieste, </a:t>
            </a:r>
            <a:r>
              <a:rPr lang="it-IT" sz="2400" dirty="0"/>
              <a:t>attiva in ambito sociosanitario ed assistenziale; Ente che ha già aderito all’iniziativa e che assieme ad altri Enti regionali simili potrebbero sperimentare sul campo proposte e prodotti utili al supporto specifico e professionale nel campo degli anziani sia in fase preventiva che di cura.</a:t>
            </a:r>
          </a:p>
          <a:p>
            <a:pPr marL="0" indent="0">
              <a:buNone/>
            </a:pPr>
            <a:endParaRPr lang="it-IT" sz="2400" dirty="0"/>
          </a:p>
        </p:txBody>
      </p:sp>
    </p:spTree>
    <p:extLst>
      <p:ext uri="{BB962C8B-B14F-4D97-AF65-F5344CB8AC3E}">
        <p14:creationId xmlns:p14="http://schemas.microsoft.com/office/powerpoint/2010/main" val="2909087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758950"/>
            <a:ext cx="11287781" cy="618745"/>
          </a:xfrm>
        </p:spPr>
        <p:txBody>
          <a:bodyPr>
            <a:noAutofit/>
          </a:bodyPr>
          <a:lstStyle/>
          <a:p>
            <a:pPr algn="just"/>
            <a:r>
              <a:rPr lang="it-IT" sz="2800" b="1" dirty="0" smtClean="0">
                <a:latin typeface="+mn-lt"/>
              </a:rPr>
              <a:t>Alta Formazione nel </a:t>
            </a:r>
            <a:r>
              <a:rPr lang="it-IT" sz="2800" b="1" dirty="0">
                <a:latin typeface="+mn-lt"/>
              </a:rPr>
              <a:t>settore </a:t>
            </a:r>
            <a:r>
              <a:rPr lang="it-IT" sz="2800" b="1" dirty="0" err="1">
                <a:latin typeface="+mn-lt"/>
              </a:rPr>
              <a:t>BioHighTech</a:t>
            </a:r>
            <a:r>
              <a:rPr lang="it-IT" sz="2800" b="1" dirty="0">
                <a:latin typeface="+mn-lt"/>
              </a:rPr>
              <a:t> in </a:t>
            </a:r>
            <a:r>
              <a:rPr lang="it-IT" sz="2800" b="1" dirty="0" smtClean="0">
                <a:latin typeface="+mn-lt"/>
              </a:rPr>
              <a:t>FVG (settima colonna del Partenone) </a:t>
            </a:r>
            <a:r>
              <a:rPr lang="it-IT" sz="2800" b="1" dirty="0">
                <a:latin typeface="+mn-lt"/>
              </a:rPr>
              <a:t>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17</a:t>
            </a:fld>
            <a:endParaRPr lang="it-IT"/>
          </a:p>
        </p:txBody>
      </p:sp>
      <p:sp>
        <p:nvSpPr>
          <p:cNvPr id="10" name="Segnaposto contenuto 9"/>
          <p:cNvSpPr>
            <a:spLocks noGrp="1"/>
          </p:cNvSpPr>
          <p:nvPr>
            <p:ph idx="1"/>
          </p:nvPr>
        </p:nvSpPr>
        <p:spPr>
          <a:xfrm>
            <a:off x="667512" y="1411097"/>
            <a:ext cx="10768583" cy="5327612"/>
          </a:xfrm>
          <a:prstGeom prst="rect">
            <a:avLst/>
          </a:prstGeom>
        </p:spPr>
        <p:txBody>
          <a:bodyPr wrap="square">
            <a:spAutoFit/>
          </a:bodyPr>
          <a:lstStyle/>
          <a:p>
            <a:pPr lvl="0"/>
            <a:r>
              <a:rPr lang="it-IT" sz="1800" b="1" dirty="0"/>
              <a:t>3 Università</a:t>
            </a:r>
            <a:r>
              <a:rPr lang="it-IT" sz="1800" dirty="0"/>
              <a:t>: di </a:t>
            </a:r>
            <a:r>
              <a:rPr lang="it-IT" sz="1800" b="1" dirty="0"/>
              <a:t>Trieste</a:t>
            </a:r>
            <a:r>
              <a:rPr lang="it-IT" sz="1800" dirty="0"/>
              <a:t>, di </a:t>
            </a:r>
            <a:r>
              <a:rPr lang="it-IT" sz="1800" b="1" dirty="0"/>
              <a:t>Udine</a:t>
            </a:r>
            <a:r>
              <a:rPr lang="it-IT" sz="1800" dirty="0"/>
              <a:t> e Scuola Internazionale Superiore di Studi Avanzati (</a:t>
            </a:r>
            <a:r>
              <a:rPr lang="it-IT" sz="1800" b="1" dirty="0"/>
              <a:t>SISSA</a:t>
            </a:r>
            <a:r>
              <a:rPr lang="it-IT" sz="1800" dirty="0"/>
              <a:t>) forniscono</a:t>
            </a:r>
            <a:r>
              <a:rPr lang="es-ES_tradnl" sz="1800" dirty="0"/>
              <a:t> i</a:t>
            </a:r>
            <a:r>
              <a:rPr lang="it-IT" sz="1800" dirty="0"/>
              <a:t> seguenti corsi di laurea: </a:t>
            </a:r>
            <a:r>
              <a:rPr lang="it-IT" sz="1800" b="1" dirty="0"/>
              <a:t>laurea a ciclo unico in Medicina e Chirurgia </a:t>
            </a:r>
            <a:r>
              <a:rPr lang="it-IT" sz="1800" dirty="0"/>
              <a:t>(Trieste e Udine), </a:t>
            </a:r>
            <a:r>
              <a:rPr lang="it-IT" sz="1800" b="1" dirty="0"/>
              <a:t>laurea triennale in Scienze e tecnologie biologiche </a:t>
            </a:r>
            <a:r>
              <a:rPr lang="it-IT" sz="1800" dirty="0"/>
              <a:t>(Trieste), </a:t>
            </a:r>
            <a:r>
              <a:rPr lang="it-IT" sz="1800" b="1" dirty="0"/>
              <a:t>lauree magistrali in Genomica funzionale, Neuroscienze e Scienze ambientali </a:t>
            </a:r>
            <a:r>
              <a:rPr lang="it-IT" sz="1800" dirty="0"/>
              <a:t>(Trieste), </a:t>
            </a:r>
            <a:r>
              <a:rPr lang="it-IT" sz="1800" b="1" dirty="0"/>
              <a:t>lauree a ciclo unico in Farmacia </a:t>
            </a:r>
            <a:r>
              <a:rPr lang="it-IT" sz="1800" dirty="0"/>
              <a:t>(Trieste) </a:t>
            </a:r>
            <a:r>
              <a:rPr lang="it-IT" sz="1800" b="1" dirty="0"/>
              <a:t>e in Chimica e Tecnologia Farmaceutiche </a:t>
            </a:r>
            <a:r>
              <a:rPr lang="it-IT" sz="1800" dirty="0"/>
              <a:t>(Trieste), </a:t>
            </a:r>
            <a:r>
              <a:rPr lang="it-IT" sz="1800" b="1" dirty="0"/>
              <a:t>laurea triennale in Biotecnologie </a:t>
            </a:r>
            <a:r>
              <a:rPr lang="it-IT" sz="1800" dirty="0"/>
              <a:t>(Udine), </a:t>
            </a:r>
            <a:r>
              <a:rPr lang="it-IT" sz="1800" b="1" dirty="0"/>
              <a:t>lauree specialistiche in Biotecnologie: Biotecnologie delle piante e degli animali </a:t>
            </a:r>
            <a:r>
              <a:rPr lang="it-IT" sz="1800" dirty="0"/>
              <a:t>(Udine), </a:t>
            </a:r>
            <a:r>
              <a:rPr lang="it-IT" sz="1800" b="1" dirty="0"/>
              <a:t>Biotecnologie sanitarie </a:t>
            </a:r>
            <a:r>
              <a:rPr lang="it-IT" sz="1800" dirty="0"/>
              <a:t>(Udine), </a:t>
            </a:r>
            <a:r>
              <a:rPr lang="it-IT" sz="1800" b="1" dirty="0"/>
              <a:t>Biotecnologie mediche </a:t>
            </a:r>
            <a:r>
              <a:rPr lang="it-IT" sz="1800" dirty="0"/>
              <a:t>(Trieste); </a:t>
            </a:r>
            <a:r>
              <a:rPr lang="it-IT" sz="1800" b="1" dirty="0"/>
              <a:t>lauree triennale e magistrale in Scienze e tecnologie alimentari </a:t>
            </a:r>
            <a:r>
              <a:rPr lang="it-IT" sz="1800" dirty="0"/>
              <a:t>(Udine), </a:t>
            </a:r>
            <a:r>
              <a:rPr lang="it-IT" sz="1800" b="1" dirty="0"/>
              <a:t>laurea magistrale in Ingegneria clinica </a:t>
            </a:r>
            <a:r>
              <a:rPr lang="it-IT" sz="1800" dirty="0"/>
              <a:t>(Trieste), </a:t>
            </a:r>
            <a:r>
              <a:rPr lang="it-IT" sz="1800" b="1" dirty="0"/>
              <a:t>laurea triennale in informatica </a:t>
            </a:r>
            <a:r>
              <a:rPr lang="it-IT" sz="1800" dirty="0"/>
              <a:t>(Udine), </a:t>
            </a:r>
            <a:r>
              <a:rPr lang="it-IT" sz="1800" b="1" dirty="0"/>
              <a:t>laurea magistrale in informatica </a:t>
            </a:r>
            <a:r>
              <a:rPr lang="it-IT" sz="1800" dirty="0"/>
              <a:t>(Udine e Trieste), </a:t>
            </a:r>
            <a:r>
              <a:rPr lang="it-IT" sz="1800" b="1" dirty="0"/>
              <a:t>laurea triennale in Tecnologie Web e Multimediali </a:t>
            </a:r>
            <a:r>
              <a:rPr lang="it-IT" sz="1800" dirty="0"/>
              <a:t>(Udine), </a:t>
            </a:r>
            <a:r>
              <a:rPr lang="it-IT" sz="1800" b="1" dirty="0"/>
              <a:t>laurea triennale in Ingegneria Elettronica ed Informatica </a:t>
            </a:r>
            <a:r>
              <a:rPr lang="it-IT" sz="1800" dirty="0"/>
              <a:t>(Trieste). A questi Corsi di studio si aggiungono numerosi corsi di Dottorato in ambito scientifico-tecnologico e biomedico, Scuole di specializzazione in ambito medico e</a:t>
            </a:r>
            <a:r>
              <a:rPr lang="es-ES_tradnl" sz="1800" dirty="0"/>
              <a:t> i</a:t>
            </a:r>
            <a:r>
              <a:rPr lang="it-IT" sz="1800" dirty="0"/>
              <a:t> seguenti master in settori tecnologici della Biomedicina: master di primo livello in </a:t>
            </a:r>
            <a:r>
              <a:rPr lang="it-IT" sz="1800" b="1" dirty="0"/>
              <a:t>"</a:t>
            </a:r>
            <a:r>
              <a:rPr lang="it-IT" sz="1800" b="1" dirty="0" err="1"/>
              <a:t>Clinical</a:t>
            </a:r>
            <a:r>
              <a:rPr lang="it-IT" sz="1800" b="1" dirty="0"/>
              <a:t> </a:t>
            </a:r>
            <a:r>
              <a:rPr lang="it-IT" sz="1800" b="1" dirty="0" err="1"/>
              <a:t>Engineering</a:t>
            </a:r>
            <a:r>
              <a:rPr lang="it-IT" sz="1800" b="1" dirty="0"/>
              <a:t>" </a:t>
            </a:r>
            <a:r>
              <a:rPr lang="it-IT" sz="1800" dirty="0"/>
              <a:t>(Trieste), master di primo livello in </a:t>
            </a:r>
            <a:r>
              <a:rPr lang="it-IT" sz="1800" b="1" dirty="0"/>
              <a:t>"Economia e scienza del caffè" </a:t>
            </a:r>
            <a:r>
              <a:rPr lang="it-IT" sz="1800" dirty="0"/>
              <a:t>(Udine e Trieste), master di secondo livello in </a:t>
            </a:r>
            <a:r>
              <a:rPr lang="it-IT" sz="1800" b="1" dirty="0"/>
              <a:t>"Management in </a:t>
            </a:r>
            <a:r>
              <a:rPr lang="it-IT" sz="1800" b="1" dirty="0" err="1"/>
              <a:t>Clinical</a:t>
            </a:r>
            <a:r>
              <a:rPr lang="it-IT" sz="1800" b="1" dirty="0"/>
              <a:t> </a:t>
            </a:r>
            <a:r>
              <a:rPr lang="it-IT" sz="1800" b="1" dirty="0" err="1"/>
              <a:t>Engineering</a:t>
            </a:r>
            <a:r>
              <a:rPr lang="it-IT" sz="1800" b="1" dirty="0"/>
              <a:t>" </a:t>
            </a:r>
            <a:r>
              <a:rPr lang="it-IT" sz="1800" dirty="0"/>
              <a:t>(Trieste), master di secondo livello in </a:t>
            </a:r>
            <a:r>
              <a:rPr lang="it-IT" sz="1800" b="1" dirty="0"/>
              <a:t>"</a:t>
            </a:r>
            <a:r>
              <a:rPr lang="it-IT" sz="1800" b="1" dirty="0" err="1"/>
              <a:t>Medical</a:t>
            </a:r>
            <a:r>
              <a:rPr lang="it-IT" sz="1800" b="1" dirty="0"/>
              <a:t> </a:t>
            </a:r>
            <a:r>
              <a:rPr lang="it-IT" sz="1800" b="1" dirty="0" err="1"/>
              <a:t>Physics</a:t>
            </a:r>
            <a:r>
              <a:rPr lang="it-IT" sz="1800" b="1" dirty="0"/>
              <a:t>" </a:t>
            </a:r>
            <a:r>
              <a:rPr lang="it-IT" sz="1800" dirty="0"/>
              <a:t>(Trieste e SISSA), Master di secondo livello in </a:t>
            </a:r>
            <a:r>
              <a:rPr lang="it-IT" sz="1800" b="1" dirty="0"/>
              <a:t>"Economia e scienza del caffè" </a:t>
            </a:r>
            <a:r>
              <a:rPr lang="it-IT" sz="1800" dirty="0"/>
              <a:t>(Udine e Trieste); master di secondo livello in </a:t>
            </a:r>
            <a:r>
              <a:rPr lang="it-IT" sz="1800" b="1" dirty="0"/>
              <a:t>"Fitoterapia" </a:t>
            </a:r>
            <a:r>
              <a:rPr lang="it-IT" sz="1800" dirty="0"/>
              <a:t>(Trieste); dottorati di ricerca in </a:t>
            </a:r>
            <a:r>
              <a:rPr lang="it-IT" sz="1800" b="1" dirty="0"/>
              <a:t>neuroscienze cognitive, genomica strutturale e funzionale </a:t>
            </a:r>
            <a:r>
              <a:rPr lang="it-IT" sz="1800" dirty="0"/>
              <a:t>e </a:t>
            </a:r>
            <a:r>
              <a:rPr lang="it-IT" sz="1800" b="1" dirty="0"/>
              <a:t>neurobiologia. </a:t>
            </a:r>
            <a:r>
              <a:rPr lang="it-IT" sz="1800" dirty="0"/>
              <a:t>Le realtà di Ricerca delle Università di Trieste, di Udine e della SISSA, per quanto concerne la specifica proposta, sono organizzate nei Dipartimenti di Area Scientifico-Tecnologica e Medica ed Economico Giuridica con le proprie competenze negli ambiti specifici. Queste realtà, dalle elevate competenze scientifiche e tecnologiche, rendono concreto quel circolo "virtuoso", all'interno e all'esterno della realtà Regionale indispensabile per lo sviluppo dell'asse ricerca-formazione-clinica-trasferimento tecnologico e collaborazione con le </a:t>
            </a:r>
            <a:r>
              <a:rPr lang="it-IT" sz="1800" dirty="0" smtClean="0"/>
              <a:t>aziende</a:t>
            </a:r>
            <a:endParaRPr lang="it-IT" sz="1800" dirty="0"/>
          </a:p>
        </p:txBody>
      </p:sp>
    </p:spTree>
    <p:extLst>
      <p:ext uri="{BB962C8B-B14F-4D97-AF65-F5344CB8AC3E}">
        <p14:creationId xmlns:p14="http://schemas.microsoft.com/office/powerpoint/2010/main" val="581472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297" y="758950"/>
            <a:ext cx="11287781" cy="618745"/>
          </a:xfrm>
        </p:spPr>
        <p:txBody>
          <a:bodyPr>
            <a:noAutofit/>
          </a:bodyPr>
          <a:lstStyle/>
          <a:p>
            <a:pPr algn="just"/>
            <a:r>
              <a:rPr lang="it-IT" sz="2800" b="1" dirty="0">
                <a:latin typeface="+mn-lt"/>
              </a:rPr>
              <a:t>Alta Formazione nel settore </a:t>
            </a:r>
            <a:r>
              <a:rPr lang="it-IT" sz="2800" b="1" dirty="0" err="1">
                <a:latin typeface="+mn-lt"/>
              </a:rPr>
              <a:t>BioHighTech</a:t>
            </a:r>
            <a:r>
              <a:rPr lang="it-IT" sz="2800" b="1" dirty="0">
                <a:latin typeface="+mn-lt"/>
              </a:rPr>
              <a:t> in FVG (settima colonna del Partenone) 		</a:t>
            </a:r>
            <a:r>
              <a:rPr lang="it-IT" sz="2800" b="1" dirty="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18</a:t>
            </a:fld>
            <a:endParaRPr lang="it-IT"/>
          </a:p>
        </p:txBody>
      </p:sp>
      <p:sp>
        <p:nvSpPr>
          <p:cNvPr id="4" name="Segnaposto contenuto 3"/>
          <p:cNvSpPr>
            <a:spLocks noGrp="1"/>
          </p:cNvSpPr>
          <p:nvPr>
            <p:ph idx="1"/>
          </p:nvPr>
        </p:nvSpPr>
        <p:spPr/>
        <p:txBody>
          <a:bodyPr>
            <a:noAutofit/>
          </a:bodyPr>
          <a:lstStyle/>
          <a:p>
            <a:pPr lvl="0"/>
            <a:r>
              <a:rPr lang="it-IT" sz="2400" b="1" dirty="0"/>
              <a:t>1 </a:t>
            </a:r>
            <a:r>
              <a:rPr lang="it-IT" sz="2400" dirty="0"/>
              <a:t>Scuola di Management postlaurea del </a:t>
            </a:r>
            <a:r>
              <a:rPr lang="it-IT" sz="2400" b="1" dirty="0"/>
              <a:t>MIB </a:t>
            </a:r>
            <a:r>
              <a:rPr lang="it-IT" sz="2400" dirty="0"/>
              <a:t>con un Executive Master triennale in</a:t>
            </a:r>
            <a:r>
              <a:rPr lang="es-ES_tradnl" sz="2400" dirty="0"/>
              <a:t> "Medical </a:t>
            </a:r>
            <a:r>
              <a:rPr lang="it-IT" sz="2400" dirty="0"/>
              <a:t>&amp; Information Technology and</a:t>
            </a:r>
            <a:r>
              <a:rPr lang="fr-FR" sz="2400" dirty="0"/>
              <a:t> Innovation"</a:t>
            </a:r>
            <a:endParaRPr lang="it-IT" sz="2400" dirty="0"/>
          </a:p>
          <a:p>
            <a:pPr lvl="0"/>
            <a:r>
              <a:rPr lang="it-IT" sz="2400" b="1" dirty="0"/>
              <a:t>1 </a:t>
            </a:r>
            <a:r>
              <a:rPr lang="it-IT" sz="2400" dirty="0"/>
              <a:t>Centro Internazionale di Fisica Teorica </a:t>
            </a:r>
            <a:r>
              <a:rPr lang="it-IT" sz="2400" b="1" dirty="0"/>
              <a:t>(ICTP), </a:t>
            </a:r>
            <a:r>
              <a:rPr lang="it-IT" sz="2400" dirty="0"/>
              <a:t>con dottorati di ricerca in fisica e chimica </a:t>
            </a:r>
            <a:r>
              <a:rPr lang="it-IT" sz="2400" dirty="0" smtClean="0"/>
              <a:t>dei sistemi </a:t>
            </a:r>
            <a:r>
              <a:rPr lang="it-IT" sz="2400" dirty="0"/>
              <a:t>biologici e in fisica medica</a:t>
            </a:r>
          </a:p>
          <a:p>
            <a:r>
              <a:rPr lang="it-IT" sz="2400" b="1" dirty="0"/>
              <a:t>2 </a:t>
            </a:r>
            <a:r>
              <a:rPr lang="it-IT" sz="2400" dirty="0"/>
              <a:t>ITS,</a:t>
            </a:r>
            <a:r>
              <a:rPr lang="it-IT" sz="2400" b="1" dirty="0"/>
              <a:t> Istituti Tecnici Superiori, </a:t>
            </a:r>
            <a:r>
              <a:rPr lang="it-IT" sz="2400" dirty="0" smtClean="0"/>
              <a:t>corsi</a:t>
            </a:r>
            <a:r>
              <a:rPr lang="it-IT" sz="2400" b="1" dirty="0" smtClean="0"/>
              <a:t> </a:t>
            </a:r>
            <a:r>
              <a:rPr lang="it-IT" sz="2400" dirty="0" smtClean="0"/>
              <a:t>post-diploma </a:t>
            </a:r>
            <a:r>
              <a:rPr lang="it-IT" sz="2400" dirty="0"/>
              <a:t>biennale riconosciuti dal MIUR: </a:t>
            </a:r>
            <a:endParaRPr lang="it-IT" sz="2400" dirty="0" smtClean="0"/>
          </a:p>
          <a:p>
            <a:pPr lvl="1"/>
            <a:r>
              <a:rPr lang="it-IT" b="1" dirty="0" smtClean="0"/>
              <a:t>ITS </a:t>
            </a:r>
            <a:r>
              <a:rPr lang="it-IT" dirty="0"/>
              <a:t>"</a:t>
            </a:r>
            <a:r>
              <a:rPr lang="it-IT" dirty="0" err="1"/>
              <a:t>A.Volta</a:t>
            </a:r>
            <a:r>
              <a:rPr lang="it-IT" dirty="0"/>
              <a:t>" di </a:t>
            </a:r>
            <a:r>
              <a:rPr lang="it-IT" dirty="0" smtClean="0"/>
              <a:t>Trieste (in partenza per la prima volta a novembre 2014): corso per </a:t>
            </a:r>
            <a:r>
              <a:rPr lang="it-IT" dirty="0"/>
              <a:t>la formazione di tecnici per la gestione e manutenzione di apparecchiature </a:t>
            </a:r>
            <a:r>
              <a:rPr lang="it-IT" dirty="0" smtClean="0"/>
              <a:t>biomediche, </a:t>
            </a:r>
            <a:r>
              <a:rPr lang="it-IT" dirty="0"/>
              <a:t>per la diagnostica per immagini e per le </a:t>
            </a:r>
            <a:r>
              <a:rPr lang="it-IT" dirty="0" smtClean="0"/>
              <a:t>biotecnologie; corso per </a:t>
            </a:r>
            <a:r>
              <a:rPr lang="it-IT" dirty="0"/>
              <a:t>lo sviluppo e la gestione di sistemi e soluzioni di informatica medica e di bioinformatica </a:t>
            </a:r>
            <a:endParaRPr lang="it-IT" dirty="0" smtClean="0"/>
          </a:p>
          <a:p>
            <a:pPr lvl="1"/>
            <a:r>
              <a:rPr lang="it-IT" b="1" dirty="0" smtClean="0"/>
              <a:t>ITS </a:t>
            </a:r>
            <a:r>
              <a:rPr lang="it-IT" dirty="0"/>
              <a:t>"</a:t>
            </a:r>
            <a:r>
              <a:rPr lang="it-IT" dirty="0" err="1"/>
              <a:t>J.F.Kennedy</a:t>
            </a:r>
            <a:r>
              <a:rPr lang="it-IT" dirty="0"/>
              <a:t>" di </a:t>
            </a:r>
            <a:r>
              <a:rPr lang="it-IT" dirty="0" smtClean="0"/>
              <a:t>Pordenone: due corsi per la formazione di tecnici per </a:t>
            </a:r>
            <a:r>
              <a:rPr lang="it-IT" dirty="0"/>
              <a:t>i metodi e le tecnologie per lo sviluppo di sistemi </a:t>
            </a:r>
            <a:r>
              <a:rPr lang="it-IT" dirty="0" smtClean="0"/>
              <a:t>software.</a:t>
            </a:r>
            <a:endParaRPr lang="it-IT" dirty="0"/>
          </a:p>
          <a:p>
            <a:pPr marL="0" indent="0">
              <a:buNone/>
            </a:pPr>
            <a:r>
              <a:rPr lang="it-IT" sz="2400" dirty="0"/>
              <a:t>	</a:t>
            </a:r>
          </a:p>
        </p:txBody>
      </p:sp>
    </p:spTree>
    <p:extLst>
      <p:ext uri="{BB962C8B-B14F-4D97-AF65-F5344CB8AC3E}">
        <p14:creationId xmlns:p14="http://schemas.microsoft.com/office/powerpoint/2010/main" val="2565725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6593" y="939920"/>
            <a:ext cx="10939818" cy="426444"/>
          </a:xfrm>
        </p:spPr>
        <p:txBody>
          <a:bodyPr>
            <a:noAutofit/>
          </a:bodyPr>
          <a:lstStyle/>
          <a:p>
            <a:r>
              <a:rPr lang="it-IT" sz="2800" b="1" dirty="0" smtClean="0">
                <a:latin typeface="+mn-lt"/>
              </a:rPr>
              <a:t>CBM: Progetto </a:t>
            </a:r>
            <a:r>
              <a:rPr lang="it-IT" sz="2800" b="1" dirty="0">
                <a:latin typeface="+mn-lt"/>
              </a:rPr>
              <a:t>industriale «</a:t>
            </a:r>
            <a:r>
              <a:rPr lang="it-IT" sz="2800" b="1" dirty="0" err="1">
                <a:latin typeface="+mn-lt"/>
              </a:rPr>
              <a:t>Biovalley</a:t>
            </a:r>
            <a:r>
              <a:rPr lang="it-IT" sz="2800" b="1" dirty="0" smtClean="0">
                <a:latin typeface="+mn-lt"/>
              </a:rPr>
              <a:t>» (Architrave del Partenone)</a:t>
            </a:r>
            <a:r>
              <a:rPr lang="it-IT" sz="3600" b="1" dirty="0" smtClean="0">
                <a:latin typeface="+mn-lt"/>
              </a:rPr>
              <a:t>	</a:t>
            </a:r>
            <a:r>
              <a:rPr lang="it-IT" sz="3600" b="1" dirty="0" smtClean="0"/>
              <a:t>				</a:t>
            </a:r>
            <a:endParaRPr lang="it-IT" sz="3600" dirty="0"/>
          </a:p>
        </p:txBody>
      </p:sp>
      <p:sp>
        <p:nvSpPr>
          <p:cNvPr id="3" name="Segnaposto contenuto 2"/>
          <p:cNvSpPr>
            <a:spLocks noGrp="1"/>
          </p:cNvSpPr>
          <p:nvPr>
            <p:ph idx="1"/>
          </p:nvPr>
        </p:nvSpPr>
        <p:spPr>
          <a:xfrm>
            <a:off x="850393" y="1472607"/>
            <a:ext cx="10515600" cy="4623393"/>
          </a:xfrm>
        </p:spPr>
        <p:txBody>
          <a:bodyPr>
            <a:noAutofit/>
          </a:bodyPr>
          <a:lstStyle/>
          <a:p>
            <a:pPr marL="0" indent="0" algn="just">
              <a:buNone/>
            </a:pPr>
            <a:r>
              <a:rPr lang="it-IT" sz="2000" dirty="0" smtClean="0"/>
              <a:t>Vi è l’ </a:t>
            </a:r>
            <a:r>
              <a:rPr lang="it-IT" sz="2000" dirty="0"/>
              <a:t>urgenza di aumentare la </a:t>
            </a:r>
            <a:r>
              <a:rPr lang="it-IT" sz="2000" dirty="0" smtClean="0"/>
              <a:t>visibilità e le attività </a:t>
            </a:r>
            <a:r>
              <a:rPr lang="it-IT" sz="2000" dirty="0"/>
              <a:t>di </a:t>
            </a:r>
            <a:r>
              <a:rPr lang="it-IT" sz="2000" dirty="0" smtClean="0"/>
              <a:t>questo «nuovo» </a:t>
            </a:r>
            <a:r>
              <a:rPr lang="it-IT" sz="2000" dirty="0"/>
              <a:t>settore industriale </a:t>
            </a:r>
            <a:r>
              <a:rPr lang="it-IT" sz="2000" dirty="0" smtClean="0"/>
              <a:t>regionale ad </a:t>
            </a:r>
            <a:r>
              <a:rPr lang="it-IT" sz="2000" b="1" dirty="0" smtClean="0"/>
              <a:t>Alta </a:t>
            </a:r>
            <a:r>
              <a:rPr lang="it-IT" sz="2000" b="1" dirty="0"/>
              <a:t>T</a:t>
            </a:r>
            <a:r>
              <a:rPr lang="it-IT" sz="2000" b="1" dirty="0" smtClean="0"/>
              <a:t>ecnologia</a:t>
            </a:r>
            <a:r>
              <a:rPr lang="it-IT" sz="2000" dirty="0" smtClean="0"/>
              <a:t>, denominato </a:t>
            </a:r>
            <a:r>
              <a:rPr lang="it-IT" sz="2000" b="1" dirty="0" err="1" smtClean="0"/>
              <a:t>BioHighTech</a:t>
            </a:r>
            <a:r>
              <a:rPr lang="it-IT" sz="2000" dirty="0" smtClean="0"/>
              <a:t> che:</a:t>
            </a:r>
            <a:endParaRPr lang="it-IT" sz="2000" dirty="0"/>
          </a:p>
          <a:p>
            <a:pPr marL="0" indent="0" algn="just">
              <a:buNone/>
            </a:pPr>
            <a:r>
              <a:rPr lang="it-IT" sz="2000" dirty="0" smtClean="0"/>
              <a:t>-raccolga e rappresenti le aziende che operano nei settori delle </a:t>
            </a:r>
            <a:r>
              <a:rPr lang="it-IT" sz="2000" b="1" dirty="0" smtClean="0"/>
              <a:t>Tecnologie Biomediche </a:t>
            </a:r>
            <a:r>
              <a:rPr lang="it-IT" sz="2000" dirty="0" smtClean="0"/>
              <a:t>(</a:t>
            </a:r>
            <a:r>
              <a:rPr lang="it-IT" sz="2000" b="1" dirty="0" err="1" smtClean="0"/>
              <a:t>BioMed</a:t>
            </a:r>
            <a:r>
              <a:rPr lang="it-IT" sz="2000" dirty="0" smtClean="0"/>
              <a:t>), delle </a:t>
            </a:r>
            <a:r>
              <a:rPr lang="it-IT" sz="2000" b="1" dirty="0"/>
              <a:t>Biotecnologie</a:t>
            </a:r>
            <a:r>
              <a:rPr lang="it-IT" sz="2000" dirty="0"/>
              <a:t> </a:t>
            </a:r>
            <a:r>
              <a:rPr lang="it-IT" sz="2000" dirty="0" smtClean="0"/>
              <a:t>(</a:t>
            </a:r>
            <a:r>
              <a:rPr lang="it-IT" sz="2000" b="1" dirty="0" err="1" smtClean="0"/>
              <a:t>BioTech</a:t>
            </a:r>
            <a:r>
              <a:rPr lang="it-IT" sz="2000" dirty="0" smtClean="0"/>
              <a:t>) e delle </a:t>
            </a:r>
            <a:r>
              <a:rPr lang="it-IT" sz="2000" b="1" dirty="0"/>
              <a:t>Tecnologie Bioinformatiche </a:t>
            </a:r>
            <a:r>
              <a:rPr lang="it-IT" sz="2000" dirty="0" smtClean="0"/>
              <a:t>(</a:t>
            </a:r>
            <a:r>
              <a:rPr lang="it-IT" sz="2000" b="1" dirty="0" err="1" smtClean="0"/>
              <a:t>BioICT</a:t>
            </a:r>
            <a:r>
              <a:rPr lang="it-IT" sz="2000" dirty="0" smtClean="0"/>
              <a:t>);</a:t>
            </a:r>
            <a:endParaRPr lang="it-IT" sz="2000" dirty="0"/>
          </a:p>
          <a:p>
            <a:pPr marL="0" indent="0" algn="just">
              <a:buNone/>
            </a:pPr>
            <a:r>
              <a:rPr lang="it-IT" sz="2000" dirty="0" smtClean="0"/>
              <a:t>-è </a:t>
            </a:r>
            <a:r>
              <a:rPr lang="it-IT" sz="2000" dirty="0"/>
              <a:t>nato grazie </a:t>
            </a:r>
            <a:r>
              <a:rPr lang="it-IT" sz="2000" dirty="0" smtClean="0"/>
              <a:t>all’imprenditorialità presente nel settore </a:t>
            </a:r>
            <a:r>
              <a:rPr lang="it-IT" sz="2000" dirty="0" err="1" smtClean="0"/>
              <a:t>BioHighTech</a:t>
            </a:r>
            <a:r>
              <a:rPr lang="it-IT" sz="2000" dirty="0" smtClean="0"/>
              <a:t> ed in altri settori industriali tradizionali che operano nel settore della Salute, alla </a:t>
            </a:r>
            <a:r>
              <a:rPr lang="it-IT" sz="2000" dirty="0"/>
              <a:t>rilevante presenza </a:t>
            </a:r>
            <a:r>
              <a:rPr lang="it-IT" sz="2000" dirty="0" smtClean="0"/>
              <a:t>numerica e qualità </a:t>
            </a:r>
            <a:r>
              <a:rPr lang="it-IT" sz="2000" dirty="0"/>
              <a:t>della Ricerca nelle Scienze Mediche Chirurgiche e della </a:t>
            </a:r>
            <a:r>
              <a:rPr lang="it-IT" sz="2000" dirty="0" smtClean="0"/>
              <a:t>Vita, all’eccellenza </a:t>
            </a:r>
            <a:r>
              <a:rPr lang="it-IT" sz="2000" dirty="0"/>
              <a:t>delle strutture Socio Sanitarie </a:t>
            </a:r>
            <a:r>
              <a:rPr lang="it-IT" sz="2000" dirty="0" smtClean="0"/>
              <a:t>regionali ed ha </a:t>
            </a:r>
            <a:r>
              <a:rPr lang="it-IT" sz="2000" dirty="0"/>
              <a:t>già dimensioni rilevanti </a:t>
            </a:r>
            <a:r>
              <a:rPr lang="it-IT" sz="2000" dirty="0" smtClean="0"/>
              <a:t>a livello regionale in </a:t>
            </a:r>
            <a:r>
              <a:rPr lang="it-IT" sz="2000" dirty="0"/>
              <a:t>termini di </a:t>
            </a:r>
            <a:r>
              <a:rPr lang="it-IT" sz="2000" dirty="0" smtClean="0"/>
              <a:t>numero di aziende (</a:t>
            </a:r>
            <a:r>
              <a:rPr lang="it-IT" sz="2000" b="1" dirty="0" smtClean="0"/>
              <a:t>151</a:t>
            </a:r>
            <a:r>
              <a:rPr lang="it-IT" sz="2000" dirty="0" smtClean="0"/>
              <a:t>), di fatturato (stima: </a:t>
            </a:r>
            <a:r>
              <a:rPr lang="it-IT" sz="2000" b="1" dirty="0" smtClean="0"/>
              <a:t>742 mln </a:t>
            </a:r>
            <a:r>
              <a:rPr lang="it-IT" sz="2000" dirty="0" smtClean="0"/>
              <a:t>euro per le 151 aziende) e di occupazione (stima: </a:t>
            </a:r>
            <a:r>
              <a:rPr lang="it-IT" sz="2000" b="1" dirty="0" smtClean="0"/>
              <a:t>5.800</a:t>
            </a:r>
            <a:r>
              <a:rPr lang="it-IT" sz="2000" dirty="0" smtClean="0"/>
              <a:t> addetti);</a:t>
            </a:r>
            <a:endParaRPr lang="it-IT" sz="2000" dirty="0"/>
          </a:p>
          <a:p>
            <a:pPr marL="0" indent="0" algn="just">
              <a:buNone/>
            </a:pPr>
            <a:r>
              <a:rPr lang="it-IT" sz="2000" dirty="0" smtClean="0"/>
              <a:t>-potrebbe naturalmente </a:t>
            </a:r>
            <a:r>
              <a:rPr lang="it-IT" sz="2000" dirty="0"/>
              <a:t>svilupparsi, con un positivo effetto di contrasto alla crisi economica </a:t>
            </a:r>
            <a:r>
              <a:rPr lang="it-IT" sz="2000" dirty="0" smtClean="0"/>
              <a:t>ed occupazionale regionale </a:t>
            </a:r>
            <a:r>
              <a:rPr lang="it-IT" sz="2000" dirty="0"/>
              <a:t>in </a:t>
            </a:r>
            <a:r>
              <a:rPr lang="it-IT" sz="2000" dirty="0" smtClean="0"/>
              <a:t>atto, aumentando entro il </a:t>
            </a:r>
            <a:r>
              <a:rPr lang="it-IT" sz="2000" b="1" dirty="0" smtClean="0"/>
              <a:t>2020</a:t>
            </a:r>
            <a:r>
              <a:rPr lang="it-IT" sz="2000" dirty="0" smtClean="0"/>
              <a:t> il fatturato fino a circa </a:t>
            </a:r>
            <a:r>
              <a:rPr lang="it-IT" sz="2000" b="1" dirty="0" smtClean="0"/>
              <a:t>912 mln di euro </a:t>
            </a:r>
            <a:r>
              <a:rPr lang="it-IT" sz="2000" dirty="0" smtClean="0"/>
              <a:t>e gli addetti fino a circa </a:t>
            </a:r>
            <a:r>
              <a:rPr lang="it-IT" sz="2000" b="1" dirty="0" smtClean="0"/>
              <a:t>8.500</a:t>
            </a:r>
            <a:r>
              <a:rPr lang="it-IT" sz="2000" dirty="0" smtClean="0"/>
              <a:t>;</a:t>
            </a:r>
          </a:p>
          <a:p>
            <a:pPr marL="0" indent="0" algn="just">
              <a:buNone/>
            </a:pPr>
            <a:r>
              <a:rPr lang="it-IT" sz="2000" dirty="0" smtClean="0"/>
              <a:t>- Potrebbe </a:t>
            </a:r>
            <a:r>
              <a:rPr lang="it-IT" sz="2000" b="1" dirty="0" smtClean="0"/>
              <a:t>crescere oltre alle citate previsioni</a:t>
            </a:r>
            <a:r>
              <a:rPr lang="it-IT" sz="2000" dirty="0" smtClean="0"/>
              <a:t>, se la </a:t>
            </a:r>
            <a:r>
              <a:rPr lang="it-IT" sz="2000" b="1" dirty="0" smtClean="0"/>
              <a:t>Regione FVG </a:t>
            </a:r>
            <a:r>
              <a:rPr lang="it-IT" sz="2000" dirty="0" smtClean="0"/>
              <a:t>adottasse una </a:t>
            </a:r>
            <a:r>
              <a:rPr lang="it-IT" sz="2000" b="1" dirty="0" smtClean="0"/>
              <a:t>Strategia di Specializzazione Intelligente</a:t>
            </a:r>
            <a:r>
              <a:rPr lang="it-IT" sz="2000" dirty="0" smtClean="0"/>
              <a:t> nel settore.</a:t>
            </a:r>
            <a:endParaRPr lang="it-IT" sz="2000" dirty="0"/>
          </a:p>
          <a:p>
            <a:pPr marL="0" indent="0" algn="just">
              <a:buNone/>
            </a:pPr>
            <a:endParaRPr lang="it-IT" sz="24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19</a:t>
            </a:fld>
            <a:endParaRPr lang="it-IT"/>
          </a:p>
        </p:txBody>
      </p:sp>
    </p:spTree>
    <p:extLst>
      <p:ext uri="{BB962C8B-B14F-4D97-AF65-F5344CB8AC3E}">
        <p14:creationId xmlns:p14="http://schemas.microsoft.com/office/powerpoint/2010/main" val="349706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0393" y="1025084"/>
            <a:ext cx="10939818" cy="426444"/>
          </a:xfrm>
        </p:spPr>
        <p:txBody>
          <a:bodyPr>
            <a:noAutofit/>
          </a:bodyPr>
          <a:lstStyle/>
          <a:p>
            <a:r>
              <a:rPr lang="it-IT" sz="2800" b="1" dirty="0" smtClean="0">
                <a:latin typeface="+mn-lt"/>
              </a:rPr>
              <a:t>Regione FVG 2008-2013: una preoccupante regressione industriale</a:t>
            </a:r>
            <a:endParaRPr lang="it-IT" sz="2800" b="1" dirty="0">
              <a:latin typeface="+mn-lt"/>
            </a:endParaRPr>
          </a:p>
        </p:txBody>
      </p:sp>
      <p:sp>
        <p:nvSpPr>
          <p:cNvPr id="3" name="Segnaposto contenuto 2"/>
          <p:cNvSpPr>
            <a:spLocks noGrp="1"/>
          </p:cNvSpPr>
          <p:nvPr>
            <p:ph idx="1"/>
          </p:nvPr>
        </p:nvSpPr>
        <p:spPr>
          <a:xfrm>
            <a:off x="838201" y="1816177"/>
            <a:ext cx="10515600" cy="5914098"/>
          </a:xfrm>
        </p:spPr>
        <p:txBody>
          <a:bodyPr>
            <a:noAutofit/>
          </a:bodyPr>
          <a:lstStyle/>
          <a:p>
            <a:pPr marL="0" lvl="0" indent="0" algn="just">
              <a:buNone/>
            </a:pPr>
            <a:r>
              <a:rPr lang="it-IT" sz="2000" dirty="0"/>
              <a:t>Come evidenziato chiaramente anche nel recente documento POR-FESR della Regione (Luglio 2014) e </a:t>
            </a:r>
            <a:r>
              <a:rPr lang="it-IT" sz="2000" dirty="0" smtClean="0"/>
              <a:t>nel recente </a:t>
            </a:r>
            <a:r>
              <a:rPr lang="it-IT" sz="2000" dirty="0"/>
              <a:t>rapporto della Banca d’ Italia (Giugno 2014), nel periodo 2008-2013 la crisi economica ha lasciato profondi segni negativi in Regione. </a:t>
            </a:r>
          </a:p>
          <a:p>
            <a:pPr marL="0" lvl="0" indent="0" algn="just">
              <a:buNone/>
            </a:pPr>
            <a:r>
              <a:rPr lang="it-IT" sz="2000" dirty="0" smtClean="0"/>
              <a:t>In </a:t>
            </a:r>
            <a:r>
              <a:rPr lang="it-IT" sz="2000" dirty="0"/>
              <a:t>estrema sintesi</a:t>
            </a:r>
            <a:r>
              <a:rPr lang="it-IT" sz="2000" dirty="0" smtClean="0"/>
              <a:t>:</a:t>
            </a:r>
            <a:endParaRPr lang="it-IT" sz="2000" dirty="0"/>
          </a:p>
          <a:p>
            <a:pPr marL="0" lvl="0" indent="0" algn="just">
              <a:buNone/>
            </a:pPr>
            <a:r>
              <a:rPr lang="it-IT" sz="2000" dirty="0"/>
              <a:t>-il numero delle imprese è passato da </a:t>
            </a:r>
            <a:r>
              <a:rPr lang="it-IT" sz="2000" dirty="0" smtClean="0"/>
              <a:t>101.000 </a:t>
            </a:r>
            <a:r>
              <a:rPr lang="it-IT" sz="2000" dirty="0"/>
              <a:t>a </a:t>
            </a:r>
            <a:r>
              <a:rPr lang="it-IT" sz="2000" dirty="0" smtClean="0"/>
              <a:t>95.000, </a:t>
            </a:r>
            <a:r>
              <a:rPr lang="it-IT" sz="2000" dirty="0"/>
              <a:t>con una riduzione di ben </a:t>
            </a:r>
            <a:r>
              <a:rPr lang="it-IT" sz="2000" dirty="0" smtClean="0"/>
              <a:t>6.000 </a:t>
            </a:r>
            <a:r>
              <a:rPr lang="it-IT" sz="2000" dirty="0"/>
              <a:t>imprese.</a:t>
            </a:r>
          </a:p>
          <a:p>
            <a:pPr marL="0" lvl="0" indent="0" algn="just">
              <a:buNone/>
            </a:pPr>
            <a:r>
              <a:rPr lang="it-IT" sz="2000" dirty="0"/>
              <a:t>-il tasso di disoccupazione è passato da </a:t>
            </a:r>
            <a:r>
              <a:rPr lang="it-IT" sz="2000" dirty="0" err="1"/>
              <a:t>ca</a:t>
            </a:r>
            <a:r>
              <a:rPr lang="it-IT" sz="2000" dirty="0"/>
              <a:t>. 4% nel 2008 al 7,7% nel 2013</a:t>
            </a:r>
          </a:p>
          <a:p>
            <a:pPr marL="0" indent="0" algn="just">
              <a:buNone/>
            </a:pPr>
            <a:endParaRPr lang="it-IT" sz="2000" dirty="0" smtClean="0"/>
          </a:p>
          <a:p>
            <a:pPr marL="0" indent="0" algn="just">
              <a:buNone/>
            </a:pPr>
            <a:r>
              <a:rPr lang="it-IT" sz="2000" dirty="0" smtClean="0"/>
              <a:t>Nel periodo 2007-2013 le </a:t>
            </a:r>
            <a:r>
              <a:rPr lang="it-IT" sz="2000" dirty="0"/>
              <a:t>vendite </a:t>
            </a:r>
            <a:r>
              <a:rPr lang="it-IT" sz="2000" dirty="0" smtClean="0"/>
              <a:t>e la produzione industriale sono calate rispettivamente del 16% e del 12% </a:t>
            </a:r>
          </a:p>
          <a:p>
            <a:pPr marL="0" lvl="0" indent="0" algn="just">
              <a:buNone/>
            </a:pPr>
            <a:endParaRPr lang="it-IT" sz="2000" dirty="0"/>
          </a:p>
          <a:p>
            <a:pPr marL="0" lvl="0" indent="0" algn="just">
              <a:buNone/>
            </a:pPr>
            <a:r>
              <a:rPr lang="it-IT" sz="2000" dirty="0"/>
              <a:t>Anche la qualità </a:t>
            </a:r>
            <a:r>
              <a:rPr lang="it-IT" sz="2000" dirty="0" smtClean="0"/>
              <a:t>di quest’ evoluzione negativa </a:t>
            </a:r>
            <a:r>
              <a:rPr lang="it-IT" sz="2000" dirty="0"/>
              <a:t>in FVG preoccupa: nel periodo 2001-2011 gli addetti ai settori ad Alta Tecnologia, già marginali, sono ulteriormente diminuiti dal 3,5% al 3% contro un progresso dal 4,3% al 4,5% a livello nazionale.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a:t>
            </a:fld>
            <a:endParaRPr lang="it-IT"/>
          </a:p>
        </p:txBody>
      </p:sp>
    </p:spTree>
    <p:extLst>
      <p:ext uri="{BB962C8B-B14F-4D97-AF65-F5344CB8AC3E}">
        <p14:creationId xmlns:p14="http://schemas.microsoft.com/office/powerpoint/2010/main" val="655533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6593" y="585805"/>
            <a:ext cx="10914942" cy="987552"/>
          </a:xfrm>
        </p:spPr>
        <p:txBody>
          <a:bodyPr>
            <a:noAutofit/>
          </a:bodyPr>
          <a:lstStyle/>
          <a:p>
            <a:pPr>
              <a:lnSpc>
                <a:spcPct val="100000"/>
              </a:lnSpc>
            </a:pPr>
            <a:r>
              <a:rPr lang="it-IT" sz="2000" b="1" dirty="0" smtClean="0">
                <a:latin typeface="+mn-lt"/>
              </a:rPr>
              <a:t>CBM: Progetto </a:t>
            </a:r>
            <a:r>
              <a:rPr lang="it-IT" sz="2000" b="1" dirty="0">
                <a:latin typeface="+mn-lt"/>
              </a:rPr>
              <a:t>industriale «</a:t>
            </a:r>
            <a:r>
              <a:rPr lang="it-IT" sz="2000" b="1" dirty="0" err="1">
                <a:latin typeface="+mn-lt"/>
              </a:rPr>
              <a:t>Biovalley</a:t>
            </a:r>
            <a:r>
              <a:rPr lang="it-IT" sz="2000" b="1" dirty="0" smtClean="0">
                <a:latin typeface="+mn-lt"/>
              </a:rPr>
              <a:t>» e identificazione di sviluppo di tecnologie e servizi </a:t>
            </a:r>
            <a:r>
              <a:rPr lang="it-IT" sz="2000" b="1" dirty="0" err="1" smtClean="0">
                <a:latin typeface="+mn-lt"/>
              </a:rPr>
              <a:t>cost</a:t>
            </a:r>
            <a:r>
              <a:rPr lang="it-IT" sz="2000" b="1" dirty="0" smtClean="0">
                <a:latin typeface="+mn-lt"/>
              </a:rPr>
              <a:t>/</a:t>
            </a:r>
            <a:r>
              <a:rPr lang="it-IT" sz="2000" b="1" dirty="0" err="1" smtClean="0">
                <a:latin typeface="+mn-lt"/>
              </a:rPr>
              <a:t>effective</a:t>
            </a:r>
            <a:r>
              <a:rPr lang="it-IT" sz="2000" b="1" dirty="0" smtClean="0">
                <a:latin typeface="+mn-lt"/>
              </a:rPr>
              <a:t> per le reti </a:t>
            </a:r>
            <a:r>
              <a:rPr lang="it-IT" sz="2000" b="1" dirty="0">
                <a:latin typeface="+mn-lt"/>
              </a:rPr>
              <a:t>con rilevanti competenze scientifiche e cliniche in FVG </a:t>
            </a:r>
            <a:r>
              <a:rPr lang="it-IT" sz="2000" b="1" dirty="0" smtClean="0">
                <a:latin typeface="+mn-lt"/>
              </a:rPr>
              <a:t>(Architrave del Partenone)</a:t>
            </a:r>
            <a:endParaRPr lang="it-IT" sz="2000" b="1" dirty="0">
              <a:latin typeface="+mn-lt"/>
            </a:endParaRPr>
          </a:p>
        </p:txBody>
      </p:sp>
      <p:sp>
        <p:nvSpPr>
          <p:cNvPr id="3" name="Segnaposto contenuto 2"/>
          <p:cNvSpPr>
            <a:spLocks noGrp="1"/>
          </p:cNvSpPr>
          <p:nvPr>
            <p:ph idx="1"/>
          </p:nvPr>
        </p:nvSpPr>
        <p:spPr>
          <a:xfrm>
            <a:off x="812848" y="1460415"/>
            <a:ext cx="10515600" cy="5172033"/>
          </a:xfrm>
        </p:spPr>
        <p:txBody>
          <a:bodyPr>
            <a:noAutofit/>
          </a:bodyPr>
          <a:lstStyle/>
          <a:p>
            <a:r>
              <a:rPr lang="it-IT" sz="2000" b="1" dirty="0"/>
              <a:t>Prevenzione sanitaria mediante una alimentazione controllata e stili di vita</a:t>
            </a:r>
            <a:endParaRPr lang="it-IT" sz="2000" dirty="0"/>
          </a:p>
          <a:p>
            <a:r>
              <a:rPr lang="it-IT" sz="2000" dirty="0"/>
              <a:t>a. </a:t>
            </a:r>
            <a:r>
              <a:rPr lang="it-IT" sz="2000" dirty="0" err="1"/>
              <a:t>Medical</a:t>
            </a:r>
            <a:r>
              <a:rPr lang="it-IT" sz="2000" dirty="0"/>
              <a:t> </a:t>
            </a:r>
            <a:r>
              <a:rPr lang="it-IT" sz="2000" dirty="0" err="1"/>
              <a:t>Foods</a:t>
            </a:r>
            <a:r>
              <a:rPr lang="it-IT" sz="2000" dirty="0"/>
              <a:t>;</a:t>
            </a:r>
          </a:p>
          <a:p>
            <a:r>
              <a:rPr lang="it-IT" sz="2000" dirty="0"/>
              <a:t>b. metodiche per i controlli di origine (tracciabilità) e le possibili contaminazioni;</a:t>
            </a:r>
          </a:p>
          <a:p>
            <a:r>
              <a:rPr lang="it-IT" sz="2000" dirty="0"/>
              <a:t>c. alimenti funzionali frutto della nutraceutica e delle conoscenze epidemiologiche;</a:t>
            </a:r>
          </a:p>
          <a:p>
            <a:r>
              <a:rPr lang="it-IT" sz="2000" dirty="0"/>
              <a:t>d. alimenti specifici per chi soffre di allergie ed intolleranze;</a:t>
            </a:r>
          </a:p>
          <a:p>
            <a:r>
              <a:rPr lang="it-IT" sz="2000" dirty="0"/>
              <a:t>e. servizi per l’identificazione di regimi alimentari personalizzati;</a:t>
            </a:r>
          </a:p>
          <a:p>
            <a:r>
              <a:rPr lang="it-IT" sz="2000" dirty="0"/>
              <a:t>f. processi di produzione e trasformazione di alimenti e sistemi di qualità</a:t>
            </a:r>
          </a:p>
          <a:p>
            <a:r>
              <a:rPr lang="it-IT" sz="2000" dirty="0"/>
              <a:t>g. educazione alimentare, fisica e alla salute.</a:t>
            </a:r>
          </a:p>
          <a:p>
            <a:r>
              <a:rPr lang="it-IT" sz="2000" b="1" dirty="0"/>
              <a:t>Assistenza sanitaria, diagnostica e terapia ospedaliera</a:t>
            </a:r>
            <a:endParaRPr lang="it-IT" sz="2000" dirty="0"/>
          </a:p>
          <a:p>
            <a:r>
              <a:rPr lang="it-IT" sz="2000" dirty="0"/>
              <a:t>a. metodiche e tecnologie innovative per la diagnostica in vitro ed in vivo;</a:t>
            </a:r>
          </a:p>
          <a:p>
            <a:r>
              <a:rPr lang="it-IT" sz="2000" dirty="0"/>
              <a:t>b. tecnologie avanzate per la terapia e le esplorazioni funzionali;</a:t>
            </a:r>
          </a:p>
          <a:p>
            <a:r>
              <a:rPr lang="it-IT" sz="2000" dirty="0"/>
              <a:t>c. soluzioni e tecnologie per la gestione delle terapie personalizzate;</a:t>
            </a:r>
          </a:p>
          <a:p>
            <a:r>
              <a:rPr lang="it-IT" sz="2000" dirty="0"/>
              <a:t>d. automazione e robotica in ambito ospedaliero.</a:t>
            </a:r>
          </a:p>
          <a:p>
            <a:pPr marL="0" indent="0" algn="just">
              <a:buNone/>
            </a:pPr>
            <a:endParaRPr lang="it-IT" sz="24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20</a:t>
            </a:fld>
            <a:endParaRPr lang="it-IT"/>
          </a:p>
        </p:txBody>
      </p:sp>
    </p:spTree>
    <p:extLst>
      <p:ext uri="{BB962C8B-B14F-4D97-AF65-F5344CB8AC3E}">
        <p14:creationId xmlns:p14="http://schemas.microsoft.com/office/powerpoint/2010/main" val="2683507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717" y="649223"/>
            <a:ext cx="10939818" cy="838201"/>
          </a:xfrm>
        </p:spPr>
        <p:txBody>
          <a:bodyPr>
            <a:noAutofit/>
          </a:bodyPr>
          <a:lstStyle/>
          <a:p>
            <a:r>
              <a:rPr lang="it-IT" sz="2000" b="1" dirty="0" smtClean="0">
                <a:latin typeface="+mn-lt"/>
              </a:rPr>
              <a:t>Progetto </a:t>
            </a:r>
            <a:r>
              <a:rPr lang="it-IT" sz="2000" b="1" dirty="0">
                <a:latin typeface="+mn-lt"/>
              </a:rPr>
              <a:t>industriale «</a:t>
            </a:r>
            <a:r>
              <a:rPr lang="it-IT" sz="2000" b="1" dirty="0" err="1">
                <a:latin typeface="+mn-lt"/>
              </a:rPr>
              <a:t>Biovalley</a:t>
            </a:r>
            <a:r>
              <a:rPr lang="it-IT" sz="2000" b="1" dirty="0" smtClean="0">
                <a:latin typeface="+mn-lt"/>
              </a:rPr>
              <a:t>»: </a:t>
            </a:r>
            <a:r>
              <a:rPr lang="it-IT" sz="2000" b="1" dirty="0">
                <a:latin typeface="+mn-lt"/>
              </a:rPr>
              <a:t>identificazione </a:t>
            </a:r>
            <a:r>
              <a:rPr lang="it-IT" sz="2000" b="1" dirty="0" smtClean="0">
                <a:latin typeface="+mn-lt"/>
              </a:rPr>
              <a:t>e </a:t>
            </a:r>
            <a:r>
              <a:rPr lang="it-IT" sz="2000" b="1" dirty="0">
                <a:latin typeface="+mn-lt"/>
              </a:rPr>
              <a:t>sviluppo di tecnologie e servizi </a:t>
            </a:r>
            <a:r>
              <a:rPr lang="it-IT" sz="2000" b="1" dirty="0" err="1">
                <a:latin typeface="+mn-lt"/>
              </a:rPr>
              <a:t>cost</a:t>
            </a:r>
            <a:r>
              <a:rPr lang="it-IT" sz="2000" b="1" dirty="0">
                <a:latin typeface="+mn-lt"/>
              </a:rPr>
              <a:t>/</a:t>
            </a:r>
            <a:r>
              <a:rPr lang="it-IT" sz="2000" b="1" dirty="0" err="1">
                <a:latin typeface="+mn-lt"/>
              </a:rPr>
              <a:t>effective</a:t>
            </a:r>
            <a:r>
              <a:rPr lang="it-IT" sz="2000" b="1" dirty="0">
                <a:latin typeface="+mn-lt"/>
              </a:rPr>
              <a:t> per le </a:t>
            </a:r>
            <a:r>
              <a:rPr lang="it-IT" sz="2000" b="1" dirty="0" smtClean="0">
                <a:latin typeface="+mn-lt"/>
              </a:rPr>
              <a:t>Reti di Medicina Traslazionale e altre Reti con </a:t>
            </a:r>
            <a:r>
              <a:rPr lang="it-IT" sz="2000" b="1" dirty="0">
                <a:latin typeface="+mn-lt"/>
              </a:rPr>
              <a:t>rilevanti competenze scientifiche e cliniche in </a:t>
            </a:r>
            <a:r>
              <a:rPr lang="it-IT" sz="2000" b="1" dirty="0" smtClean="0">
                <a:latin typeface="+mn-lt"/>
              </a:rPr>
              <a:t>FVG (Architrave del Partenone) </a:t>
            </a:r>
            <a:r>
              <a:rPr lang="it-IT" sz="2000" b="1" dirty="0">
                <a:latin typeface="+mn-lt"/>
              </a:rPr>
              <a:t>				</a:t>
            </a:r>
          </a:p>
        </p:txBody>
      </p:sp>
      <p:sp>
        <p:nvSpPr>
          <p:cNvPr id="3" name="Segnaposto contenuto 2"/>
          <p:cNvSpPr>
            <a:spLocks noGrp="1"/>
          </p:cNvSpPr>
          <p:nvPr>
            <p:ph idx="1"/>
          </p:nvPr>
        </p:nvSpPr>
        <p:spPr>
          <a:xfrm>
            <a:off x="850393" y="1472607"/>
            <a:ext cx="10515600" cy="5123265"/>
          </a:xfrm>
        </p:spPr>
        <p:txBody>
          <a:bodyPr>
            <a:noAutofit/>
          </a:bodyPr>
          <a:lstStyle/>
          <a:p>
            <a:r>
              <a:rPr lang="it-IT" sz="1600" b="1" dirty="0"/>
              <a:t>Assistenza socio sanitaria e servizi di diagnostica e terapia domiciliari</a:t>
            </a:r>
            <a:endParaRPr lang="it-IT" sz="1600" dirty="0"/>
          </a:p>
          <a:p>
            <a:r>
              <a:rPr lang="it-IT" sz="1600" dirty="0"/>
              <a:t>a. tecnologie per la diagnostica decentrata;</a:t>
            </a:r>
          </a:p>
          <a:p>
            <a:r>
              <a:rPr lang="it-IT" sz="1600" dirty="0"/>
              <a:t>b. soluzioni di telemedicina e teleassistenza;</a:t>
            </a:r>
          </a:p>
          <a:p>
            <a:r>
              <a:rPr lang="it-IT" sz="1600" dirty="0"/>
              <a:t>c. strumenti per l’assistenza socio sanitaria e la riabilitazione;</a:t>
            </a:r>
          </a:p>
          <a:p>
            <a:r>
              <a:rPr lang="it-IT" sz="1600" dirty="0"/>
              <a:t>d. attività e terapie assistite dagli animali.</a:t>
            </a:r>
          </a:p>
          <a:p>
            <a:r>
              <a:rPr lang="it-IT" sz="1600" b="1" dirty="0"/>
              <a:t>Sviluppo di terapie innovative</a:t>
            </a:r>
            <a:endParaRPr lang="it-IT" sz="1600" dirty="0"/>
          </a:p>
          <a:p>
            <a:r>
              <a:rPr lang="it-IT" sz="1600" dirty="0"/>
              <a:t>a. terapie biotecnologiche per la medicina rigenerativa (inclusa la terapia genica e lo sviluppo di cellule staminali);</a:t>
            </a:r>
          </a:p>
          <a:p>
            <a:r>
              <a:rPr lang="it-IT" sz="1600" dirty="0"/>
              <a:t>b. terapie innovative per i tumori (inclusa la vaccinazione antitumorale) e le malattie infettive;</a:t>
            </a:r>
          </a:p>
          <a:p>
            <a:r>
              <a:rPr lang="it-IT" sz="1600" dirty="0"/>
              <a:t>c. riabilitazione neuro-muscolare e diagnostica associata (inclusa la riabilitazione cognitiva computer-</a:t>
            </a:r>
            <a:r>
              <a:rPr lang="it-IT" sz="1600" dirty="0" err="1"/>
              <a:t>assisted</a:t>
            </a:r>
            <a:r>
              <a:rPr lang="it-IT" sz="1600" dirty="0"/>
              <a:t>).</a:t>
            </a:r>
          </a:p>
          <a:p>
            <a:r>
              <a:rPr lang="it-IT" sz="1600" b="1" dirty="0"/>
              <a:t>Sviluppo di piattaforme tecnologiche condivise.</a:t>
            </a:r>
            <a:endParaRPr lang="it-IT" sz="1600" dirty="0"/>
          </a:p>
          <a:p>
            <a:r>
              <a:rPr lang="it-IT" sz="1600" dirty="0"/>
              <a:t>a. </a:t>
            </a:r>
            <a:r>
              <a:rPr lang="it-IT" sz="1600" dirty="0" err="1"/>
              <a:t>facility</a:t>
            </a:r>
            <a:r>
              <a:rPr lang="it-IT" sz="1600" dirty="0"/>
              <a:t> di screening robotizzati high-</a:t>
            </a:r>
            <a:r>
              <a:rPr lang="it-IT" sz="1600" dirty="0" err="1"/>
              <a:t>throughput</a:t>
            </a:r>
            <a:r>
              <a:rPr lang="it-IT" sz="1600" dirty="0"/>
              <a:t> per l’identificazione di nuovi farmaci biotecnologici;</a:t>
            </a:r>
          </a:p>
          <a:p>
            <a:r>
              <a:rPr lang="it-IT" sz="1600" dirty="0"/>
              <a:t>b. </a:t>
            </a:r>
            <a:r>
              <a:rPr lang="it-IT" sz="1600" dirty="0" err="1"/>
              <a:t>facility</a:t>
            </a:r>
            <a:r>
              <a:rPr lang="it-IT" sz="1600" dirty="0"/>
              <a:t> GMP per la produzione di prodotti cellulari (</a:t>
            </a:r>
            <a:r>
              <a:rPr lang="it-IT" sz="1600" dirty="0" err="1"/>
              <a:t>cell</a:t>
            </a:r>
            <a:r>
              <a:rPr lang="it-IT" sz="1600" dirty="0"/>
              <a:t> </a:t>
            </a:r>
            <a:r>
              <a:rPr lang="it-IT" sz="1600" dirty="0" err="1"/>
              <a:t>factory</a:t>
            </a:r>
            <a:r>
              <a:rPr lang="it-IT" sz="1600" dirty="0"/>
              <a:t>), vettori per terapia genica e farmaci ricombinanti;</a:t>
            </a:r>
          </a:p>
          <a:p>
            <a:r>
              <a:rPr lang="it-IT" sz="1600" dirty="0"/>
              <a:t>c. piattaforma di microscopia avanzata high-</a:t>
            </a:r>
            <a:r>
              <a:rPr lang="it-IT" sz="1600" dirty="0" err="1"/>
              <a:t>content</a:t>
            </a:r>
            <a:r>
              <a:rPr lang="it-IT" sz="1600" dirty="0"/>
              <a:t> ad alta risoluzione;</a:t>
            </a:r>
          </a:p>
          <a:p>
            <a:r>
              <a:rPr lang="it-IT" sz="1600" dirty="0"/>
              <a:t>d. </a:t>
            </a:r>
            <a:r>
              <a:rPr lang="it-IT" sz="1600" dirty="0" err="1"/>
              <a:t>facility</a:t>
            </a:r>
            <a:r>
              <a:rPr lang="it-IT" sz="1600" dirty="0"/>
              <a:t> robotizzate di produzione e cristallizzazione di proteine per studi strutturali volti allo sviluppo di nuovi farmaci (</a:t>
            </a:r>
            <a:r>
              <a:rPr lang="it-IT" sz="1600" dirty="0" err="1"/>
              <a:t>Structural</a:t>
            </a:r>
            <a:r>
              <a:rPr lang="it-IT" sz="1600" dirty="0"/>
              <a:t> </a:t>
            </a:r>
            <a:r>
              <a:rPr lang="it-IT" sz="1600" dirty="0" err="1"/>
              <a:t>Based</a:t>
            </a:r>
            <a:r>
              <a:rPr lang="it-IT" sz="1600" dirty="0"/>
              <a:t> </a:t>
            </a:r>
            <a:r>
              <a:rPr lang="it-IT" sz="1600" dirty="0" err="1"/>
              <a:t>Drug</a:t>
            </a:r>
            <a:r>
              <a:rPr lang="it-IT" sz="1600" dirty="0"/>
              <a:t> Design).</a:t>
            </a:r>
          </a:p>
          <a:p>
            <a:pPr marL="0" indent="0" algn="just">
              <a:buNone/>
            </a:pPr>
            <a:endParaRPr lang="it-IT" sz="24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21</a:t>
            </a:fld>
            <a:endParaRPr lang="it-IT"/>
          </a:p>
        </p:txBody>
      </p:sp>
    </p:spTree>
    <p:extLst>
      <p:ext uri="{BB962C8B-B14F-4D97-AF65-F5344CB8AC3E}">
        <p14:creationId xmlns:p14="http://schemas.microsoft.com/office/powerpoint/2010/main" val="48296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1259" y="951387"/>
            <a:ext cx="10939818" cy="426444"/>
          </a:xfrm>
        </p:spPr>
        <p:txBody>
          <a:bodyPr>
            <a:noAutofit/>
          </a:bodyPr>
          <a:lstStyle/>
          <a:p>
            <a:r>
              <a:rPr lang="it-IT" sz="2800" b="1" dirty="0" smtClean="0">
                <a:latin typeface="+mn-lt"/>
              </a:rPr>
              <a:t>CBM: Progetto </a:t>
            </a:r>
            <a:r>
              <a:rPr lang="it-IT" sz="2800" b="1" dirty="0">
                <a:latin typeface="+mn-lt"/>
              </a:rPr>
              <a:t>«Reti di Medicina </a:t>
            </a:r>
            <a:r>
              <a:rPr lang="it-IT" sz="2800" b="1" dirty="0" smtClean="0">
                <a:latin typeface="+mn-lt"/>
              </a:rPr>
              <a:t>Traslazionale ed altre Reti» (Architrave del Partenone)</a:t>
            </a:r>
            <a:r>
              <a:rPr lang="it-IT" sz="2800" b="1" dirty="0" smtClean="0"/>
              <a:t>	</a:t>
            </a:r>
            <a:r>
              <a:rPr lang="it-IT" sz="3600" b="1" dirty="0" smtClean="0"/>
              <a:t>		</a:t>
            </a:r>
            <a:endParaRPr lang="it-IT" sz="3600" b="1" dirty="0"/>
          </a:p>
        </p:txBody>
      </p:sp>
      <p:sp>
        <p:nvSpPr>
          <p:cNvPr id="3" name="Segnaposto contenuto 2"/>
          <p:cNvSpPr>
            <a:spLocks noGrp="1"/>
          </p:cNvSpPr>
          <p:nvPr>
            <p:ph idx="1"/>
          </p:nvPr>
        </p:nvSpPr>
        <p:spPr>
          <a:xfrm>
            <a:off x="838201" y="1460314"/>
            <a:ext cx="10515600" cy="4689764"/>
          </a:xfrm>
        </p:spPr>
        <p:txBody>
          <a:bodyPr>
            <a:noAutofit/>
          </a:bodyPr>
          <a:lstStyle/>
          <a:p>
            <a:pPr marL="0" indent="0" algn="just">
              <a:buNone/>
            </a:pPr>
            <a:r>
              <a:rPr lang="it-IT" sz="2400" dirty="0" smtClean="0"/>
              <a:t>Per aumentare il tasso di crescita dello sviluppo industriale del settore </a:t>
            </a:r>
            <a:r>
              <a:rPr lang="it-IT" sz="2400" dirty="0" err="1" smtClean="0"/>
              <a:t>Bio</a:t>
            </a:r>
            <a:r>
              <a:rPr lang="it-IT" sz="2400" dirty="0" smtClean="0"/>
              <a:t> High </a:t>
            </a:r>
            <a:r>
              <a:rPr lang="it-IT" sz="2400" dirty="0" err="1" smtClean="0"/>
              <a:t>Tech</a:t>
            </a:r>
            <a:r>
              <a:rPr lang="it-IT" sz="2400" dirty="0" smtClean="0"/>
              <a:t> si dovrebbe rafforzare la </a:t>
            </a:r>
            <a:r>
              <a:rPr lang="it-IT" sz="2400" dirty="0"/>
              <a:t>messa in rete delle conoscenze in alcuni settori delle Scienze Mediche Chirurgiche e </a:t>
            </a:r>
            <a:r>
              <a:rPr lang="it-IT" sz="2400" dirty="0" smtClean="0"/>
              <a:t>delle Scienze della </a:t>
            </a:r>
            <a:r>
              <a:rPr lang="it-IT" sz="2400" dirty="0"/>
              <a:t>Vita, </a:t>
            </a:r>
            <a:r>
              <a:rPr lang="it-IT" sz="2400" dirty="0" smtClean="0"/>
              <a:t>processo già avviato </a:t>
            </a:r>
            <a:r>
              <a:rPr lang="it-IT" sz="2400" dirty="0"/>
              <a:t>con la costituzione di CBM nel 2004 da parte del MIUR e della Regione </a:t>
            </a:r>
            <a:r>
              <a:rPr lang="it-IT" sz="2400" dirty="0" smtClean="0"/>
              <a:t>FVG. </a:t>
            </a:r>
          </a:p>
          <a:p>
            <a:pPr marL="0" indent="0" algn="just">
              <a:buNone/>
            </a:pPr>
            <a:r>
              <a:rPr lang="it-IT" sz="2400" dirty="0" smtClean="0"/>
              <a:t>La disponibilità di tali conoscenze </a:t>
            </a:r>
            <a:r>
              <a:rPr lang="it-IT" sz="2400" dirty="0"/>
              <a:t>con lo sviluppo di Reti di Medicina Traslazionale in diversi ambiti scientifici e clinici (es. Cardiologia vascolare, Epatologia, </a:t>
            </a:r>
            <a:r>
              <a:rPr lang="it-IT" sz="2400" dirty="0" smtClean="0"/>
              <a:t>Pediatria, Oncologia</a:t>
            </a:r>
            <a:r>
              <a:rPr lang="it-IT" sz="2400" dirty="0"/>
              <a:t>, etc</a:t>
            </a:r>
            <a:r>
              <a:rPr lang="it-IT" sz="2400" dirty="0" smtClean="0"/>
              <a:t>..) potrebbe </a:t>
            </a:r>
            <a:r>
              <a:rPr lang="it-IT" sz="2400" dirty="0"/>
              <a:t>essere ulteriormente </a:t>
            </a:r>
            <a:r>
              <a:rPr lang="it-IT" sz="2400" dirty="0" smtClean="0"/>
              <a:t>ampliata e concretamente sfruttata migliorando anche le prestazioni del Sistema Socio Sanitario regionale.</a:t>
            </a:r>
          </a:p>
          <a:p>
            <a:pPr marL="0" indent="0" algn="just">
              <a:buNone/>
            </a:pPr>
            <a:r>
              <a:rPr lang="it-IT" sz="2400" dirty="0" smtClean="0"/>
              <a:t>Tali Reti nel settore Socio Sanitario ed in altri settori industriali tradizionali (es. Agricoltura), potrebbero aumentare  sia la capacità di innovazione tecnologica delle imprese sia la costituzione di nuove startup nel settore </a:t>
            </a:r>
            <a:r>
              <a:rPr lang="it-IT" sz="2400" dirty="0" err="1" smtClean="0"/>
              <a:t>BioHighTech</a:t>
            </a:r>
            <a:r>
              <a:rPr lang="it-IT" sz="2400" dirty="0" smtClean="0"/>
              <a:t>.</a:t>
            </a:r>
          </a:p>
          <a:p>
            <a:pPr marL="0" indent="0" algn="just">
              <a:buNone/>
            </a:pPr>
            <a:r>
              <a:rPr lang="it-IT" sz="2400" dirty="0" smtClean="0"/>
              <a:t>Inoltre l’integrazione del progetto </a:t>
            </a:r>
            <a:r>
              <a:rPr lang="it-IT" sz="2400" dirty="0" err="1" smtClean="0"/>
              <a:t>Biovalley</a:t>
            </a:r>
            <a:r>
              <a:rPr lang="it-IT" sz="2400" dirty="0" smtClean="0"/>
              <a:t> con il progetto Reti di Medicina Traslazionale e di altre Reti potrebbe contribuire all’ </a:t>
            </a:r>
            <a:r>
              <a:rPr lang="it-IT" sz="2400" b="1" dirty="0" smtClean="0"/>
              <a:t>innovazione tecnologica in altri settori industriali tradizionali</a:t>
            </a:r>
            <a:r>
              <a:rPr lang="it-IT" sz="2400" dirty="0" smtClean="0"/>
              <a:t> </a:t>
            </a:r>
            <a:r>
              <a:rPr lang="it-IT" sz="2400" b="1" dirty="0" smtClean="0"/>
              <a:t>e quindi al loro sviluppo</a:t>
            </a:r>
            <a:r>
              <a:rPr lang="it-IT" sz="2400" dirty="0" smtClean="0"/>
              <a:t>.</a:t>
            </a:r>
            <a:endParaRPr lang="it-IT" sz="2400"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22</a:t>
            </a:fld>
            <a:endParaRPr lang="it-IT"/>
          </a:p>
        </p:txBody>
      </p:sp>
    </p:spTree>
    <p:extLst>
      <p:ext uri="{BB962C8B-B14F-4D97-AF65-F5344CB8AC3E}">
        <p14:creationId xmlns:p14="http://schemas.microsoft.com/office/powerpoint/2010/main" val="2714320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1259" y="1109472"/>
            <a:ext cx="10939818" cy="390143"/>
          </a:xfrm>
        </p:spPr>
        <p:txBody>
          <a:bodyPr>
            <a:noAutofit/>
          </a:bodyPr>
          <a:lstStyle/>
          <a:p>
            <a:r>
              <a:rPr lang="it-IT" sz="2400" b="1" dirty="0" smtClean="0">
                <a:latin typeface="+mn-lt"/>
              </a:rPr>
              <a:t>CBM: Progetto </a:t>
            </a:r>
            <a:r>
              <a:rPr lang="it-IT" sz="2400" b="1" dirty="0">
                <a:latin typeface="+mn-lt"/>
              </a:rPr>
              <a:t>«Reti di Medicina </a:t>
            </a:r>
            <a:r>
              <a:rPr lang="it-IT" sz="2400" b="1" dirty="0" smtClean="0">
                <a:latin typeface="+mn-lt"/>
              </a:rPr>
              <a:t>Traslazionale ed altre Reti» e identificazione di Reti con rilevanti competenze scientifiche e cliniche in FVG (Architrave del Partenone) </a:t>
            </a:r>
            <a:r>
              <a:rPr lang="it-IT" sz="3600" b="1" dirty="0" smtClean="0"/>
              <a:t>			</a:t>
            </a:r>
            <a:endParaRPr lang="it-IT" sz="3600" b="1" dirty="0"/>
          </a:p>
        </p:txBody>
      </p:sp>
      <p:sp>
        <p:nvSpPr>
          <p:cNvPr id="3" name="Segnaposto contenuto 2"/>
          <p:cNvSpPr>
            <a:spLocks noGrp="1"/>
          </p:cNvSpPr>
          <p:nvPr>
            <p:ph idx="1"/>
          </p:nvPr>
        </p:nvSpPr>
        <p:spPr>
          <a:xfrm>
            <a:off x="787424" y="1606618"/>
            <a:ext cx="10515600" cy="4689764"/>
          </a:xfrm>
        </p:spPr>
        <p:txBody>
          <a:bodyPr>
            <a:noAutofit/>
          </a:bodyPr>
          <a:lstStyle/>
          <a:p>
            <a:pPr lvl="0"/>
            <a:r>
              <a:rPr lang="it-IT" sz="2400" dirty="0" smtClean="0"/>
              <a:t>Rete </a:t>
            </a:r>
            <a:r>
              <a:rPr lang="it-IT" sz="2400" dirty="0"/>
              <a:t>oncologica;</a:t>
            </a:r>
          </a:p>
          <a:p>
            <a:pPr lvl="0"/>
            <a:r>
              <a:rPr lang="it-IT" sz="2400" dirty="0" smtClean="0"/>
              <a:t>Rete epatologica</a:t>
            </a:r>
            <a:r>
              <a:rPr lang="it-IT" sz="2400" dirty="0"/>
              <a:t>;</a:t>
            </a:r>
          </a:p>
          <a:p>
            <a:pPr lvl="0"/>
            <a:r>
              <a:rPr lang="it-IT" sz="2400" dirty="0" smtClean="0"/>
              <a:t>Rete </a:t>
            </a:r>
            <a:r>
              <a:rPr lang="it-IT" sz="2400" dirty="0"/>
              <a:t>pediatrica, perinatale, neonatale;</a:t>
            </a:r>
          </a:p>
          <a:p>
            <a:pPr lvl="0"/>
            <a:r>
              <a:rPr lang="it-IT" sz="2400" dirty="0" smtClean="0"/>
              <a:t>Rete </a:t>
            </a:r>
            <a:r>
              <a:rPr lang="it-IT" sz="2400" dirty="0"/>
              <a:t>cardiologica vascolare;</a:t>
            </a:r>
          </a:p>
          <a:p>
            <a:pPr lvl="0"/>
            <a:r>
              <a:rPr lang="it-IT" sz="2400" dirty="0" smtClean="0"/>
              <a:t>Rete </a:t>
            </a:r>
            <a:r>
              <a:rPr lang="it-IT" sz="2400" dirty="0"/>
              <a:t>neuroscienze;</a:t>
            </a:r>
          </a:p>
          <a:p>
            <a:pPr lvl="0"/>
            <a:r>
              <a:rPr lang="it-IT" sz="2400" dirty="0" smtClean="0"/>
              <a:t>Rete </a:t>
            </a:r>
            <a:r>
              <a:rPr lang="it-IT" sz="2400" dirty="0"/>
              <a:t>virologica;</a:t>
            </a:r>
          </a:p>
          <a:p>
            <a:pPr lvl="0"/>
            <a:r>
              <a:rPr lang="it-IT" sz="2400" dirty="0" smtClean="0"/>
              <a:t>Rete </a:t>
            </a:r>
            <a:r>
              <a:rPr lang="it-IT" sz="2400" dirty="0"/>
              <a:t>medicina rigenerativa;</a:t>
            </a:r>
          </a:p>
          <a:p>
            <a:pPr lvl="0"/>
            <a:r>
              <a:rPr lang="it-IT" sz="2400" dirty="0" smtClean="0"/>
              <a:t>Rete </a:t>
            </a:r>
            <a:r>
              <a:rPr lang="it-IT" sz="2400" dirty="0"/>
              <a:t>patologie </a:t>
            </a:r>
            <a:r>
              <a:rPr lang="it-IT" sz="2400" dirty="0" err="1"/>
              <a:t>autoinfiammatorie</a:t>
            </a:r>
            <a:r>
              <a:rPr lang="it-IT" sz="2400" dirty="0"/>
              <a:t> e delle patologie invalidanti dell'anziano;</a:t>
            </a:r>
          </a:p>
          <a:p>
            <a:pPr lvl="0"/>
            <a:r>
              <a:rPr lang="it-IT" sz="2400" dirty="0" smtClean="0"/>
              <a:t>Rete </a:t>
            </a:r>
            <a:r>
              <a:rPr lang="it-IT" sz="2400" dirty="0"/>
              <a:t>malattie rare;</a:t>
            </a:r>
          </a:p>
          <a:p>
            <a:pPr lvl="0"/>
            <a:r>
              <a:rPr lang="it-IT" sz="2400" dirty="0" smtClean="0"/>
              <a:t>Rete </a:t>
            </a:r>
            <a:r>
              <a:rPr lang="it-IT" sz="2400" dirty="0"/>
              <a:t>malattie metaboliche (obesità, diabete e sindrome metabolica).</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23</a:t>
            </a:fld>
            <a:endParaRPr lang="it-IT"/>
          </a:p>
        </p:txBody>
      </p:sp>
    </p:spTree>
    <p:extLst>
      <p:ext uri="{BB962C8B-B14F-4D97-AF65-F5344CB8AC3E}">
        <p14:creationId xmlns:p14="http://schemas.microsoft.com/office/powerpoint/2010/main" val="733238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103239" y="649223"/>
            <a:ext cx="11778018" cy="4716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latin typeface="+mn-lt"/>
              </a:rPr>
              <a:t>CBM con Università, Enti di Ricerca, Parchi Scientifici e Tecnologici, Sanità, Sociale, Agroalimentare, Farmaceutico, Ambiente, Sistema Socio Sanitario: Lavorare assieme per sviluppare il settore </a:t>
            </a:r>
            <a:r>
              <a:rPr lang="it-IT" sz="2000" b="1" dirty="0" err="1" smtClean="0">
                <a:latin typeface="+mn-lt"/>
              </a:rPr>
              <a:t>BioHighTech</a:t>
            </a:r>
            <a:endParaRPr lang="it-IT" sz="2000" b="1" dirty="0">
              <a:latin typeface="+mn-l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magine 10" descr="Schema idea-prodotto_laura.jpg"/>
          <p:cNvPicPr/>
          <p:nvPr/>
        </p:nvPicPr>
        <p:blipFill>
          <a:blip r:embed="rId5"/>
          <a:stretch>
            <a:fillRect/>
          </a:stretch>
        </p:blipFill>
        <p:spPr>
          <a:xfrm>
            <a:off x="256032" y="1304544"/>
            <a:ext cx="3779520" cy="5388864"/>
          </a:xfrm>
          <a:prstGeom prst="rect">
            <a:avLst/>
          </a:prstGeom>
        </p:spPr>
      </p:pic>
      <p:sp>
        <p:nvSpPr>
          <p:cNvPr id="3" name="Rettangolo 2"/>
          <p:cNvSpPr/>
          <p:nvPr/>
        </p:nvSpPr>
        <p:spPr>
          <a:xfrm>
            <a:off x="4498848" y="1304544"/>
            <a:ext cx="6096000" cy="4801314"/>
          </a:xfrm>
          <a:prstGeom prst="rect">
            <a:avLst/>
          </a:prstGeom>
        </p:spPr>
        <p:txBody>
          <a:bodyPr>
            <a:spAutoFit/>
          </a:bodyPr>
          <a:lstStyle/>
          <a:p>
            <a:r>
              <a:rPr lang="it-IT" dirty="0"/>
              <a:t>Attraverso il supporto delle Università, degli Enti di Ricerca, dei Parchi Scientifici e Tecnologico e delle Strutture Socio Sanitarie regionali oltre che delle Aziende del settore Agroalimentare, Farmaceutico ed Ambientale, CBM intende rendere più efficace il processo di trasferimento tecnologico dall’idea/risultato scientifico al mercato e lo sviluppo industriale del settore </a:t>
            </a:r>
            <a:r>
              <a:rPr lang="it-IT" dirty="0" err="1"/>
              <a:t>BioHighTech</a:t>
            </a:r>
            <a:r>
              <a:rPr lang="it-IT" dirty="0"/>
              <a:t>, favorendo: </a:t>
            </a:r>
          </a:p>
          <a:p>
            <a:r>
              <a:rPr lang="it-IT" dirty="0" smtClean="0"/>
              <a:t>- la </a:t>
            </a:r>
            <a:r>
              <a:rPr lang="it-IT" dirty="0"/>
              <a:t>nascita di nuove start-up con un supporto ed un coordinamento degli uffici di Trasferimento Tecnologico/Direzioni Scientifiche dei citati Enti di Ricerca, di Formazione e delle strutture Socio Sanitari regionali; </a:t>
            </a:r>
          </a:p>
          <a:p>
            <a:r>
              <a:rPr lang="it-IT" dirty="0" smtClean="0"/>
              <a:t>- i </a:t>
            </a:r>
            <a:r>
              <a:rPr lang="it-IT" dirty="0"/>
              <a:t>processi di </a:t>
            </a:r>
            <a:r>
              <a:rPr lang="it-IT" dirty="0" err="1"/>
              <a:t>pre</a:t>
            </a:r>
            <a:r>
              <a:rPr lang="it-IT" dirty="0"/>
              <a:t>-validazione e validazione clinica di nuovi prodotti/servizi delle Imprese </a:t>
            </a:r>
            <a:r>
              <a:rPr lang="it-IT" dirty="0" err="1"/>
              <a:t>BioHighTech</a:t>
            </a:r>
            <a:r>
              <a:rPr lang="it-IT" dirty="0"/>
              <a:t> presso le strutture Socio Sanitarie regionali;</a:t>
            </a:r>
          </a:p>
          <a:p>
            <a:r>
              <a:rPr lang="it-IT" dirty="0" smtClean="0"/>
              <a:t>- le </a:t>
            </a:r>
            <a:r>
              <a:rPr lang="it-IT" dirty="0"/>
              <a:t>sinergie industriali tra le aziende dei settori </a:t>
            </a:r>
            <a:r>
              <a:rPr lang="it-IT" dirty="0" err="1"/>
              <a:t>BioMed</a:t>
            </a:r>
            <a:r>
              <a:rPr lang="it-IT" dirty="0"/>
              <a:t>, </a:t>
            </a:r>
            <a:r>
              <a:rPr lang="it-IT" dirty="0" err="1"/>
              <a:t>BioTech</a:t>
            </a:r>
            <a:r>
              <a:rPr lang="it-IT" dirty="0"/>
              <a:t> e </a:t>
            </a:r>
            <a:r>
              <a:rPr lang="it-IT" dirty="0" err="1"/>
              <a:t>BioICT</a:t>
            </a:r>
            <a:r>
              <a:rPr lang="it-IT" dirty="0"/>
              <a:t> ed i processi di raccolta di finanziamento pubblici e privati per lo sviluppo delle stesse aziende.</a:t>
            </a:r>
          </a:p>
        </p:txBody>
      </p:sp>
    </p:spTree>
    <p:extLst>
      <p:ext uri="{BB962C8B-B14F-4D97-AF65-F5344CB8AC3E}">
        <p14:creationId xmlns:p14="http://schemas.microsoft.com/office/powerpoint/2010/main" val="663505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408" y="686388"/>
            <a:ext cx="11287781" cy="1755059"/>
          </a:xfrm>
        </p:spPr>
        <p:txBody>
          <a:bodyPr>
            <a:noAutofit/>
          </a:bodyPr>
          <a:lstStyle/>
          <a:p>
            <a:pPr algn="just"/>
            <a:r>
              <a:rPr lang="it-IT" sz="2200" b="1" dirty="0" smtClean="0">
                <a:latin typeface="+mn-lt"/>
              </a:rPr>
              <a:t>Conclusioni: Per costruire entro il 2020 il «Partenone» virtuale ed aumentare l’occupazione nel settore </a:t>
            </a:r>
            <a:r>
              <a:rPr lang="it-IT" sz="2200" b="1" dirty="0" err="1" smtClean="0">
                <a:latin typeface="+mn-lt"/>
              </a:rPr>
              <a:t>BioHighTech</a:t>
            </a:r>
            <a:r>
              <a:rPr lang="it-IT" sz="2200" b="1" dirty="0" smtClean="0">
                <a:latin typeface="+mn-lt"/>
              </a:rPr>
              <a:t> dovremo, però, tutti «pedalare» con una «Bicicletta» piuttosto complessa, «in salita», su un «terreno industriale» composto da oltre 140 aziende che operano nel settore della Salute e che potrebbero ulteriormente svilupparsi con l’innovazione tecnologica di questo nuovo settore</a:t>
            </a:r>
            <a:r>
              <a:rPr lang="it-IT" sz="2200" b="1" dirty="0"/>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5248" y="2721951"/>
            <a:ext cx="6778752" cy="400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1EAD6D9-E419-4B52-A9CA-661ABB6F6EB4}" type="slidenum">
              <a:rPr lang="it-IT" smtClean="0"/>
              <a:t>25</a:t>
            </a:fld>
            <a:endParaRPr lang="it-IT"/>
          </a:p>
        </p:txBody>
      </p:sp>
    </p:spTree>
    <p:extLst>
      <p:ext uri="{BB962C8B-B14F-4D97-AF65-F5344CB8AC3E}">
        <p14:creationId xmlns:p14="http://schemas.microsoft.com/office/powerpoint/2010/main" val="1135922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5737" y="1242950"/>
            <a:ext cx="10939818" cy="426444"/>
          </a:xfrm>
        </p:spPr>
        <p:txBody>
          <a:bodyPr>
            <a:normAutofit fontScale="90000"/>
          </a:bodyPr>
          <a:lstStyle/>
          <a:p>
            <a:r>
              <a:rPr lang="it-IT" sz="3600" b="1" dirty="0" smtClean="0">
                <a:latin typeface="+mn-lt"/>
              </a:rPr>
              <a:t>Conclusioni: Rete di Medicina Traslazionale</a:t>
            </a:r>
            <a:r>
              <a:rPr lang="it-IT" sz="3600" b="1" dirty="0" smtClean="0"/>
              <a:t>	</a:t>
            </a:r>
            <a:r>
              <a:rPr lang="it-IT" b="1" dirty="0" smtClean="0"/>
              <a:t>								</a:t>
            </a:r>
            <a:endParaRPr lang="it-IT" b="1" dirty="0"/>
          </a:p>
        </p:txBody>
      </p:sp>
      <p:sp>
        <p:nvSpPr>
          <p:cNvPr id="3" name="Segnaposto contenuto 2"/>
          <p:cNvSpPr>
            <a:spLocks noGrp="1"/>
          </p:cNvSpPr>
          <p:nvPr>
            <p:ph idx="1"/>
          </p:nvPr>
        </p:nvSpPr>
        <p:spPr>
          <a:xfrm>
            <a:off x="838201" y="1852279"/>
            <a:ext cx="10515600" cy="4048650"/>
          </a:xfrm>
        </p:spPr>
        <p:txBody>
          <a:bodyPr>
            <a:noAutofit/>
          </a:bodyPr>
          <a:lstStyle/>
          <a:p>
            <a:pPr algn="just"/>
            <a:endParaRPr lang="it-IT" sz="2000" dirty="0" smtClean="0"/>
          </a:p>
          <a:p>
            <a:pPr algn="just"/>
            <a:r>
              <a:rPr lang="it-IT" sz="2000" b="1" dirty="0" smtClean="0"/>
              <a:t>«</a:t>
            </a:r>
            <a:r>
              <a:rPr lang="it-IT" sz="2000" dirty="0" smtClean="0"/>
              <a:t>La </a:t>
            </a:r>
            <a:r>
              <a:rPr lang="it-IT" sz="2000" dirty="0"/>
              <a:t>ricerca per lo sviluppo di nuove terapie e di nuovi approcci diagnostici è e deve essere pensata come una filiera produttiva nella quale la ricerca di base e traslazionale (appannaggio dei dipartimenti Universitari e degli enti di ricerca) identifica i meccanismi delle patologie, sviluppa contromisure e </a:t>
            </a:r>
            <a:r>
              <a:rPr lang="it-IT" sz="2000" dirty="0" smtClean="0"/>
              <a:t>riconosce per esempio </a:t>
            </a:r>
            <a:r>
              <a:rPr lang="it-IT" sz="2000" dirty="0"/>
              <a:t>marcatori molecolari che sono in grado di favorire sia l’identificazione precoce dei pazienti che di seguire la risposta alla terapia e l’evoluzione della malattia. Di seguito, l’interazione con la clinica ed il sistema produttivo porta al trasferimento dei risultati della ricerca di laboratorio al letto del </a:t>
            </a:r>
            <a:r>
              <a:rPr lang="it-IT" sz="2000" dirty="0" smtClean="0"/>
              <a:t>malato. E</a:t>
            </a:r>
            <a:r>
              <a:rPr lang="it-IT" sz="2000" dirty="0"/>
              <a:t>' quello che costituisce il fondamento di quella che oggi viene indicata come "</a:t>
            </a:r>
            <a:r>
              <a:rPr lang="it-IT" sz="2000" i="1" dirty="0"/>
              <a:t>medicina traslazionale</a:t>
            </a:r>
            <a:r>
              <a:rPr lang="it-IT" sz="2000" dirty="0"/>
              <a:t>", in cui la risoluzione di un problema clinico viene affrontato da prima in laboratorio per poi essere applicato al </a:t>
            </a:r>
            <a:r>
              <a:rPr lang="it-IT" sz="2000" dirty="0" smtClean="0"/>
              <a:t>paziente. In </a:t>
            </a:r>
            <a:r>
              <a:rPr lang="it-IT" sz="2000" dirty="0"/>
              <a:t>questa ottica di sviluppo di una filiera complessa che porta dalla identificazione di cause, alla </a:t>
            </a:r>
            <a:r>
              <a:rPr lang="it-IT" sz="2000" dirty="0" smtClean="0"/>
              <a:t>ricerca per esempio </a:t>
            </a:r>
            <a:r>
              <a:rPr lang="it-IT" sz="2000" dirty="0"/>
              <a:t>di target molecolari da seguire e colpire si evince la necessità di organizzare quelle che sono le varie competenze presenti </a:t>
            </a:r>
            <a:r>
              <a:rPr lang="it-IT" sz="2000" dirty="0" smtClean="0"/>
              <a:t>nella </a:t>
            </a:r>
            <a:r>
              <a:rPr lang="it-IT" sz="2000" dirty="0"/>
              <a:t>regione </a:t>
            </a:r>
            <a:r>
              <a:rPr lang="it-IT" sz="2000" dirty="0" smtClean="0"/>
              <a:t>FVG in diverse  </a:t>
            </a:r>
            <a:r>
              <a:rPr lang="it-IT" sz="2000" dirty="0"/>
              <a:t>"</a:t>
            </a:r>
            <a:r>
              <a:rPr lang="it-IT" sz="2000" i="1" dirty="0" smtClean="0"/>
              <a:t>Reti </a:t>
            </a:r>
            <a:r>
              <a:rPr lang="it-IT" sz="2000" i="1" dirty="0"/>
              <a:t>di Medicina Traslazionale </a:t>
            </a:r>
            <a:r>
              <a:rPr lang="it-IT" sz="2000" dirty="0" smtClean="0"/>
              <a:t>".»</a:t>
            </a:r>
            <a:endParaRPr lang="it-IT"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26</a:t>
            </a:fld>
            <a:endParaRPr lang="it-IT"/>
          </a:p>
        </p:txBody>
      </p:sp>
    </p:spTree>
    <p:extLst>
      <p:ext uri="{BB962C8B-B14F-4D97-AF65-F5344CB8AC3E}">
        <p14:creationId xmlns:p14="http://schemas.microsoft.com/office/powerpoint/2010/main" val="306707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74777" y="1698496"/>
            <a:ext cx="10515600" cy="5385393"/>
          </a:xfrm>
        </p:spPr>
        <p:txBody>
          <a:bodyPr>
            <a:noAutofit/>
          </a:bodyPr>
          <a:lstStyle/>
          <a:p>
            <a:pPr algn="just"/>
            <a:r>
              <a:rPr lang="it-IT" sz="1600" b="1" dirty="0" smtClean="0"/>
              <a:t>Tecnologie Biomediche (</a:t>
            </a:r>
            <a:r>
              <a:rPr lang="it-IT" sz="1600" b="1" dirty="0" err="1" smtClean="0"/>
              <a:t>BioMed</a:t>
            </a:r>
            <a:r>
              <a:rPr lang="it-IT" sz="1600" b="1" dirty="0" smtClean="0"/>
              <a:t>): </a:t>
            </a:r>
            <a:r>
              <a:rPr lang="it-IT" sz="1600" b="0" i="1" dirty="0" smtClean="0"/>
              <a:t>« Si </a:t>
            </a:r>
            <a:r>
              <a:rPr lang="it-IT" sz="1600" b="0" i="1" dirty="0"/>
              <a:t>tratta di una categoria amplissima che comprende </a:t>
            </a:r>
            <a:r>
              <a:rPr lang="it-IT" sz="1600" b="1" i="1" dirty="0"/>
              <a:t>migliaia di </a:t>
            </a:r>
            <a:r>
              <a:rPr lang="it-IT" sz="1600" b="1" i="1" dirty="0" smtClean="0"/>
              <a:t>prodotti per la Sanità</a:t>
            </a:r>
            <a:r>
              <a:rPr lang="it-IT" sz="1600" b="0" i="1" dirty="0" smtClean="0"/>
              <a:t>: dagli </a:t>
            </a:r>
            <a:r>
              <a:rPr lang="it-IT" sz="1600" b="0" i="1" dirty="0"/>
              <a:t>strumenti operatori alle attrezzature di sale </a:t>
            </a:r>
            <a:r>
              <a:rPr lang="it-IT" sz="1600" b="0" i="1" dirty="0" smtClean="0"/>
              <a:t>chirurgiche, </a:t>
            </a:r>
            <a:r>
              <a:rPr lang="it-IT" sz="1600" b="0" i="1" dirty="0"/>
              <a:t>unità di terapia </a:t>
            </a:r>
            <a:r>
              <a:rPr lang="it-IT" sz="1600" b="0" i="1" dirty="0" smtClean="0"/>
              <a:t>intensiva e della diagnostica per immagini; </a:t>
            </a:r>
            <a:r>
              <a:rPr lang="it-IT" sz="1600" b="0" i="1" dirty="0"/>
              <a:t>dalle protesi impiantabili agli apparecchi </a:t>
            </a:r>
            <a:r>
              <a:rPr lang="it-IT" sz="1600" b="0" i="1" dirty="0" smtClean="0"/>
              <a:t>elettromedicali; </a:t>
            </a:r>
            <a:r>
              <a:rPr lang="it-IT" sz="1600" b="0" i="1" dirty="0"/>
              <a:t>dai reattivi chimici per le analisi del sangue e tessuti biologici alla </a:t>
            </a:r>
            <a:r>
              <a:rPr lang="it-IT" sz="1600" b="0" i="1" dirty="0" smtClean="0"/>
              <a:t>cardiochirurgia, </a:t>
            </a:r>
            <a:r>
              <a:rPr lang="it-IT" sz="1600" b="0" i="1" dirty="0"/>
              <a:t>dalle protesi acustiche ai prodotti erboristici» </a:t>
            </a:r>
            <a:r>
              <a:rPr lang="it-IT" sz="1600" b="0" i="1" dirty="0">
                <a:hlinkClick r:id="rId2"/>
              </a:rPr>
              <a:t>http://</a:t>
            </a:r>
            <a:r>
              <a:rPr lang="it-IT" sz="1600" b="0" i="1" dirty="0" smtClean="0">
                <a:hlinkClick r:id="rId2"/>
              </a:rPr>
              <a:t>www.assobiomedica.it/it/chi-siamo/index.html</a:t>
            </a:r>
            <a:endParaRPr lang="it-IT" sz="1600" b="0" i="1" dirty="0" smtClean="0"/>
          </a:p>
          <a:p>
            <a:pPr algn="just"/>
            <a:r>
              <a:rPr lang="it-IT" sz="1600" b="1" dirty="0" smtClean="0"/>
              <a:t>Biotecnologie (</a:t>
            </a:r>
            <a:r>
              <a:rPr lang="it-IT" sz="1600" b="1" dirty="0" err="1" smtClean="0"/>
              <a:t>BioTech</a:t>
            </a:r>
            <a:r>
              <a:rPr lang="it-IT" sz="1600" b="1" dirty="0" smtClean="0"/>
              <a:t>): </a:t>
            </a:r>
            <a:r>
              <a:rPr lang="it-IT" sz="1600" b="0" dirty="0" smtClean="0"/>
              <a:t>«</a:t>
            </a:r>
            <a:r>
              <a:rPr lang="it-IT" sz="1600" b="0" i="1" dirty="0" smtClean="0"/>
              <a:t>Le </a:t>
            </a:r>
            <a:r>
              <a:rPr lang="it-IT" sz="1600" b="0" i="1" dirty="0"/>
              <a:t>biotecnologie, intese nel significato più ampio del termine, possono essere definite come "</a:t>
            </a:r>
            <a:r>
              <a:rPr lang="it-IT" sz="1600" b="1" i="1" dirty="0"/>
              <a:t>ogni tecnologia che utilizza organismi viventi </a:t>
            </a:r>
            <a:r>
              <a:rPr lang="it-IT" sz="1600" b="0" i="1" dirty="0"/>
              <a:t>(quali batteri, lieviti, cellule vegetali, cellule animali di organismi semplici o complessi) o loro componenti sub-cellulari purificati (organelli ed enzimi</a:t>
            </a:r>
            <a:r>
              <a:rPr lang="it-IT" sz="1600" b="0" i="1" dirty="0" smtClean="0"/>
              <a:t>) che, con le connesse strumentazioni, permettono di ottenere notevoli quantità di prodotti </a:t>
            </a:r>
            <a:r>
              <a:rPr lang="it-IT" sz="1600" b="0" i="1" dirty="0"/>
              <a:t>utili, oppure </a:t>
            </a:r>
            <a:r>
              <a:rPr lang="it-IT" sz="1600" b="0" i="1" dirty="0" smtClean="0"/>
              <a:t>di migliorare </a:t>
            </a:r>
            <a:r>
              <a:rPr lang="it-IT" sz="1600" b="0" i="1" dirty="0"/>
              <a:t>le caratteristiche di piante e animali o, ancora, </a:t>
            </a:r>
            <a:r>
              <a:rPr lang="it-IT" sz="1600" b="0" i="1" dirty="0" smtClean="0"/>
              <a:t>di sviluppare </a:t>
            </a:r>
            <a:r>
              <a:rPr lang="it-IT" sz="1600" b="0" i="1" dirty="0"/>
              <a:t>microrganismi utili per specifici </a:t>
            </a:r>
            <a:r>
              <a:rPr lang="it-IT" sz="1600" b="0" i="1" dirty="0" smtClean="0"/>
              <a:t>usi.» </a:t>
            </a:r>
            <a:r>
              <a:rPr lang="it-IT" sz="1600" b="0" dirty="0" smtClean="0">
                <a:hlinkClick r:id="rId3"/>
              </a:rPr>
              <a:t>http</a:t>
            </a:r>
            <a:r>
              <a:rPr lang="it-IT" sz="1600" b="0" dirty="0">
                <a:hlinkClick r:id="rId3"/>
              </a:rPr>
              <a:t>://</a:t>
            </a:r>
            <a:r>
              <a:rPr lang="it-IT" sz="1600" b="0" dirty="0" smtClean="0">
                <a:hlinkClick r:id="rId3"/>
              </a:rPr>
              <a:t>assobiotec.federchimica.it/default/mondo-delle-biotecnologie/cosa-sono-le-biotecnologie.aspx</a:t>
            </a:r>
            <a:endParaRPr lang="it-IT" sz="1600" b="0" dirty="0" smtClean="0"/>
          </a:p>
          <a:p>
            <a:pPr algn="just"/>
            <a:r>
              <a:rPr lang="it-IT" sz="1600" b="1" dirty="0" smtClean="0"/>
              <a:t>Tecnologie Bioinformatiche (</a:t>
            </a:r>
            <a:r>
              <a:rPr lang="it-IT" sz="1600" b="1" dirty="0" err="1" smtClean="0"/>
              <a:t>BioICT</a:t>
            </a:r>
            <a:r>
              <a:rPr lang="it-IT" sz="1600" b="1" dirty="0" smtClean="0"/>
              <a:t>):</a:t>
            </a:r>
            <a:r>
              <a:rPr lang="it-IT" sz="1600" b="0" dirty="0"/>
              <a:t> </a:t>
            </a:r>
            <a:r>
              <a:rPr lang="it-IT" sz="1600" b="0" dirty="0" smtClean="0"/>
              <a:t>«</a:t>
            </a:r>
            <a:r>
              <a:rPr lang="it-IT" sz="1600" b="0" i="1" dirty="0" smtClean="0"/>
              <a:t>La</a:t>
            </a:r>
            <a:r>
              <a:rPr lang="it-IT" sz="1600" b="0" i="1" dirty="0"/>
              <a:t> </a:t>
            </a:r>
            <a:r>
              <a:rPr lang="it-IT" sz="1600" b="1" i="1" dirty="0" smtClean="0"/>
              <a:t>bioinformatica </a:t>
            </a:r>
            <a:r>
              <a:rPr lang="it-IT" sz="1600" b="0" i="1" dirty="0" smtClean="0"/>
              <a:t>è </a:t>
            </a:r>
            <a:r>
              <a:rPr lang="it-IT" sz="1600" b="0" i="1" dirty="0"/>
              <a:t>una </a:t>
            </a:r>
            <a:r>
              <a:rPr lang="it-IT" sz="1600" b="0" i="1" dirty="0">
                <a:hlinkClick r:id="rId4" tooltip="Scienza"/>
              </a:rPr>
              <a:t>disciplina </a:t>
            </a:r>
            <a:r>
              <a:rPr lang="it-IT" sz="1600" b="0" i="1" dirty="0" smtClean="0">
                <a:hlinkClick r:id="rId4" tooltip="Scienza"/>
              </a:rPr>
              <a:t>scientifica</a:t>
            </a:r>
            <a:r>
              <a:rPr lang="it-IT" sz="1600" b="0" i="1" dirty="0" smtClean="0"/>
              <a:t> </a:t>
            </a:r>
            <a:r>
              <a:rPr lang="it-IT" sz="1600" b="0" i="1" dirty="0"/>
              <a:t> </a:t>
            </a:r>
            <a:r>
              <a:rPr lang="it-IT" sz="1600" b="1" i="1" dirty="0"/>
              <a:t>dedicata alla </a:t>
            </a:r>
            <a:r>
              <a:rPr lang="it-IT" sz="1600" b="1" i="1" dirty="0" smtClean="0"/>
              <a:t>risoluzione, con metodi informatici, di </a:t>
            </a:r>
            <a:r>
              <a:rPr lang="it-IT" sz="1600" b="1" i="1" dirty="0"/>
              <a:t>problemi </a:t>
            </a:r>
            <a:r>
              <a:rPr lang="it-IT" sz="1600" b="1" i="1" dirty="0">
                <a:hlinkClick r:id="rId5" tooltip="Biologia"/>
              </a:rPr>
              <a:t>biologici</a:t>
            </a:r>
            <a:r>
              <a:rPr lang="it-IT" sz="1600" b="0" i="1" dirty="0"/>
              <a:t> </a:t>
            </a:r>
            <a:r>
              <a:rPr lang="it-IT" sz="1600" b="1" i="1" dirty="0" smtClean="0"/>
              <a:t>a </a:t>
            </a:r>
            <a:r>
              <a:rPr lang="it-IT" sz="1600" b="1" i="1" dirty="0"/>
              <a:t>livello </a:t>
            </a:r>
            <a:r>
              <a:rPr lang="it-IT" sz="1600" b="1" i="1" dirty="0">
                <a:hlinkClick r:id="rId6" tooltip="Molecola"/>
              </a:rPr>
              <a:t>molecolare</a:t>
            </a:r>
            <a:r>
              <a:rPr lang="it-IT" sz="1600" b="1" i="1" dirty="0"/>
              <a:t> </a:t>
            </a:r>
            <a:r>
              <a:rPr lang="it-IT" sz="1600" b="1" i="1" dirty="0" smtClean="0"/>
              <a:t>e di </a:t>
            </a:r>
            <a:r>
              <a:rPr lang="it-IT" sz="1600" b="1" i="1" dirty="0"/>
              <a:t>problemi </a:t>
            </a:r>
            <a:r>
              <a:rPr lang="it-IT" sz="1600" b="1" i="1" dirty="0" smtClean="0"/>
              <a:t>medici e comprende anche l’informatica </a:t>
            </a:r>
            <a:r>
              <a:rPr lang="it-IT" sz="1600" b="1" i="1" dirty="0"/>
              <a:t>medica</a:t>
            </a:r>
            <a:r>
              <a:rPr lang="it-IT" sz="1600" b="0" i="1" dirty="0"/>
              <a:t>. </a:t>
            </a:r>
            <a:r>
              <a:rPr lang="it-IT" sz="1600" b="0" i="1" dirty="0" smtClean="0"/>
              <a:t>In particolare si occupa di: 1) fornire </a:t>
            </a:r>
            <a:r>
              <a:rPr lang="it-IT" sz="1600" b="0" i="1" dirty="0"/>
              <a:t>modelli statistici validi per l'interpretazione dei dati provenienti da esperimenti di biologia molecolare e biochimica al fine di identificare tendenze e leggi </a:t>
            </a:r>
            <a:r>
              <a:rPr lang="it-IT" sz="1600" b="0" i="1" dirty="0" smtClean="0"/>
              <a:t>numeriche 2) generare </a:t>
            </a:r>
            <a:r>
              <a:rPr lang="it-IT" sz="1600" b="0" i="1" dirty="0"/>
              <a:t>nuovi modelli e strumenti matematici per l'analisi di sequenze di </a:t>
            </a:r>
            <a:r>
              <a:rPr lang="it-IT" sz="1600" b="0" i="1" dirty="0">
                <a:hlinkClick r:id="rId7" tooltip="DNA"/>
              </a:rPr>
              <a:t>DNA</a:t>
            </a:r>
            <a:r>
              <a:rPr lang="it-IT" sz="1600" b="0" i="1" dirty="0"/>
              <a:t>, </a:t>
            </a:r>
            <a:r>
              <a:rPr lang="it-IT" sz="1600" b="0" i="1" dirty="0">
                <a:hlinkClick r:id="rId8" tooltip="RNA"/>
              </a:rPr>
              <a:t>RNA</a:t>
            </a:r>
            <a:r>
              <a:rPr lang="it-IT" sz="1600" b="0" i="1" dirty="0"/>
              <a:t> e </a:t>
            </a:r>
            <a:r>
              <a:rPr lang="it-IT" sz="1600" b="0" i="1" dirty="0">
                <a:hlinkClick r:id="rId9" tooltip="Proteine"/>
              </a:rPr>
              <a:t>proteine</a:t>
            </a:r>
            <a:r>
              <a:rPr lang="it-IT" sz="1600" b="0" i="1" dirty="0"/>
              <a:t> al fine di creare un corpus di conoscenze relative alla frequenza di sequenze rilevanti, la loro evoluzione ed eventuale </a:t>
            </a:r>
            <a:r>
              <a:rPr lang="it-IT" sz="1600" b="0" i="1" dirty="0" smtClean="0"/>
              <a:t>funzione. 3) organizzare </a:t>
            </a:r>
            <a:r>
              <a:rPr lang="it-IT" sz="1600" b="0" i="1" dirty="0"/>
              <a:t>le conoscenze acquisite a livello globale su </a:t>
            </a:r>
            <a:r>
              <a:rPr lang="it-IT" sz="1600" b="0" i="1" dirty="0">
                <a:hlinkClick r:id="rId10" tooltip="Genoma"/>
              </a:rPr>
              <a:t>genoma</a:t>
            </a:r>
            <a:r>
              <a:rPr lang="it-IT" sz="1600" b="0" i="1" dirty="0"/>
              <a:t> e </a:t>
            </a:r>
            <a:r>
              <a:rPr lang="it-IT" sz="1600" b="0" i="1" dirty="0" err="1">
                <a:hlinkClick r:id="rId11" tooltip="Proteoma"/>
              </a:rPr>
              <a:t>proteoma</a:t>
            </a:r>
            <a:r>
              <a:rPr lang="it-IT" sz="1600" b="0" i="1" dirty="0"/>
              <a:t> in basi di dati al fine di rendere tali dati accessibili a tutti, e ottimizzare gli </a:t>
            </a:r>
            <a:r>
              <a:rPr lang="it-IT" sz="1600" b="0" i="1" dirty="0">
                <a:hlinkClick r:id="rId12" tooltip="Algoritmo"/>
              </a:rPr>
              <a:t>algoritmi</a:t>
            </a:r>
            <a:r>
              <a:rPr lang="it-IT" sz="1600" b="0" i="1" dirty="0"/>
              <a:t> di ricerca dei dati stessi per migliorarne </a:t>
            </a:r>
            <a:r>
              <a:rPr lang="it-IT" sz="1600" b="0" i="1" dirty="0" smtClean="0"/>
              <a:t>l'accessibilità 4) gestire con sistemi e soluzioni di informatica medica (cartelle cliniche) la prevenzione, la diagnosi, la cura e la riabilitazione dei pazienti; 5) integrare i dati, i segnali e le immagini provenienti dalle apparecchiature mediche nelle cartelle cliniche. 6)integrare i dati delle cartelle cliniche con altri sistemi e soluzioni di informatica ospedaliera e socio-sanitaria</a:t>
            </a:r>
            <a:endParaRPr lang="it-IT" sz="1600" b="0" i="1" dirty="0"/>
          </a:p>
        </p:txBody>
      </p:sp>
      <p:sp>
        <p:nvSpPr>
          <p:cNvPr id="4" name="Titolo 3"/>
          <p:cNvSpPr>
            <a:spLocks noGrp="1"/>
          </p:cNvSpPr>
          <p:nvPr>
            <p:ph type="title"/>
          </p:nvPr>
        </p:nvSpPr>
        <p:spPr>
          <a:xfrm>
            <a:off x="1024128" y="528192"/>
            <a:ext cx="10515600" cy="1325563"/>
          </a:xfrm>
        </p:spPr>
        <p:txBody>
          <a:bodyPr>
            <a:noAutofit/>
          </a:bodyPr>
          <a:lstStyle/>
          <a:p>
            <a:r>
              <a:rPr lang="it-IT" sz="2800" b="1" dirty="0" smtClean="0">
                <a:latin typeface="+mn-lt"/>
              </a:rPr>
              <a:t>Settore industriale </a:t>
            </a:r>
            <a:r>
              <a:rPr lang="it-IT" sz="2800" b="1" dirty="0" err="1" smtClean="0">
                <a:latin typeface="+mn-lt"/>
              </a:rPr>
              <a:t>Bio</a:t>
            </a:r>
            <a:r>
              <a:rPr lang="it-IT" sz="2800" b="1" dirty="0" smtClean="0">
                <a:latin typeface="+mn-lt"/>
              </a:rPr>
              <a:t> High </a:t>
            </a:r>
            <a:r>
              <a:rPr lang="it-IT" sz="2800" b="1" dirty="0" err="1" smtClean="0">
                <a:latin typeface="+mn-lt"/>
              </a:rPr>
              <a:t>Tech</a:t>
            </a:r>
            <a:r>
              <a:rPr lang="it-IT" sz="2800" b="1" dirty="0" smtClean="0">
                <a:latin typeface="+mn-lt"/>
              </a:rPr>
              <a:t>: tecnologie biomediche, biotecnologie e tecnologie bioinformatiche</a:t>
            </a:r>
            <a:endParaRPr lang="it-IT" sz="2800" b="1" dirty="0">
              <a:latin typeface="+mn-lt"/>
            </a:endParaRPr>
          </a:p>
        </p:txBody>
      </p:sp>
      <p:pic>
        <p:nvPicPr>
          <p:cNvPr id="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a:xfrm>
            <a:off x="11399519" y="6405122"/>
            <a:ext cx="259081" cy="365125"/>
          </a:xfrm>
        </p:spPr>
        <p:txBody>
          <a:bodyPr/>
          <a:lstStyle/>
          <a:p>
            <a:fld id="{61EAD6D9-E419-4B52-A9CA-661ABB6F6EB4}" type="slidenum">
              <a:rPr lang="it-IT" smtClean="0"/>
              <a:t>3</a:t>
            </a:fld>
            <a:endParaRPr lang="it-IT" dirty="0"/>
          </a:p>
        </p:txBody>
      </p:sp>
    </p:spTree>
    <p:extLst>
      <p:ext uri="{BB962C8B-B14F-4D97-AF65-F5344CB8AC3E}">
        <p14:creationId xmlns:p14="http://schemas.microsoft.com/office/powerpoint/2010/main" val="183794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7333" y="842200"/>
            <a:ext cx="10939818" cy="426444"/>
          </a:xfrm>
        </p:spPr>
        <p:txBody>
          <a:bodyPr>
            <a:noAutofit/>
          </a:bodyPr>
          <a:lstStyle/>
          <a:p>
            <a:r>
              <a:rPr lang="it-IT" sz="2800" b="1" dirty="0" smtClean="0">
                <a:latin typeface="+mn-lt"/>
              </a:rPr>
              <a:t>Produzione e Mercato nel settore industriale </a:t>
            </a:r>
            <a:r>
              <a:rPr lang="it-IT" sz="2800" b="1" dirty="0" err="1" smtClean="0">
                <a:latin typeface="+mn-lt"/>
              </a:rPr>
              <a:t>BioHighTech</a:t>
            </a:r>
            <a:endParaRPr lang="it-IT" sz="2800" b="1" dirty="0">
              <a:latin typeface="+mn-lt"/>
            </a:endParaRPr>
          </a:p>
        </p:txBody>
      </p:sp>
      <p:sp>
        <p:nvSpPr>
          <p:cNvPr id="3" name="Segnaposto contenuto 2"/>
          <p:cNvSpPr>
            <a:spLocks noGrp="1"/>
          </p:cNvSpPr>
          <p:nvPr>
            <p:ph idx="1"/>
          </p:nvPr>
        </p:nvSpPr>
        <p:spPr>
          <a:xfrm>
            <a:off x="813817" y="1450849"/>
            <a:ext cx="10515600" cy="5035295"/>
          </a:xfrm>
        </p:spPr>
        <p:txBody>
          <a:bodyPr>
            <a:noAutofit/>
          </a:bodyPr>
          <a:lstStyle/>
          <a:p>
            <a:pPr marL="0" lvl="0" indent="0">
              <a:buNone/>
            </a:pPr>
            <a:r>
              <a:rPr lang="it-IT" sz="2000" b="1" dirty="0" smtClean="0"/>
              <a:t>Tecnologie Biomediche (</a:t>
            </a:r>
            <a:r>
              <a:rPr lang="it-IT" sz="2000" b="1" dirty="0" err="1" smtClean="0"/>
              <a:t>BioMed</a:t>
            </a:r>
            <a:r>
              <a:rPr lang="it-IT" sz="2000" b="1" dirty="0" smtClean="0"/>
              <a:t>)</a:t>
            </a:r>
            <a:r>
              <a:rPr lang="it-IT" sz="2000" dirty="0" smtClean="0"/>
              <a:t> ,</a:t>
            </a:r>
          </a:p>
          <a:p>
            <a:pPr marL="0" lvl="0" indent="0">
              <a:buNone/>
            </a:pPr>
            <a:r>
              <a:rPr lang="it-IT" sz="2000" dirty="0" smtClean="0"/>
              <a:t>La </a:t>
            </a:r>
            <a:r>
              <a:rPr lang="it-IT" sz="2000" dirty="0"/>
              <a:t>produzione del settore </a:t>
            </a:r>
            <a:r>
              <a:rPr lang="it-IT" sz="2000" dirty="0" err="1" smtClean="0"/>
              <a:t>BioMed</a:t>
            </a:r>
            <a:r>
              <a:rPr lang="it-IT" sz="2000" dirty="0" smtClean="0"/>
              <a:t> </a:t>
            </a:r>
            <a:r>
              <a:rPr lang="it-IT" sz="2000" dirty="0"/>
              <a:t>in Italia era pari ad Euro 7,4 </a:t>
            </a:r>
            <a:r>
              <a:rPr lang="it-IT" sz="2000" dirty="0" err="1"/>
              <a:t>mld</a:t>
            </a:r>
            <a:r>
              <a:rPr lang="it-IT" sz="2000" dirty="0"/>
              <a:t> nel 2012 ed in crescita </a:t>
            </a:r>
            <a:r>
              <a:rPr lang="it-IT" sz="2000" dirty="0" smtClean="0"/>
              <a:t>+7</a:t>
            </a:r>
            <a:r>
              <a:rPr lang="it-IT" sz="2000" dirty="0"/>
              <a:t>%. </a:t>
            </a:r>
            <a:endParaRPr lang="it-IT" sz="2000" dirty="0" smtClean="0"/>
          </a:p>
          <a:p>
            <a:pPr marL="0" indent="0">
              <a:buNone/>
            </a:pPr>
            <a:r>
              <a:rPr lang="it-IT" sz="2000" dirty="0" smtClean="0"/>
              <a:t>A </a:t>
            </a:r>
            <a:r>
              <a:rPr lang="it-IT" sz="2000" dirty="0"/>
              <a:t>livello europeo, il mercato del </a:t>
            </a:r>
            <a:r>
              <a:rPr lang="it-IT" sz="2000" dirty="0" err="1" smtClean="0"/>
              <a:t>BioMed</a:t>
            </a:r>
            <a:r>
              <a:rPr lang="it-IT" sz="2000" dirty="0" smtClean="0"/>
              <a:t> </a:t>
            </a:r>
            <a:r>
              <a:rPr lang="it-IT" sz="2000" dirty="0"/>
              <a:t>è stimato pari a </a:t>
            </a:r>
            <a:r>
              <a:rPr lang="it-IT" sz="2000" dirty="0" err="1" smtClean="0"/>
              <a:t>ca</a:t>
            </a:r>
            <a:r>
              <a:rPr lang="it-IT" sz="2000" dirty="0"/>
              <a:t>. 100 miliardi </a:t>
            </a:r>
            <a:r>
              <a:rPr lang="it-IT" sz="2000" dirty="0" smtClean="0"/>
              <a:t>Euro (tasso </a:t>
            </a:r>
            <a:r>
              <a:rPr lang="it-IT" sz="2000" dirty="0"/>
              <a:t>crescita medio annuo nel periodo 2008-2013 = +4</a:t>
            </a:r>
            <a:r>
              <a:rPr lang="it-IT" sz="2000" dirty="0" smtClean="0"/>
              <a:t>%). </a:t>
            </a:r>
          </a:p>
          <a:p>
            <a:pPr marL="0" lvl="0" indent="0">
              <a:buNone/>
            </a:pPr>
            <a:r>
              <a:rPr lang="it-IT" sz="2000" dirty="0" smtClean="0"/>
              <a:t>Il mercato europeo corrisponde </a:t>
            </a:r>
            <a:r>
              <a:rPr lang="it-IT" sz="2000" dirty="0"/>
              <a:t>a </a:t>
            </a:r>
            <a:r>
              <a:rPr lang="it-IT" sz="2000" dirty="0" err="1"/>
              <a:t>ca</a:t>
            </a:r>
            <a:r>
              <a:rPr lang="it-IT" sz="2000" dirty="0"/>
              <a:t>. 1/3 del mercato mondiale. </a:t>
            </a:r>
            <a:endParaRPr lang="it-IT" sz="2000" dirty="0" smtClean="0"/>
          </a:p>
          <a:p>
            <a:pPr marL="0" lvl="0" indent="0">
              <a:buNone/>
            </a:pPr>
            <a:r>
              <a:rPr lang="it-IT" sz="2000" u="sng" dirty="0" smtClean="0">
                <a:hlinkClick r:id="rId2"/>
              </a:rPr>
              <a:t>http</a:t>
            </a:r>
            <a:r>
              <a:rPr lang="it-IT" sz="2000" u="sng" dirty="0">
                <a:hlinkClick r:id="rId2"/>
              </a:rPr>
              <a:t>://</a:t>
            </a:r>
            <a:r>
              <a:rPr lang="it-IT" sz="2000" u="sng" dirty="0" smtClean="0">
                <a:hlinkClick r:id="rId2"/>
              </a:rPr>
              <a:t>www.assobiomedica.com/</a:t>
            </a:r>
            <a:r>
              <a:rPr lang="it-IT" sz="2000" u="sng" dirty="0" err="1" smtClean="0">
                <a:hlinkClick r:id="rId2"/>
              </a:rPr>
              <a:t>static</a:t>
            </a:r>
            <a:r>
              <a:rPr lang="it-IT" sz="2000" u="sng" dirty="0" smtClean="0">
                <a:hlinkClick r:id="rId2"/>
              </a:rPr>
              <a:t>/upload/</a:t>
            </a:r>
            <a:r>
              <a:rPr lang="it-IT" sz="2000" u="sng" dirty="0" err="1" smtClean="0">
                <a:hlinkClick r:id="rId2"/>
              </a:rPr>
              <a:t>pri</a:t>
            </a:r>
            <a:r>
              <a:rPr lang="it-IT" sz="2000" u="sng" dirty="0" smtClean="0">
                <a:hlinkClick r:id="rId2"/>
              </a:rPr>
              <a:t>/pri-2013.pdf</a:t>
            </a:r>
            <a:r>
              <a:rPr lang="it-IT" sz="2000" u="sng" dirty="0" smtClean="0"/>
              <a:t>; </a:t>
            </a:r>
            <a:r>
              <a:rPr lang="it-IT" sz="2000" u="sng" dirty="0" smtClean="0">
                <a:hlinkClick r:id="rId3"/>
              </a:rPr>
              <a:t>http</a:t>
            </a:r>
            <a:r>
              <a:rPr lang="it-IT" sz="2000" u="sng" dirty="0">
                <a:hlinkClick r:id="rId3"/>
              </a:rPr>
              <a:t>://www.eucomed.be/</a:t>
            </a:r>
            <a:r>
              <a:rPr lang="it-IT" sz="2000" dirty="0"/>
              <a:t> </a:t>
            </a:r>
            <a:r>
              <a:rPr lang="it-IT" sz="2000" dirty="0" smtClean="0"/>
              <a:t>; </a:t>
            </a:r>
            <a:r>
              <a:rPr lang="it-IT" sz="2000" u="sng" dirty="0" smtClean="0">
                <a:hlinkClick r:id="rId4"/>
              </a:rPr>
              <a:t>http</a:t>
            </a:r>
            <a:r>
              <a:rPr lang="it-IT" sz="2000" u="sng" dirty="0">
                <a:hlinkClick r:id="rId4"/>
              </a:rPr>
              <a:t>://</a:t>
            </a:r>
            <a:r>
              <a:rPr lang="it-IT" sz="2000" u="sng" dirty="0" smtClean="0">
                <a:hlinkClick r:id="rId4"/>
              </a:rPr>
              <a:t>www.medtecheurope.org/uploads/Modules/MCMedias/1379401982406/medtech_graphic_130912_portait_small.png</a:t>
            </a:r>
            <a:endParaRPr lang="it-IT" sz="2000" u="sng" dirty="0" smtClean="0"/>
          </a:p>
          <a:p>
            <a:pPr marL="0" indent="0" algn="just">
              <a:buNone/>
            </a:pPr>
            <a:r>
              <a:rPr lang="it-IT" sz="2000" b="1" dirty="0" smtClean="0"/>
              <a:t>Biotecnologie (</a:t>
            </a:r>
            <a:r>
              <a:rPr lang="it-IT" sz="2000" b="1" dirty="0" err="1" smtClean="0"/>
              <a:t>BioTech</a:t>
            </a:r>
            <a:r>
              <a:rPr lang="it-IT" sz="2000" b="1" dirty="0" smtClean="0"/>
              <a:t>)</a:t>
            </a:r>
          </a:p>
          <a:p>
            <a:pPr marL="0" indent="0" algn="just">
              <a:buNone/>
            </a:pPr>
            <a:r>
              <a:rPr lang="it-IT" altLang="it-IT" sz="2000" dirty="0" smtClean="0"/>
              <a:t>Il </a:t>
            </a:r>
            <a:r>
              <a:rPr lang="it-IT" altLang="it-IT" sz="2000" dirty="0"/>
              <a:t>fatturato complessivo di questo settore nel 2012 in Italia era pari ad Euro 7 </a:t>
            </a:r>
            <a:r>
              <a:rPr lang="it-IT" altLang="it-IT" sz="2000" dirty="0" err="1"/>
              <a:t>mld</a:t>
            </a:r>
            <a:r>
              <a:rPr lang="it-IT" altLang="it-IT" sz="2000" dirty="0"/>
              <a:t> ed in crescita del 4% (</a:t>
            </a:r>
            <a:r>
              <a:rPr lang="it-IT" altLang="it-IT" sz="2000" dirty="0">
                <a:hlinkClick r:id="rId5"/>
              </a:rPr>
              <a:t>http://assobiotec.federchimica.it/default/biotech-in-italia.aspx</a:t>
            </a:r>
            <a:r>
              <a:rPr lang="it-IT" altLang="it-IT" sz="2000" dirty="0" smtClean="0"/>
              <a:t>)</a:t>
            </a:r>
          </a:p>
          <a:p>
            <a:pPr marL="0" indent="0" algn="just">
              <a:buNone/>
            </a:pPr>
            <a:r>
              <a:rPr lang="it-IT" sz="2000" b="1" dirty="0" smtClean="0"/>
              <a:t>Tecnologie Bioinformatiche (</a:t>
            </a:r>
            <a:r>
              <a:rPr lang="it-IT" sz="2000" b="1" dirty="0" err="1" smtClean="0"/>
              <a:t>BioICT</a:t>
            </a:r>
            <a:r>
              <a:rPr lang="it-IT" sz="2000" b="1" dirty="0" smtClean="0"/>
              <a:t>):</a:t>
            </a:r>
          </a:p>
          <a:p>
            <a:pPr marL="0" indent="0" algn="just">
              <a:buNone/>
            </a:pPr>
            <a:r>
              <a:rPr lang="it-IT" sz="2000" dirty="0" smtClean="0"/>
              <a:t>Il mercato di questo settore in Italia solo nel segmento dell’informatica medica era nel 2012 pari a circa 0.8 </a:t>
            </a:r>
            <a:r>
              <a:rPr lang="it-IT" sz="2000" dirty="0" err="1" smtClean="0"/>
              <a:t>mld</a:t>
            </a:r>
            <a:r>
              <a:rPr lang="it-IT" sz="2000" dirty="0" smtClean="0"/>
              <a:t>.</a:t>
            </a:r>
            <a:endParaRPr lang="it-IT" sz="2000" i="1"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4</a:t>
            </a:fld>
            <a:endParaRPr lang="it-IT"/>
          </a:p>
        </p:txBody>
      </p:sp>
    </p:spTree>
    <p:extLst>
      <p:ext uri="{BB962C8B-B14F-4D97-AF65-F5344CB8AC3E}">
        <p14:creationId xmlns:p14="http://schemas.microsoft.com/office/powerpoint/2010/main" val="71040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746760" y="1058615"/>
            <a:ext cx="10631905" cy="565317"/>
          </a:xfrm>
        </p:spPr>
        <p:txBody>
          <a:bodyPr>
            <a:noAutofit/>
          </a:bodyPr>
          <a:lstStyle/>
          <a:p>
            <a:r>
              <a:rPr lang="it-IT" sz="3200" b="1" dirty="0">
                <a:latin typeface="+mn-lt"/>
              </a:rPr>
              <a:t>Analisi andamento del fatturato dei 7 distretti industriali e dei 2 Distretti Tecnologici del </a:t>
            </a:r>
            <a:r>
              <a:rPr lang="it-IT" sz="3200" b="1" dirty="0" smtClean="0">
                <a:latin typeface="+mn-lt"/>
              </a:rPr>
              <a:t>FVG: </a:t>
            </a:r>
            <a:r>
              <a:rPr lang="it-IT" sz="3200" b="1" dirty="0">
                <a:latin typeface="+mn-lt"/>
              </a:rPr>
              <a:t>dinamica 2010-2012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056" y="2366020"/>
            <a:ext cx="10473968" cy="74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61EAD6D9-E419-4B52-A9CA-661ABB6F6EB4}" type="slidenum">
              <a:rPr lang="it-IT" smtClean="0"/>
              <a:t>5</a:t>
            </a:fld>
            <a:endParaRPr lang="it-IT"/>
          </a:p>
        </p:txBody>
      </p:sp>
      <p:sp>
        <p:nvSpPr>
          <p:cNvPr id="10" name="Titolo 1"/>
          <p:cNvSpPr txBox="1">
            <a:spLocks/>
          </p:cNvSpPr>
          <p:nvPr/>
        </p:nvSpPr>
        <p:spPr>
          <a:xfrm>
            <a:off x="899160" y="5429447"/>
            <a:ext cx="10631905" cy="5653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latin typeface="+mn-lt"/>
              </a:rPr>
              <a:t> </a:t>
            </a:r>
            <a:r>
              <a:rPr lang="it-IT" sz="1100" b="1" dirty="0" smtClean="0">
                <a:latin typeface="+mn-lt"/>
              </a:rPr>
              <a:t>(1)</a:t>
            </a:r>
            <a:r>
              <a:rPr lang="it-IT" sz="1200" b="1" dirty="0" smtClean="0">
                <a:latin typeface="+mn-lt"/>
              </a:rPr>
              <a:t>Fonte</a:t>
            </a:r>
            <a:r>
              <a:rPr lang="it-IT" sz="1200" b="1" dirty="0">
                <a:latin typeface="+mn-lt"/>
              </a:rPr>
              <a:t>: Dati del Distretto (151 aziende) elaborati da CBM sulla base delle proiezioni dei dati di 31 aziende </a:t>
            </a:r>
            <a:r>
              <a:rPr lang="it-IT" sz="1200" b="1" dirty="0" err="1">
                <a:latin typeface="+mn-lt"/>
              </a:rPr>
              <a:t>BioHighTech</a:t>
            </a:r>
            <a:r>
              <a:rPr lang="it-IT" sz="1200" b="1" dirty="0">
                <a:latin typeface="+mn-lt"/>
              </a:rPr>
              <a:t> regionali</a:t>
            </a:r>
          </a:p>
        </p:txBody>
      </p:sp>
    </p:spTree>
    <p:extLst>
      <p:ext uri="{BB962C8B-B14F-4D97-AF65-F5344CB8AC3E}">
        <p14:creationId xmlns:p14="http://schemas.microsoft.com/office/powerpoint/2010/main" val="3321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627189" y="1351223"/>
            <a:ext cx="10631905" cy="565317"/>
          </a:xfrm>
        </p:spPr>
        <p:txBody>
          <a:bodyPr>
            <a:noAutofit/>
          </a:bodyPr>
          <a:lstStyle/>
          <a:p>
            <a:r>
              <a:rPr lang="it-IT" sz="3200" b="1" dirty="0">
                <a:latin typeface="+mn-lt"/>
              </a:rPr>
              <a:t>Analisi andamento del numero di dipendenti dei 7 distretti industriali e dei 2 Distretti Tecnologici del FVG (sole società di capitale): dinamica 2010-2012</a:t>
            </a:r>
            <a:endParaRPr lang="it-IT" sz="3200" dirty="0">
              <a:latin typeface="+mn-l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8" y="2573746"/>
            <a:ext cx="10540683" cy="675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61EAD6D9-E419-4B52-A9CA-661ABB6F6EB4}" type="slidenum">
              <a:rPr lang="it-IT" smtClean="0"/>
              <a:t>6</a:t>
            </a:fld>
            <a:endParaRPr lang="it-IT"/>
          </a:p>
        </p:txBody>
      </p:sp>
      <p:sp>
        <p:nvSpPr>
          <p:cNvPr id="10" name="Titolo 1"/>
          <p:cNvSpPr txBox="1">
            <a:spLocks/>
          </p:cNvSpPr>
          <p:nvPr/>
        </p:nvSpPr>
        <p:spPr>
          <a:xfrm>
            <a:off x="752856" y="5039303"/>
            <a:ext cx="10631905" cy="5653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latin typeface="+mn-lt"/>
              </a:rPr>
              <a:t> </a:t>
            </a:r>
            <a:r>
              <a:rPr lang="it-IT" sz="1100" b="1" dirty="0" smtClean="0">
                <a:latin typeface="+mn-lt"/>
              </a:rPr>
              <a:t>(1)</a:t>
            </a:r>
            <a:r>
              <a:rPr lang="it-IT" sz="1200" b="1" dirty="0" smtClean="0">
                <a:latin typeface="+mn-lt"/>
              </a:rPr>
              <a:t>Fonte</a:t>
            </a:r>
            <a:r>
              <a:rPr lang="it-IT" sz="1200" b="1" dirty="0">
                <a:latin typeface="+mn-lt"/>
              </a:rPr>
              <a:t>: Dati del Distretto (151 aziende) elaborati da CBM sulla base delle proiezioni dei dati di 31 aziende </a:t>
            </a:r>
            <a:r>
              <a:rPr lang="it-IT" sz="1200" b="1" dirty="0" err="1">
                <a:latin typeface="+mn-lt"/>
              </a:rPr>
              <a:t>BioHighTech</a:t>
            </a:r>
            <a:r>
              <a:rPr lang="it-IT" sz="1200" b="1" dirty="0">
                <a:latin typeface="+mn-lt"/>
              </a:rPr>
              <a:t> regionali</a:t>
            </a:r>
          </a:p>
        </p:txBody>
      </p:sp>
    </p:spTree>
    <p:extLst>
      <p:ext uri="{BB962C8B-B14F-4D97-AF65-F5344CB8AC3E}">
        <p14:creationId xmlns:p14="http://schemas.microsoft.com/office/powerpoint/2010/main" val="304071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0393" y="1025084"/>
            <a:ext cx="10939818" cy="426444"/>
          </a:xfrm>
        </p:spPr>
        <p:txBody>
          <a:bodyPr>
            <a:noAutofit/>
          </a:bodyPr>
          <a:lstStyle/>
          <a:p>
            <a:r>
              <a:rPr lang="it-IT" sz="2800" b="1" dirty="0" smtClean="0">
                <a:latin typeface="+mn-lt"/>
              </a:rPr>
              <a:t>CBM: Numero di Aziende </a:t>
            </a:r>
            <a:r>
              <a:rPr lang="it-IT" sz="2800" b="1" dirty="0" err="1">
                <a:latin typeface="+mn-lt"/>
              </a:rPr>
              <a:t>BioHighTech</a:t>
            </a:r>
            <a:r>
              <a:rPr lang="it-IT" sz="2800" b="1" dirty="0">
                <a:latin typeface="+mn-lt"/>
              </a:rPr>
              <a:t> in Regione FVG </a:t>
            </a:r>
            <a:r>
              <a:rPr lang="it-IT" sz="2800" b="1" dirty="0" smtClean="0">
                <a:latin typeface="+mn-lt"/>
              </a:rPr>
              <a:t>nel 2014</a:t>
            </a:r>
            <a:endParaRPr lang="it-IT" sz="2800" b="1" dirty="0">
              <a:latin typeface="+mn-l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7</a:t>
            </a:fld>
            <a:endParaRPr lang="it-IT"/>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84653" y="1867509"/>
            <a:ext cx="10022693" cy="42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35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0319" y="755904"/>
            <a:ext cx="8058913" cy="573024"/>
          </a:xfrm>
        </p:spPr>
        <p:txBody>
          <a:bodyPr>
            <a:normAutofit/>
          </a:bodyPr>
          <a:lstStyle/>
          <a:p>
            <a:pPr algn="ctr"/>
            <a:r>
              <a:rPr lang="it-IT" sz="3200" b="1" dirty="0" smtClean="0">
                <a:latin typeface="+mn-lt"/>
              </a:rPr>
              <a:t>Progetto S3 </a:t>
            </a:r>
            <a:r>
              <a:rPr lang="it-IT" sz="3200" b="1" dirty="0" err="1" smtClean="0">
                <a:latin typeface="+mn-lt"/>
              </a:rPr>
              <a:t>BioHighTech</a:t>
            </a:r>
            <a:r>
              <a:rPr lang="it-IT" sz="3200" b="1" dirty="0" smtClean="0">
                <a:latin typeface="+mn-lt"/>
              </a:rPr>
              <a:t> FVG</a:t>
            </a:r>
            <a:endParaRPr lang="it-IT" sz="3200" b="1" dirty="0">
              <a:latin typeface="+mn-lt"/>
            </a:endParaRPr>
          </a:p>
        </p:txBody>
      </p:sp>
      <p:sp>
        <p:nvSpPr>
          <p:cNvPr id="3" name="Segnaposto contenuto 2"/>
          <p:cNvSpPr>
            <a:spLocks noGrp="1"/>
          </p:cNvSpPr>
          <p:nvPr>
            <p:ph idx="1"/>
          </p:nvPr>
        </p:nvSpPr>
        <p:spPr/>
        <p:txBody>
          <a:bodyPr/>
          <a:lstStyle/>
          <a:p>
            <a:pPr marL="0" indent="0" algn="ctr">
              <a:buNone/>
            </a:pPr>
            <a:r>
              <a:rPr lang="it-IT" b="1" dirty="0"/>
              <a:t>V</a:t>
            </a:r>
            <a:r>
              <a:rPr lang="it-IT" b="1" dirty="0" smtClean="0"/>
              <a:t>isione 2020</a:t>
            </a:r>
          </a:p>
          <a:p>
            <a:pPr marL="0" indent="0" algn="ctr">
              <a:buNone/>
            </a:pPr>
            <a:r>
              <a:rPr lang="it-IT" dirty="0" smtClean="0"/>
              <a:t>Incrementare lo sviluppo industriale ed occupazionale nell’Alta </a:t>
            </a:r>
            <a:r>
              <a:rPr lang="it-IT" dirty="0"/>
              <a:t>T</a:t>
            </a:r>
            <a:r>
              <a:rPr lang="it-IT" dirty="0" smtClean="0"/>
              <a:t>ecnologia con il </a:t>
            </a:r>
            <a:r>
              <a:rPr lang="it-IT" dirty="0" err="1" smtClean="0"/>
              <a:t>BioHighTech</a:t>
            </a:r>
            <a:r>
              <a:rPr lang="it-IT" dirty="0" smtClean="0"/>
              <a:t> nella Regione FVG, con un processo sostenibile e quindi a medio e lungo termine, rappresentato dal tetto di una struttura virtuale di Partenone da costruire</a:t>
            </a:r>
          </a:p>
          <a:p>
            <a:pPr marL="0" indent="0" algn="ctr">
              <a:buNone/>
            </a:pPr>
            <a:r>
              <a:rPr lang="it-IT" b="1" dirty="0" smtClean="0"/>
              <a:t>Missione</a:t>
            </a:r>
          </a:p>
          <a:p>
            <a:pPr marL="0" indent="0" algn="ctr">
              <a:buNone/>
            </a:pPr>
            <a:r>
              <a:rPr lang="it-IT" dirty="0" smtClean="0"/>
              <a:t>Sviluppare </a:t>
            </a:r>
            <a:r>
              <a:rPr lang="it-IT" dirty="0"/>
              <a:t>da parte di CBM le </a:t>
            </a:r>
            <a:r>
              <a:rPr lang="it-IT" dirty="0" smtClean="0"/>
              <a:t>interconnessioni tra i gradini, le colonne e l’architrave di una struttura virtuale di Partenone</a:t>
            </a:r>
          </a:p>
          <a:p>
            <a:pPr algn="ctr"/>
            <a:endParaRPr lang="it-IT"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61EAD6D9-E419-4B52-A9CA-661ABB6F6EB4}" type="slidenum">
              <a:rPr lang="it-IT" smtClean="0"/>
              <a:t>8</a:t>
            </a:fld>
            <a:endParaRPr lang="it-IT"/>
          </a:p>
        </p:txBody>
      </p:sp>
    </p:spTree>
    <p:extLst>
      <p:ext uri="{BB962C8B-B14F-4D97-AF65-F5344CB8AC3E}">
        <p14:creationId xmlns:p14="http://schemas.microsoft.com/office/powerpoint/2010/main" val="378647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45278"/>
            <a:ext cx="11003280" cy="60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592" cy="61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3" y="0"/>
            <a:ext cx="585215" cy="6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48" y="63417"/>
            <a:ext cx="1777952" cy="5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097280" y="640668"/>
            <a:ext cx="1365504" cy="1285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9838944" y="640669"/>
            <a:ext cx="2087952" cy="1175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1"/>
          <p:cNvSpPr>
            <a:spLocks noGrp="1"/>
          </p:cNvSpPr>
          <p:nvPr>
            <p:ph type="title"/>
          </p:nvPr>
        </p:nvSpPr>
        <p:spPr>
          <a:xfrm>
            <a:off x="2060447" y="121920"/>
            <a:ext cx="8058913" cy="573024"/>
          </a:xfrm>
        </p:spPr>
        <p:txBody>
          <a:bodyPr>
            <a:normAutofit/>
          </a:bodyPr>
          <a:lstStyle/>
          <a:p>
            <a:pPr algn="ctr"/>
            <a:r>
              <a:rPr lang="it-IT" sz="3200" b="1" dirty="0" smtClean="0">
                <a:latin typeface="+mn-lt"/>
              </a:rPr>
              <a:t>Progetto S3 </a:t>
            </a:r>
            <a:r>
              <a:rPr lang="it-IT" sz="3200" b="1" dirty="0" err="1" smtClean="0">
                <a:latin typeface="+mn-lt"/>
              </a:rPr>
              <a:t>BioHighTech</a:t>
            </a:r>
            <a:r>
              <a:rPr lang="it-IT" sz="3200" b="1" dirty="0" smtClean="0">
                <a:latin typeface="+mn-lt"/>
              </a:rPr>
              <a:t> FVG</a:t>
            </a:r>
            <a:endParaRPr lang="it-IT" sz="3200" b="1" dirty="0">
              <a:latin typeface="+mn-lt"/>
            </a:endParaRPr>
          </a:p>
        </p:txBody>
      </p:sp>
      <p:sp>
        <p:nvSpPr>
          <p:cNvPr id="7" name="Rettangolo 6"/>
          <p:cNvSpPr/>
          <p:nvPr/>
        </p:nvSpPr>
        <p:spPr>
          <a:xfrm>
            <a:off x="2462784" y="619108"/>
            <a:ext cx="7498080" cy="420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7"/>
          <p:cNvSpPr>
            <a:spLocks noGrp="1"/>
          </p:cNvSpPr>
          <p:nvPr>
            <p:ph type="sldNum" sz="quarter" idx="12"/>
          </p:nvPr>
        </p:nvSpPr>
        <p:spPr/>
        <p:txBody>
          <a:bodyPr/>
          <a:lstStyle/>
          <a:p>
            <a:fld id="{61EAD6D9-E419-4B52-A9CA-661ABB6F6EB4}" type="slidenum">
              <a:rPr lang="it-IT" smtClean="0"/>
              <a:t>9</a:t>
            </a:fld>
            <a:endParaRPr lang="it-IT"/>
          </a:p>
        </p:txBody>
      </p:sp>
    </p:spTree>
    <p:extLst>
      <p:ext uri="{BB962C8B-B14F-4D97-AF65-F5344CB8AC3E}">
        <p14:creationId xmlns:p14="http://schemas.microsoft.com/office/powerpoint/2010/main" val="59675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tituziona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1614</TotalTime>
  <Words>3735</Words>
  <Application>Microsoft Office PowerPoint</Application>
  <PresentationFormat>Personalizzato</PresentationFormat>
  <Paragraphs>158</Paragraphs>
  <Slides>26</Slides>
  <Notes>0</Notes>
  <HiddenSlides>0</HiddenSlides>
  <MMClips>0</MMClips>
  <ScaleCrop>false</ScaleCrop>
  <HeadingPairs>
    <vt:vector size="4" baseType="variant">
      <vt:variant>
        <vt:lpstr>Tema</vt:lpstr>
      </vt:variant>
      <vt:variant>
        <vt:i4>2</vt:i4>
      </vt:variant>
      <vt:variant>
        <vt:lpstr>Titoli diapositive</vt:lpstr>
      </vt:variant>
      <vt:variant>
        <vt:i4>26</vt:i4>
      </vt:variant>
    </vt:vector>
  </HeadingPairs>
  <TitlesOfParts>
    <vt:vector size="28" baseType="lpstr">
      <vt:lpstr>Tema di Office</vt:lpstr>
      <vt:lpstr>istituzionale</vt:lpstr>
      <vt:lpstr>Presentazione standard di PowerPoint</vt:lpstr>
      <vt:lpstr>Regione FVG 2008-2013: una preoccupante regressione industriale</vt:lpstr>
      <vt:lpstr>Settore industriale Bio High Tech: tecnologie biomediche, biotecnologie e tecnologie bioinformatiche</vt:lpstr>
      <vt:lpstr>Produzione e Mercato nel settore industriale BioHighTech</vt:lpstr>
      <vt:lpstr>Analisi andamento del fatturato dei 7 distretti industriali e dei 2 Distretti Tecnologici del FVG: dinamica 2010-2012 </vt:lpstr>
      <vt:lpstr>Analisi andamento del numero di dipendenti dei 7 distretti industriali e dei 2 Distretti Tecnologici del FVG (sole società di capitale): dinamica 2010-2012</vt:lpstr>
      <vt:lpstr>CBM: Numero di Aziende BioHighTech in Regione FVG nel 2014</vt:lpstr>
      <vt:lpstr>Progetto S3 BioHighTech FVG</vt:lpstr>
      <vt:lpstr>Progetto S3 BioHighTech FVG</vt:lpstr>
      <vt:lpstr>Trasferimento della «conoscenza» dalle Università e da altri Enti di Ricerca che operano nel settore BioHighTech in Regione (Base del Partenone)   </vt:lpstr>
      <vt:lpstr>Trasferimento della conoscenza dalle Università e da altri Enti di Ricerca che operano nel settore BioHighTech in Regione (Base del Partenone)   </vt:lpstr>
      <vt:lpstr>Trasferimento della conoscenza dalle Università e da altri Enti di Ricerca che operano nel settore BioHighTech in Regione (Base del Partenone)  </vt:lpstr>
      <vt:lpstr>Trasferimento Tecnologico nel BioHighTech (prima e seconda colonna del Partenone)  </vt:lpstr>
      <vt:lpstr>Trasferimento della conoscenza e sviluppo industriale BioHighTech con le Aziende Ospedaliere Universitarie di Trieste e Udine, con gli IRCCS CRO di Aviano e Burlo Garofolo di Trieste e con altri Enti socio sanitari (terza e quarta colonna del Partenone)  </vt:lpstr>
      <vt:lpstr>Trasferimento della conoscenza e sviluppo industriale BioHighTech con le Aziende Ospedaliere Universitarie di Trieste e Udine, con gli IRCCS CRO di Aviano e Burlo Garofolo di Trieste e con altri Enti socio sanitari (terza e quarta colonna del Partenone)   </vt:lpstr>
      <vt:lpstr>Trasferimento della conoscenza e sviluppo industriale BioHighTech con le Aziende Ospedaliere Universitarie di Trieste e Udine, con gli IRCCS CRO di Aviano e Burlo Garofolo di Trieste e con altri Enti socio sanitari (terza e quarta colonna del Partenone)   </vt:lpstr>
      <vt:lpstr>Alta Formazione nel settore BioHighTech in FVG (settima colonna del Partenone)   </vt:lpstr>
      <vt:lpstr>Alta Formazione nel settore BioHighTech in FVG (settima colonna del Partenone)    </vt:lpstr>
      <vt:lpstr>CBM: Progetto industriale «Biovalley» (Architrave del Partenone)     </vt:lpstr>
      <vt:lpstr>CBM: Progetto industriale «Biovalley» e identificazione di sviluppo di tecnologie e servizi cost/effective per le reti con rilevanti competenze scientifiche e cliniche in FVG (Architrave del Partenone)</vt:lpstr>
      <vt:lpstr>Progetto industriale «Biovalley»: identificazione e sviluppo di tecnologie e servizi cost/effective per le Reti di Medicina Traslazionale e altre Reti con rilevanti competenze scientifiche e cliniche in FVG (Architrave del Partenone)     </vt:lpstr>
      <vt:lpstr>CBM: Progetto «Reti di Medicina Traslazionale ed altre Reti» (Architrave del Partenone)   </vt:lpstr>
      <vt:lpstr>CBM: Progetto «Reti di Medicina Traslazionale ed altre Reti» e identificazione di Reti con rilevanti competenze scientifiche e cliniche in FVG (Architrave del Partenone)    </vt:lpstr>
      <vt:lpstr>Presentazione standard di PowerPoint</vt:lpstr>
      <vt:lpstr>Conclusioni: Per costruire entro il 2020 il «Partenone» virtuale ed aumentare l’occupazione nel settore BioHighTech dovremo, però, tutti «pedalare» con una «Bicicletta» piuttosto complessa, «in salita», su un «terreno industriale» composto da oltre 140 aziende che operano nel settore della Salute e che potrebbero ulteriormente svilupparsi con l’innovazione tecnologica di questo nuovo settore </vt:lpstr>
      <vt:lpstr>Conclusioni: Rete di Medicina Traslazionale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PPS3 BIO: un’ idea comune di sviluppo industriale</dc:title>
  <dc:creator>federico</dc:creator>
  <cp:lastModifiedBy>Valentina Mallardi - TBS Group</cp:lastModifiedBy>
  <cp:revision>196</cp:revision>
  <cp:lastPrinted>2014-11-10T16:07:19Z</cp:lastPrinted>
  <dcterms:created xsi:type="dcterms:W3CDTF">2014-09-17T10:47:23Z</dcterms:created>
  <dcterms:modified xsi:type="dcterms:W3CDTF">2014-11-13T18:27:07Z</dcterms:modified>
</cp:coreProperties>
</file>