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336" r:id="rId2"/>
    <p:sldId id="464" r:id="rId3"/>
    <p:sldId id="262" r:id="rId4"/>
    <p:sldId id="375" r:id="rId5"/>
    <p:sldId id="465" r:id="rId6"/>
    <p:sldId id="376" r:id="rId7"/>
    <p:sldId id="430" r:id="rId8"/>
    <p:sldId id="432" r:id="rId9"/>
    <p:sldId id="466" r:id="rId10"/>
    <p:sldId id="467" r:id="rId11"/>
    <p:sldId id="447" r:id="rId12"/>
    <p:sldId id="462" r:id="rId13"/>
    <p:sldId id="451" r:id="rId14"/>
    <p:sldId id="470" r:id="rId15"/>
    <p:sldId id="472" r:id="rId16"/>
    <p:sldId id="493" r:id="rId17"/>
    <p:sldId id="473" r:id="rId18"/>
    <p:sldId id="474" r:id="rId19"/>
    <p:sldId id="476" r:id="rId20"/>
    <p:sldId id="477" r:id="rId21"/>
    <p:sldId id="480" r:id="rId22"/>
    <p:sldId id="482" r:id="rId23"/>
    <p:sldId id="485" r:id="rId24"/>
    <p:sldId id="492" r:id="rId25"/>
    <p:sldId id="489" r:id="rId26"/>
    <p:sldId id="494" r:id="rId27"/>
    <p:sldId id="461" r:id="rId28"/>
    <p:sldId id="488" r:id="rId29"/>
    <p:sldId id="490" r:id="rId30"/>
    <p:sldId id="396" r:id="rId31"/>
    <p:sldId id="457" r:id="rId32"/>
    <p:sldId id="495" r:id="rId33"/>
    <p:sldId id="422" r:id="rId34"/>
    <p:sldId id="352" r:id="rId35"/>
    <p:sldId id="372" r:id="rId36"/>
    <p:sldId id="416" r:id="rId37"/>
    <p:sldId id="401" r:id="rId38"/>
    <p:sldId id="402" r:id="rId39"/>
    <p:sldId id="405" r:id="rId40"/>
    <p:sldId id="406" r:id="rId41"/>
    <p:sldId id="415" r:id="rId42"/>
    <p:sldId id="420" r:id="rId43"/>
    <p:sldId id="424" r:id="rId44"/>
    <p:sldId id="433" r:id="rId45"/>
    <p:sldId id="434" r:id="rId46"/>
    <p:sldId id="435" r:id="rId47"/>
    <p:sldId id="436" r:id="rId48"/>
    <p:sldId id="437" r:id="rId49"/>
    <p:sldId id="438" r:id="rId50"/>
    <p:sldId id="439" r:id="rId51"/>
    <p:sldId id="440" r:id="rId52"/>
    <p:sldId id="441" r:id="rId53"/>
    <p:sldId id="442" r:id="rId54"/>
    <p:sldId id="443" r:id="rId55"/>
    <p:sldId id="444" r:id="rId56"/>
    <p:sldId id="454" r:id="rId57"/>
    <p:sldId id="455" r:id="rId58"/>
    <p:sldId id="456" r:id="rId59"/>
    <p:sldId id="486" r:id="rId60"/>
    <p:sldId id="487" r:id="rId61"/>
  </p:sldIdLst>
  <p:sldSz cx="9144000" cy="6858000" type="screen4x3"/>
  <p:notesSz cx="6781800" cy="9880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  <a:srgbClr val="CC0000"/>
    <a:srgbClr val="CC00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44" autoAdjust="0"/>
  </p:normalViewPr>
  <p:slideViewPr>
    <p:cSldViewPr>
      <p:cViewPr varScale="1">
        <p:scale>
          <a:sx n="75" d="100"/>
          <a:sy n="75" d="100"/>
        </p:scale>
        <p:origin x="-1144" y="-104"/>
      </p:cViewPr>
      <p:guideLst>
        <p:guide orient="horz" pos="182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5D9C01-0786-E74B-92B5-9FB48BE4BB3F}" type="datetimeFigureOut">
              <a:rPr lang="en-US"/>
              <a:pPr>
                <a:defRPr/>
              </a:pPr>
              <a:t>5/3/13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971F79-9AD7-F648-9DA9-23B0F1478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9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9A606AD-49A1-1F4D-BA27-385AAA737596}" type="datetimeFigureOut">
              <a:rPr lang="en-US"/>
              <a:pPr>
                <a:defRPr/>
              </a:pPr>
              <a:t>5/3/13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1363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7863" y="4692650"/>
            <a:ext cx="5426075" cy="44465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750" y="938530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B7A2A39-1173-784F-A8C6-535B55863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3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3C9A24-2AF8-B04F-B6A4-8758C870915F}" type="slidenum">
              <a:rPr lang="en-US"/>
              <a:pPr/>
              <a:t>5</a:t>
            </a:fld>
            <a:endParaRPr lang="en-US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13A2BA-33D2-904D-ABBF-DD11334F763B}" type="slidenum">
              <a:rPr lang="en-US"/>
              <a:pPr/>
              <a:t>7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B7D590-DBBF-E147-91CB-26E56E4AF90B}" type="slidenum">
              <a:rPr lang="en-US"/>
              <a:pPr/>
              <a:t>8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803F5-EC7C-4A7F-89DE-7000888AA0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51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6F7407-B586-C449-A527-F0D7751C80BA}" type="slidenum">
              <a:rPr lang="en-US"/>
              <a:pPr/>
              <a:t>11</a:t>
            </a:fld>
            <a:endParaRPr lang="en-US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682337-ADB0-5545-9038-E50F990DB576}" type="slidenum">
              <a:rPr lang="en-US"/>
              <a:pPr/>
              <a:t>13</a:t>
            </a:fld>
            <a:endParaRPr lang="en-US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9462FA-D334-BC4A-B052-6E149442B161}" type="slidenum">
              <a:rPr lang="en-US"/>
              <a:pPr/>
              <a:t>27</a:t>
            </a:fld>
            <a:endParaRPr lang="en-US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9300"/>
            <a:ext cx="4940300" cy="3705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8734" y="4692350"/>
            <a:ext cx="5425717" cy="4445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E635519-B3EA-A74C-B07D-F85CC60D8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12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DBA95E-BA16-3748-A911-2A7F586D8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4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416769-1DEC-BC49-AD36-D0EB61214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1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9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89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2C9E52-2605-C443-A84C-9F890F102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8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BEFC4C-F016-6147-91B9-92B11D41E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9158A51-671C-A743-A0A5-6D13131C3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6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E58DF3-831D-1F40-805B-6F37265BB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3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9691322-1778-5040-ACB2-9709E42B2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9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92DC17E-E703-8048-BE0B-B8DA4C28F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5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TextBox 7"/>
          <p:cNvSpPr txBox="1">
            <a:spLocks noChangeArrowheads="1"/>
          </p:cNvSpPr>
          <p:nvPr userDrawn="1"/>
        </p:nvSpPr>
        <p:spPr bwMode="auto">
          <a:xfrm>
            <a:off x="58738" y="6629400"/>
            <a:ext cx="88904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800" dirty="0"/>
              <a:t>O. Adriani                                                                                                                                              Gamma-400 “New” calorimeter status           </a:t>
            </a:r>
            <a:r>
              <a:rPr lang="en-US" sz="800" dirty="0" smtClean="0"/>
              <a:t>                                                                        Trieste, May 5</a:t>
            </a:r>
            <a:r>
              <a:rPr lang="en-US" sz="800" baseline="30000" dirty="0" smtClean="0"/>
              <a:t>h</a:t>
            </a:r>
            <a:r>
              <a:rPr lang="en-US" sz="800" dirty="0"/>
              <a:t>, </a:t>
            </a:r>
            <a:r>
              <a:rPr lang="en-US" sz="800" dirty="0" smtClean="0"/>
              <a:t>2013</a:t>
            </a:r>
            <a:endParaRPr lang="en-US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848600" cy="2460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Gamma-400 “new” calorimeter status 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2438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Oscar Adriani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INFN and University of Florence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>
                <a:ea typeface="+mn-ea"/>
                <a:cs typeface="+mn-cs"/>
              </a:rPr>
              <a:t>Trieste</a:t>
            </a:r>
            <a:r>
              <a:rPr lang="en-US" sz="2200" dirty="0" smtClean="0">
                <a:ea typeface="+mn-ea"/>
                <a:cs typeface="+mn-cs"/>
              </a:rPr>
              <a:t>, May 5</a:t>
            </a:r>
            <a:r>
              <a:rPr lang="en-US" sz="2200" baseline="30000" dirty="0" smtClean="0">
                <a:ea typeface="+mn-ea"/>
                <a:cs typeface="+mn-cs"/>
              </a:rPr>
              <a:t>th</a:t>
            </a:r>
            <a:r>
              <a:rPr lang="en-US" sz="2200" dirty="0" smtClean="0">
                <a:ea typeface="+mn-ea"/>
                <a:cs typeface="+mn-cs"/>
              </a:rPr>
              <a:t>, 2013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6770" y="513060"/>
            <a:ext cx="5752741" cy="4049345"/>
            <a:chOff x="1831059" y="1630680"/>
            <a:chExt cx="5392701" cy="3596640"/>
          </a:xfrm>
        </p:grpSpPr>
        <p:grpSp>
          <p:nvGrpSpPr>
            <p:cNvPr id="6" name="Group 5"/>
            <p:cNvGrpSpPr/>
            <p:nvPr/>
          </p:nvGrpSpPr>
          <p:grpSpPr>
            <a:xfrm>
              <a:off x="1831059" y="1630680"/>
              <a:ext cx="5392701" cy="3596640"/>
              <a:chOff x="1831059" y="1630680"/>
              <a:chExt cx="5392701" cy="359664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240" y="1630680"/>
                <a:ext cx="5303520" cy="359664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868144" y="4857988"/>
                <a:ext cx="830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E(GeV)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6200000">
                <a:off x="1016092" y="2731798"/>
                <a:ext cx="1999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</a:t>
                </a:r>
                <a:r>
                  <a:rPr lang="it-IT" baseline="30000" dirty="0" smtClean="0"/>
                  <a:t>3</a:t>
                </a:r>
                <a:r>
                  <a:rPr lang="it-IT" dirty="0" smtClean="0"/>
                  <a:t>dN/dE(GeV</a:t>
                </a:r>
                <a:r>
                  <a:rPr lang="it-IT" baseline="30000" dirty="0" smtClean="0"/>
                  <a:t>2</a:t>
                </a:r>
                <a:r>
                  <a:rPr lang="it-IT" dirty="0" smtClean="0"/>
                  <a:t> ,s</a:t>
                </a:r>
                <a:r>
                  <a:rPr lang="it-IT" baseline="30000" dirty="0" smtClean="0"/>
                  <a:t>-1</a:t>
                </a:r>
                <a:r>
                  <a:rPr lang="it-IT" dirty="0" smtClean="0"/>
                  <a:t> )</a:t>
                </a:r>
                <a:endParaRPr lang="en-US" baseline="300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401623" y="2195422"/>
              <a:ext cx="2476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u="sng" dirty="0" smtClean="0">
                  <a:solidFill>
                    <a:schemeClr val="tx2"/>
                  </a:solidFill>
                </a:rPr>
                <a:t>Protons in acceptance(9,55m</a:t>
              </a:r>
              <a:r>
                <a:rPr lang="it-IT" sz="1200" b="1" u="sng" baseline="30000" dirty="0" smtClean="0">
                  <a:solidFill>
                    <a:schemeClr val="tx2"/>
                  </a:solidFill>
                </a:rPr>
                <a:t>2</a:t>
              </a:r>
              <a:r>
                <a:rPr lang="it-IT" sz="1200" b="1" u="sng" dirty="0" smtClean="0">
                  <a:solidFill>
                    <a:schemeClr val="tx2"/>
                  </a:solidFill>
                </a:rPr>
                <a:t>sr)/dE</a:t>
              </a:r>
              <a:endParaRPr lang="en-US" sz="1200" b="1" u="sng" dirty="0">
                <a:solidFill>
                  <a:schemeClr val="tx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95197" y="2910951"/>
              <a:ext cx="2567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u="sng" dirty="0" smtClean="0">
                  <a:solidFill>
                    <a:schemeClr val="tx2"/>
                  </a:solidFill>
                </a:rPr>
                <a:t>Electrons in acceptance(9,55m</a:t>
              </a:r>
              <a:r>
                <a:rPr lang="it-IT" sz="1200" b="1" u="sng" baseline="30000" dirty="0" smtClean="0">
                  <a:solidFill>
                    <a:schemeClr val="tx2"/>
                  </a:solidFill>
                </a:rPr>
                <a:t>2</a:t>
              </a:r>
              <a:r>
                <a:rPr lang="it-IT" sz="1200" b="1" u="sng" dirty="0" smtClean="0">
                  <a:solidFill>
                    <a:schemeClr val="tx2"/>
                  </a:solidFill>
                </a:rPr>
                <a:t>sr)/dE</a:t>
              </a:r>
              <a:endParaRPr lang="en-US" sz="1200" b="1" u="sng" dirty="0">
                <a:solidFill>
                  <a:schemeClr val="tx2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6444208" y="2915475"/>
              <a:ext cx="89849" cy="2724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206362" y="2560344"/>
              <a:ext cx="565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vela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39351" y="3541383"/>
              <a:ext cx="17702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u="sng" dirty="0" smtClean="0">
                  <a:solidFill>
                    <a:srgbClr val="639729"/>
                  </a:solidFill>
                </a:rPr>
                <a:t>Electrons detected/dE</a:t>
              </a:r>
              <a:r>
                <a:rPr lang="it-IT" sz="1200" b="1" baseline="-25000" dirty="0" smtClean="0">
                  <a:solidFill>
                    <a:srgbClr val="639729"/>
                  </a:solidFill>
                </a:rPr>
                <a:t>cal</a:t>
              </a:r>
              <a:endParaRPr lang="en-US" sz="1200" b="1" baseline="-25000" dirty="0">
                <a:solidFill>
                  <a:srgbClr val="639729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52071" y="4397408"/>
              <a:ext cx="25107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u="sng" dirty="0" smtClean="0">
                  <a:solidFill>
                    <a:srgbClr val="639729"/>
                  </a:solidFill>
                </a:rPr>
                <a:t>Protons detected as electrons /dE</a:t>
              </a:r>
              <a:r>
                <a:rPr lang="it-IT" sz="1200" b="1" baseline="-25000" dirty="0" smtClean="0">
                  <a:solidFill>
                    <a:srgbClr val="639729"/>
                  </a:solidFill>
                </a:rPr>
                <a:t>cal</a:t>
              </a:r>
              <a:endParaRPr lang="en-US" sz="1200" b="1" baseline="-25000" dirty="0">
                <a:solidFill>
                  <a:srgbClr val="639729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72068" y="1334885"/>
            <a:ext cx="1690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Contamination :</a:t>
            </a:r>
          </a:p>
          <a:p>
            <a:r>
              <a:rPr lang="it-IT" dirty="0" smtClean="0"/>
              <a:t>0,5% at 1TeV</a:t>
            </a:r>
          </a:p>
          <a:p>
            <a:r>
              <a:rPr lang="it-IT" dirty="0" smtClean="0"/>
              <a:t>2%    at 4 TeV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44208" y="2860635"/>
            <a:ext cx="2471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 upper limit</a:t>
            </a:r>
          </a:p>
          <a:p>
            <a:r>
              <a:rPr lang="it-IT" dirty="0" smtClean="0"/>
              <a:t>90% CL  is obtained</a:t>
            </a:r>
          </a:p>
          <a:p>
            <a:r>
              <a:rPr lang="it-IT" dirty="0"/>
              <a:t>u</a:t>
            </a:r>
            <a:r>
              <a:rPr lang="it-IT" dirty="0" smtClean="0"/>
              <a:t>sing  a factor  X 3,89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472068" y="2869565"/>
            <a:ext cx="216024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669674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D2533C"/>
                </a:solidFill>
              </a:rPr>
              <a:t>Proton  </a:t>
            </a:r>
            <a:r>
              <a:rPr lang="it-IT" sz="3200" dirty="0" err="1" smtClean="0">
                <a:solidFill>
                  <a:srgbClr val="D2533C"/>
                </a:solidFill>
              </a:rPr>
              <a:t>rejection</a:t>
            </a:r>
            <a:r>
              <a:rPr lang="it-IT" sz="3200" dirty="0" smtClean="0">
                <a:solidFill>
                  <a:srgbClr val="D2533C"/>
                </a:solidFill>
              </a:rPr>
              <a:t> </a:t>
            </a:r>
            <a:r>
              <a:rPr lang="it-IT" sz="3200" dirty="0" err="1" smtClean="0">
                <a:solidFill>
                  <a:srgbClr val="D2533C"/>
                </a:solidFill>
              </a:rPr>
              <a:t>factor</a:t>
            </a:r>
            <a:endParaRPr lang="it-IT" sz="3200" dirty="0">
              <a:solidFill>
                <a:srgbClr val="D2533C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304800" y="4572000"/>
                <a:ext cx="80010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/>
                <a:r>
                  <a:rPr lang="en-US" sz="1400" b="1" dirty="0" smtClean="0"/>
                  <a:t> =   </a:t>
                </a:r>
                <a14:m/>
                <a:r>
                  <a:rPr lang="en-US" sz="1600" dirty="0" smtClean="0"/>
                  <a:t>  =   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0,5 x 10</a:t>
                </a:r>
                <a:r>
                  <a:rPr lang="en-US" sz="1600" baseline="30000" dirty="0" smtClean="0">
                    <a:solidFill>
                      <a:srgbClr val="FF0000"/>
                    </a:solidFill>
                  </a:rPr>
                  <a:t>6</a:t>
                </a:r>
                <a:endParaRPr lang="en-US" sz="1600" baseline="30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572000"/>
                <a:ext cx="8001000" cy="5847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381000" y="5410200"/>
                <a:ext cx="6629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  </a:t>
                </a:r>
                <a14:m/>
                <a:r>
                  <a:rPr lang="en-US" sz="1600" b="1" dirty="0"/>
                  <a:t> </a:t>
                </a:r>
                <a:r>
                  <a:rPr lang="en-US" sz="1600" b="1" dirty="0" smtClean="0"/>
                  <a:t>X Electron Eff</a:t>
                </a:r>
                <a:r>
                  <a:rPr lang="en-US" dirty="0" smtClean="0"/>
                  <a:t>. ~ 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2 x 10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5</a:t>
                </a:r>
                <a:endParaRPr lang="en-US" baseline="30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410200"/>
                <a:ext cx="6629400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44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/>
              <a:t>The </a:t>
            </a:r>
            <a:r>
              <a:rPr lang="en-US" dirty="0" smtClean="0"/>
              <a:t>prototypes and the test beams</a:t>
            </a:r>
            <a:endParaRPr lang="en-US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143000"/>
            <a:ext cx="8334720" cy="5493217"/>
          </a:xfrm>
          <a:ln/>
        </p:spPr>
        <p:txBody>
          <a:bodyPr/>
          <a:lstStyle/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dirty="0"/>
              <a:t>Two prototypes have been built at INFN Florence, with the help of INFN Trieste, INFN Pisa and University of Siena.</a:t>
            </a:r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200" dirty="0" smtClean="0"/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dirty="0" smtClean="0"/>
              <a:t>A </a:t>
            </a:r>
            <a:r>
              <a:rPr lang="en-US" sz="2200" dirty="0"/>
              <a:t>small, so called “pre-prototype”, made of 4 layers with 3 crystals each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dirty="0"/>
              <a:t>12 </a:t>
            </a:r>
            <a:r>
              <a:rPr lang="en-US" sz="2200" dirty="0" err="1"/>
              <a:t>CsI</a:t>
            </a:r>
            <a:r>
              <a:rPr lang="en-US" sz="2200" dirty="0"/>
              <a:t>(</a:t>
            </a:r>
            <a:r>
              <a:rPr lang="en-US" sz="2200" dirty="0" err="1"/>
              <a:t>Tl</a:t>
            </a:r>
            <a:r>
              <a:rPr lang="en-US" sz="2200" dirty="0"/>
              <a:t>) crystals, 2.5x2.5x2.5 cm</a:t>
            </a:r>
            <a:r>
              <a:rPr lang="en-US" sz="2200" baseline="33000" dirty="0"/>
              <a:t>3</a:t>
            </a:r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200" dirty="0" smtClean="0"/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dirty="0" smtClean="0"/>
              <a:t>A </a:t>
            </a:r>
            <a:r>
              <a:rPr lang="en-US" sz="2200" dirty="0"/>
              <a:t>bigger, properly called “prototype”, made of 14 layers with 9 crystals each</a:t>
            </a:r>
          </a:p>
          <a:p>
            <a:pPr marL="783372" lvl="1" indent="-293764">
              <a:buSzPct val="75000"/>
              <a:buFont typeface="StarSymbol" charset="0"/>
              <a:buChar char="–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dirty="0"/>
              <a:t>126 </a:t>
            </a:r>
            <a:r>
              <a:rPr lang="en-US" sz="2200" dirty="0" err="1"/>
              <a:t>CsI</a:t>
            </a:r>
            <a:r>
              <a:rPr lang="en-US" sz="2200" dirty="0"/>
              <a:t>(</a:t>
            </a:r>
            <a:r>
              <a:rPr lang="en-US" sz="2200" dirty="0" err="1"/>
              <a:t>Tl</a:t>
            </a:r>
            <a:r>
              <a:rPr lang="en-US" sz="2200" dirty="0"/>
              <a:t>) crystals, 3.6x3.6x3.6 cm</a:t>
            </a:r>
            <a:r>
              <a:rPr lang="en-US" sz="2200" baseline="33000" dirty="0"/>
              <a:t>3</a:t>
            </a:r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200" dirty="0" smtClean="0"/>
          </a:p>
          <a:p>
            <a:pPr marL="391686" indent="-293764">
              <a:buSzPct val="45000"/>
              <a:buFont typeface="StarSymbol" charset="0"/>
              <a:buChar char="●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dirty="0" smtClean="0"/>
              <a:t>Both </a:t>
            </a:r>
            <a:r>
              <a:rPr lang="en-US" sz="2200" dirty="0"/>
              <a:t>devices have been tested at CERN SPS (pre-prototype in October 2012 and prototype in January-February 2013)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prototype</a:t>
            </a:r>
            <a:endParaRPr lang="en-US" dirty="0"/>
          </a:p>
        </p:txBody>
      </p:sp>
      <p:pic>
        <p:nvPicPr>
          <p:cNvPr id="4" name="Picture 3" descr="DSCN9673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920"/>
            <a:ext cx="3901440" cy="29260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4174680" cy="3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DSCN969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3930303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3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07841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/>
              <a:t>The prototype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33400"/>
            <a:ext cx="4038600" cy="302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8" t="21641" b="-21635"/>
          <a:stretch/>
        </p:blipFill>
        <p:spPr bwMode="auto">
          <a:xfrm>
            <a:off x="5647680" y="3693600"/>
            <a:ext cx="3392640" cy="365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07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631107"/>
            <a:ext cx="2419489" cy="322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 descr="DSCN969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0730" y="1783080"/>
            <a:ext cx="3901440" cy="29260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</a:t>
            </a:r>
            <a:r>
              <a:rPr lang="it-IT" dirty="0" err="1" smtClean="0"/>
              <a:t>oise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3094"/>
            <a:ext cx="8229600" cy="3073706"/>
          </a:xfrm>
        </p:spPr>
      </p:pic>
      <p:sp>
        <p:nvSpPr>
          <p:cNvPr id="5" name="TextBox 4"/>
          <p:cNvSpPr txBox="1"/>
          <p:nvPr/>
        </p:nvSpPr>
        <p:spPr>
          <a:xfrm>
            <a:off x="971600" y="5144869"/>
            <a:ext cx="6359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CN </a:t>
            </a:r>
            <a:r>
              <a:rPr lang="it-IT" dirty="0" err="1" smtClean="0"/>
              <a:t>evaluated</a:t>
            </a:r>
            <a:r>
              <a:rPr lang="it-IT" dirty="0" smtClean="0"/>
              <a:t> </a:t>
            </a:r>
            <a:r>
              <a:rPr lang="it-IT" b="1" dirty="0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disconnected</a:t>
            </a:r>
            <a:r>
              <a:rPr lang="it-IT" dirty="0" smtClean="0"/>
              <a:t> </a:t>
            </a:r>
            <a:r>
              <a:rPr lang="it-IT" dirty="0" err="1" smtClean="0"/>
              <a:t>channels</a:t>
            </a:r>
            <a:r>
              <a:rPr lang="it-IT" dirty="0" smtClean="0"/>
              <a:t> and </a:t>
            </a:r>
            <a:r>
              <a:rPr lang="it-IT" b="1" dirty="0" smtClean="0"/>
              <a:t>4-sigma </a:t>
            </a:r>
            <a:r>
              <a:rPr lang="it-IT" b="1" dirty="0" err="1" smtClean="0"/>
              <a:t>cut</a:t>
            </a:r>
            <a:endParaRPr lang="it-IT" b="1" dirty="0" smtClean="0"/>
          </a:p>
          <a:p>
            <a:endParaRPr lang="it-IT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55776" y="1295400"/>
            <a:ext cx="4004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WITH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smtClean="0"/>
              <a:t>and </a:t>
            </a:r>
            <a:r>
              <a:rPr lang="it-IT" b="1" dirty="0" smtClean="0">
                <a:solidFill>
                  <a:srgbClr val="FF0000"/>
                </a:solidFill>
              </a:rPr>
              <a:t>WITHOUT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CN </a:t>
            </a:r>
            <a:r>
              <a:rPr lang="it-IT" dirty="0" err="1" smtClean="0"/>
              <a:t>subtraction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31854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Noise</a:t>
            </a:r>
            <a:r>
              <a:rPr lang="it-IT" dirty="0" smtClean="0"/>
              <a:t> </a:t>
            </a:r>
            <a:r>
              <a:rPr lang="it-IT" dirty="0" err="1" smtClean="0"/>
              <a:t>studies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noise</a:t>
            </a:r>
            <a:r>
              <a:rPr lang="it-IT" dirty="0" smtClean="0"/>
              <a:t> of the 16 CASIS </a:t>
            </a:r>
            <a:r>
              <a:rPr lang="it-IT" dirty="0" err="1" smtClean="0"/>
              <a:t>channels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correlated</a:t>
            </a:r>
            <a:r>
              <a:rPr lang="it-IT" dirty="0" smtClean="0"/>
              <a:t>,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in a </a:t>
            </a:r>
            <a:r>
              <a:rPr lang="it-IT" dirty="0" err="1" smtClean="0"/>
              <a:t>clear</a:t>
            </a:r>
            <a:r>
              <a:rPr lang="it-IT" dirty="0" smtClean="0"/>
              <a:t> way (for </a:t>
            </a:r>
            <a:r>
              <a:rPr lang="it-IT" dirty="0" err="1" smtClean="0"/>
              <a:t>example</a:t>
            </a:r>
            <a:r>
              <a:rPr lang="it-IT" dirty="0" smtClean="0"/>
              <a:t> the </a:t>
            </a:r>
            <a:r>
              <a:rPr lang="it-IT" dirty="0" err="1" smtClean="0"/>
              <a:t>correlation</a:t>
            </a:r>
            <a:r>
              <a:rPr lang="it-IT" dirty="0" smtClean="0"/>
              <a:t> </a:t>
            </a:r>
            <a:r>
              <a:rPr lang="it-IT" dirty="0" err="1" smtClean="0"/>
              <a:t>coefficient</a:t>
            </a:r>
            <a:r>
              <a:rPr lang="it-IT" dirty="0" smtClean="0"/>
              <a:t> for the </a:t>
            </a:r>
            <a:r>
              <a:rPr lang="it-IT" dirty="0" err="1" smtClean="0"/>
              <a:t>disconnecte</a:t>
            </a:r>
            <a:r>
              <a:rPr lang="it-IT" dirty="0" err="1" smtClean="0"/>
              <a:t>d</a:t>
            </a:r>
            <a:r>
              <a:rPr lang="it-IT" dirty="0" smtClean="0"/>
              <a:t> </a:t>
            </a:r>
            <a:r>
              <a:rPr lang="it-IT" dirty="0" err="1" smtClean="0"/>
              <a:t>channels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very</a:t>
            </a:r>
            <a:r>
              <a:rPr lang="it-IT" dirty="0" smtClean="0"/>
              <a:t> high)</a:t>
            </a:r>
            <a:endParaRPr lang="it-IT" dirty="0" smtClean="0"/>
          </a:p>
          <a:p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a </a:t>
            </a:r>
            <a:r>
              <a:rPr lang="it-IT" dirty="0" err="1" smtClean="0"/>
              <a:t>shower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so </a:t>
            </a:r>
            <a:r>
              <a:rPr lang="it-IT" dirty="0" err="1" smtClean="0"/>
              <a:t>clear</a:t>
            </a:r>
            <a:r>
              <a:rPr lang="it-IT" dirty="0" smtClean="0"/>
              <a:t> </a:t>
            </a:r>
            <a:r>
              <a:rPr lang="it-IT" dirty="0" err="1" smtClean="0"/>
              <a:t>how</a:t>
            </a:r>
            <a:r>
              <a:rPr lang="it-IT" dirty="0" smtClean="0"/>
              <a:t> to compute the CMN</a:t>
            </a:r>
            <a:endParaRPr lang="it-IT" dirty="0" smtClean="0"/>
          </a:p>
          <a:p>
            <a:pPr lvl="1"/>
            <a:r>
              <a:rPr lang="it-IT" dirty="0" err="1" smtClean="0"/>
              <a:t>Disconnected</a:t>
            </a:r>
            <a:r>
              <a:rPr lang="it-IT" dirty="0" smtClean="0"/>
              <a:t> </a:t>
            </a:r>
            <a:r>
              <a:rPr lang="it-IT" dirty="0" err="1" smtClean="0"/>
              <a:t>channels</a:t>
            </a:r>
            <a:r>
              <a:rPr lang="it-IT" dirty="0" smtClean="0"/>
              <a:t> do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give</a:t>
            </a:r>
            <a:r>
              <a:rPr lang="it-IT" dirty="0" smtClean="0"/>
              <a:t> a </a:t>
            </a:r>
            <a:r>
              <a:rPr lang="it-IT" dirty="0" err="1" smtClean="0"/>
              <a:t>good</a:t>
            </a:r>
            <a:r>
              <a:rPr lang="it-IT" dirty="0" smtClean="0"/>
              <a:t> estimate</a:t>
            </a:r>
            <a:endParaRPr lang="it-IT" dirty="0" smtClean="0"/>
          </a:p>
          <a:p>
            <a:pPr lvl="1"/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so </a:t>
            </a:r>
            <a:r>
              <a:rPr lang="it-IT" dirty="0" err="1" smtClean="0"/>
              <a:t>clear</a:t>
            </a:r>
            <a:r>
              <a:rPr lang="it-IT" dirty="0" smtClean="0"/>
              <a:t> </a:t>
            </a:r>
            <a:r>
              <a:rPr lang="it-IT" dirty="0" err="1" smtClean="0"/>
              <a:t>how</a:t>
            </a:r>
            <a:r>
              <a:rPr lang="it-IT" dirty="0" smtClean="0"/>
              <a:t> to </a:t>
            </a:r>
            <a:r>
              <a:rPr lang="it-IT" dirty="0" err="1" smtClean="0"/>
              <a:t>identify</a:t>
            </a:r>
            <a:r>
              <a:rPr lang="it-IT" dirty="0" smtClean="0"/>
              <a:t> the </a:t>
            </a:r>
            <a:r>
              <a:rPr lang="it-IT" dirty="0" err="1" smtClean="0"/>
              <a:t>signals</a:t>
            </a:r>
            <a:r>
              <a:rPr lang="it-IT" dirty="0" smtClean="0"/>
              <a:t> </a:t>
            </a:r>
            <a:r>
              <a:rPr lang="it-IT" dirty="0" err="1" smtClean="0"/>
              <a:t>without</a:t>
            </a:r>
            <a:r>
              <a:rPr lang="it-IT" dirty="0" smtClean="0"/>
              <a:t> </a:t>
            </a:r>
            <a:r>
              <a:rPr lang="it-IT" dirty="0" err="1" smtClean="0"/>
              <a:t>signals</a:t>
            </a:r>
            <a:r>
              <a:rPr lang="it-IT" dirty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are….)</a:t>
            </a:r>
            <a:endParaRPr lang="it-IT" dirty="0" smtClean="0"/>
          </a:p>
          <a:p>
            <a:r>
              <a:rPr lang="it-IT" dirty="0" err="1" smtClean="0"/>
              <a:t>Result</a:t>
            </a:r>
            <a:r>
              <a:rPr lang="it-IT" dirty="0" smtClean="0"/>
              <a:t> </a:t>
            </a:r>
            <a:r>
              <a:rPr lang="it-IT" dirty="0" smtClean="0">
                <a:sym typeface="Wingdings" pitchFamily="2" charset="2"/>
              </a:rPr>
              <a:t> </a:t>
            </a:r>
            <a:r>
              <a:rPr lang="it-IT" dirty="0" smtClean="0">
                <a:sym typeface="Wingdings" pitchFamily="2" charset="2"/>
              </a:rPr>
              <a:t>The CMN </a:t>
            </a:r>
            <a:r>
              <a:rPr lang="it-IT" dirty="0" err="1" smtClean="0">
                <a:sym typeface="Wingdings" pitchFamily="2" charset="2"/>
              </a:rPr>
              <a:t>subtraction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does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not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give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clear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advantages</a:t>
            </a:r>
            <a:r>
              <a:rPr lang="it-IT" dirty="0" smtClean="0">
                <a:sym typeface="Wingdings" pitchFamily="2" charset="2"/>
              </a:rPr>
              <a:t>, </a:t>
            </a:r>
            <a:r>
              <a:rPr lang="it-IT" dirty="0" err="1" smtClean="0">
                <a:sym typeface="Wingdings" pitchFamily="2" charset="2"/>
              </a:rPr>
              <a:t>mainly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if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showers</a:t>
            </a:r>
            <a:r>
              <a:rPr lang="it-IT" dirty="0" smtClean="0">
                <a:sym typeface="Wingdings" pitchFamily="2" charset="2"/>
              </a:rPr>
              <a:t> are </a:t>
            </a:r>
            <a:r>
              <a:rPr lang="it-IT" dirty="0" err="1" smtClean="0">
                <a:sym typeface="Wingdings" pitchFamily="2" charset="2"/>
              </a:rPr>
              <a:t>present</a:t>
            </a:r>
            <a:r>
              <a:rPr lang="it-IT" dirty="0" smtClean="0">
                <a:sym typeface="Wingdings" pitchFamily="2" charset="2"/>
              </a:rPr>
              <a:t>…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476643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3.tif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" b="309"/>
          <a:stretch>
            <a:fillRect/>
          </a:stretch>
        </p:blipFill>
        <p:spPr>
          <a:xfrm>
            <a:off x="-1" y="1066800"/>
            <a:ext cx="9129713" cy="5410200"/>
          </a:xfrm>
        </p:spPr>
      </p:pic>
    </p:spTree>
    <p:extLst>
      <p:ext uri="{BB962C8B-B14F-4D97-AF65-F5344CB8AC3E}">
        <p14:creationId xmlns:p14="http://schemas.microsoft.com/office/powerpoint/2010/main" val="3443343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Hit</a:t>
            </a:r>
            <a:r>
              <a:rPr lang="it-IT" dirty="0" smtClean="0"/>
              <a:t> </a:t>
            </a:r>
            <a:r>
              <a:rPr lang="it-IT" dirty="0" err="1" smtClean="0"/>
              <a:t>definition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24" y="1752600"/>
            <a:ext cx="6449152" cy="4373563"/>
          </a:xfrm>
        </p:spPr>
      </p:pic>
      <p:sp>
        <p:nvSpPr>
          <p:cNvPr id="5" name="TextBox 4"/>
          <p:cNvSpPr txBox="1"/>
          <p:nvPr/>
        </p:nvSpPr>
        <p:spPr>
          <a:xfrm>
            <a:off x="3419873" y="2348880"/>
            <a:ext cx="136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S’=ADC-PED-CN </a:t>
            </a:r>
          </a:p>
          <a:p>
            <a:r>
              <a:rPr lang="it-IT" sz="1200" b="1" dirty="0" smtClean="0">
                <a:solidFill>
                  <a:srgbClr val="0070C0"/>
                </a:solidFill>
              </a:rPr>
              <a:t>S=ADC-PED</a:t>
            </a:r>
            <a:r>
              <a:rPr lang="it-IT" sz="1200" dirty="0" smtClean="0">
                <a:solidFill>
                  <a:srgbClr val="0070C0"/>
                </a:solidFill>
              </a:rPr>
              <a:t> </a:t>
            </a:r>
            <a:endParaRPr lang="it-IT" sz="1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1850" y="5301208"/>
            <a:ext cx="2544286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0070C0"/>
                </a:solidFill>
              </a:rPr>
              <a:t>Hit </a:t>
            </a:r>
            <a:r>
              <a:rPr lang="it-IT" sz="1200" b="1" dirty="0" err="1" smtClean="0">
                <a:solidFill>
                  <a:srgbClr val="0070C0"/>
                </a:solidFill>
              </a:rPr>
              <a:t>defined</a:t>
            </a:r>
            <a:r>
              <a:rPr lang="it-IT" sz="1200" b="1" dirty="0" smtClean="0">
                <a:solidFill>
                  <a:srgbClr val="0070C0"/>
                </a:solidFill>
              </a:rPr>
              <a:t> </a:t>
            </a:r>
            <a:r>
              <a:rPr lang="it-IT" sz="1200" b="1" dirty="0">
                <a:solidFill>
                  <a:srgbClr val="0070C0"/>
                </a:solidFill>
              </a:rPr>
              <a:t>by 4-sigma </a:t>
            </a:r>
            <a:r>
              <a:rPr lang="it-IT" sz="1200" b="1" dirty="0" err="1">
                <a:solidFill>
                  <a:srgbClr val="0070C0"/>
                </a:solidFill>
              </a:rPr>
              <a:t>cut</a:t>
            </a:r>
            <a:r>
              <a:rPr lang="it-IT" sz="1200" b="1" dirty="0">
                <a:solidFill>
                  <a:srgbClr val="0070C0"/>
                </a:solidFill>
              </a:rPr>
              <a:t> on S’</a:t>
            </a:r>
            <a:endParaRPr lang="it-IT" b="1" dirty="0"/>
          </a:p>
        </p:txBody>
      </p:sp>
      <p:cxnSp>
        <p:nvCxnSpPr>
          <p:cNvPr id="9" name="Straight Arrow Connector 8"/>
          <p:cNvCxnSpPr>
            <a:endCxn id="7" idx="1"/>
          </p:cNvCxnSpPr>
          <p:nvPr/>
        </p:nvCxnSpPr>
        <p:spPr>
          <a:xfrm>
            <a:off x="2675786" y="5439707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27784" y="5157192"/>
            <a:ext cx="0" cy="504056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828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20688"/>
            <a:ext cx="6448425" cy="4373563"/>
          </a:xfrm>
        </p:spPr>
      </p:pic>
      <p:sp>
        <p:nvSpPr>
          <p:cNvPr id="9" name="TextBox 8"/>
          <p:cNvSpPr txBox="1"/>
          <p:nvPr/>
        </p:nvSpPr>
        <p:spPr>
          <a:xfrm>
            <a:off x="683568" y="543593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First </a:t>
            </a:r>
            <a:r>
              <a:rPr lang="it-IT" dirty="0" err="1" smtClean="0"/>
              <a:t>layer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to </a:t>
            </a:r>
            <a:r>
              <a:rPr lang="it-IT" dirty="0" err="1" smtClean="0"/>
              <a:t>select</a:t>
            </a:r>
            <a:r>
              <a:rPr lang="it-IT" dirty="0" smtClean="0"/>
              <a:t> Z=1 and Z=2 nuclei.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172066" y="1124744"/>
            <a:ext cx="0" cy="345638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64154" y="1124744"/>
            <a:ext cx="0" cy="345638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130137" y="1124744"/>
            <a:ext cx="0" cy="345638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98007" y="1124744"/>
            <a:ext cx="0" cy="345638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172066" y="4725144"/>
            <a:ext cx="7920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39952" y="4725144"/>
            <a:ext cx="145805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67744" y="4725144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Z=1</a:t>
            </a:r>
            <a:endParaRPr lang="it-IT" dirty="0"/>
          </a:p>
        </p:txBody>
      </p:sp>
      <p:sp>
        <p:nvSpPr>
          <p:cNvPr id="21" name="TextBox 20"/>
          <p:cNvSpPr txBox="1"/>
          <p:nvPr/>
        </p:nvSpPr>
        <p:spPr>
          <a:xfrm>
            <a:off x="4585089" y="4725144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Z=2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6012160" y="2420888"/>
            <a:ext cx="80502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 smtClean="0"/>
              <a:t>30GV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018087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181100"/>
            <a:ext cx="6629400" cy="449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5517232"/>
            <a:ext cx="46201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solidFill>
                  <a:srgbClr val="0070C0"/>
                </a:solidFill>
              </a:rPr>
              <a:t>Layer</a:t>
            </a:r>
            <a:r>
              <a:rPr lang="it-IT" sz="1600" b="1" dirty="0" smtClean="0">
                <a:solidFill>
                  <a:srgbClr val="0070C0"/>
                </a:solidFill>
              </a:rPr>
              <a:t> with MAX hit</a:t>
            </a:r>
          </a:p>
          <a:p>
            <a:r>
              <a:rPr lang="it-IT" sz="1600" b="1" dirty="0" err="1" smtClean="0">
                <a:solidFill>
                  <a:srgbClr val="FF0000"/>
                </a:solidFill>
              </a:rPr>
              <a:t>Shower</a:t>
            </a:r>
            <a:r>
              <a:rPr lang="it-IT" sz="1600" b="1" dirty="0" smtClean="0">
                <a:solidFill>
                  <a:srgbClr val="FF0000"/>
                </a:solidFill>
              </a:rPr>
              <a:t> START 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it-IT" sz="1600" b="1" dirty="0" smtClean="0">
                <a:solidFill>
                  <a:srgbClr val="FF0000"/>
                </a:solidFill>
              </a:rPr>
              <a:t>First </a:t>
            </a:r>
            <a:r>
              <a:rPr lang="it-IT" sz="1600" b="1" dirty="0" err="1" smtClean="0">
                <a:solidFill>
                  <a:srgbClr val="FF0000"/>
                </a:solidFill>
              </a:rPr>
              <a:t>layer</a:t>
            </a:r>
            <a:r>
              <a:rPr lang="it-IT" sz="1600" b="1" dirty="0" smtClean="0">
                <a:solidFill>
                  <a:srgbClr val="FF0000"/>
                </a:solidFill>
              </a:rPr>
              <a:t> with a hit &gt; 15 MIP</a:t>
            </a:r>
            <a:endParaRPr lang="it-IT" sz="1600" b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618259" y="1628800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76256" y="1628800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28184" y="1340768"/>
            <a:ext cx="165851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30GV</a:t>
            </a:r>
          </a:p>
          <a:p>
            <a:pPr algn="ctr"/>
            <a:r>
              <a:rPr lang="it-IT" b="1" dirty="0" smtClean="0"/>
              <a:t>Z=1</a:t>
            </a:r>
          </a:p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64487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r>
              <a:rPr lang="en-US" sz="2000" dirty="0" smtClean="0"/>
              <a:t>The starting point is the presentation at the Moscow meeting in February</a:t>
            </a:r>
          </a:p>
          <a:p>
            <a:r>
              <a:rPr lang="en-US" sz="2000" dirty="0" smtClean="0"/>
              <a:t>No change in the proposed structure</a:t>
            </a:r>
          </a:p>
          <a:p>
            <a:r>
              <a:rPr lang="en-US" sz="2000" dirty="0" smtClean="0"/>
              <a:t>New results from:</a:t>
            </a:r>
          </a:p>
          <a:p>
            <a:pPr lvl="1"/>
            <a:r>
              <a:rPr lang="en-US" sz="1800" dirty="0" smtClean="0"/>
              <a:t>Simulation (Rejection factor)</a:t>
            </a:r>
          </a:p>
          <a:p>
            <a:pPr lvl="1"/>
            <a:r>
              <a:rPr lang="en-US" sz="1800" dirty="0" smtClean="0"/>
              <a:t>Test beam data analysis</a:t>
            </a:r>
          </a:p>
          <a:p>
            <a:r>
              <a:rPr lang="en-US" sz="2000" dirty="0" smtClean="0"/>
              <a:t>Meanwhile we have provided to Russian colleagues the description of the pre-prototype, that will be sent in Russia</a:t>
            </a:r>
          </a:p>
          <a:p>
            <a:r>
              <a:rPr lang="en-US" sz="2000" dirty="0" smtClean="0"/>
              <a:t>The electrical interface document is under preparation by Trieste peoples</a:t>
            </a:r>
          </a:p>
          <a:p>
            <a:r>
              <a:rPr lang="en-US" sz="2000" dirty="0" smtClean="0"/>
              <a:t>The calorimeter proposal should be updated according to the discussion under way in Russia:</a:t>
            </a:r>
          </a:p>
          <a:p>
            <a:pPr lvl="1"/>
            <a:r>
              <a:rPr lang="en-US" sz="1600" dirty="0" smtClean="0"/>
              <a:t>increase the weight of the payload</a:t>
            </a:r>
          </a:p>
          <a:p>
            <a:pPr lvl="1"/>
            <a:r>
              <a:rPr lang="en-US" sz="1600" dirty="0" smtClean="0"/>
              <a:t>Increase the top surface of the calorimeter to increase the gamma acceptance</a:t>
            </a:r>
          </a:p>
          <a:p>
            <a:r>
              <a:rPr lang="en-US" sz="2000" dirty="0" smtClean="0"/>
              <a:t>Scaling of the calorimeter is feasible and should be studied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8996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181100"/>
            <a:ext cx="6629400" cy="449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5517232"/>
            <a:ext cx="46201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b="1" dirty="0" err="1" smtClean="0">
                <a:solidFill>
                  <a:srgbClr val="0070C0"/>
                </a:solidFill>
              </a:rPr>
              <a:t>Layer</a:t>
            </a:r>
            <a:r>
              <a:rPr lang="it-IT" sz="1600" b="1" dirty="0" smtClean="0">
                <a:solidFill>
                  <a:srgbClr val="0070C0"/>
                </a:solidFill>
              </a:rPr>
              <a:t> with MAX hit</a:t>
            </a:r>
          </a:p>
          <a:p>
            <a:r>
              <a:rPr lang="it-IT" sz="1600" b="1" dirty="0" err="1" smtClean="0">
                <a:solidFill>
                  <a:srgbClr val="FF0000"/>
                </a:solidFill>
              </a:rPr>
              <a:t>Shower</a:t>
            </a:r>
            <a:r>
              <a:rPr lang="it-IT" sz="1600" b="1" dirty="0" smtClean="0">
                <a:solidFill>
                  <a:srgbClr val="FF0000"/>
                </a:solidFill>
              </a:rPr>
              <a:t> START </a:t>
            </a:r>
            <a:r>
              <a:rPr lang="it-IT" sz="1600" b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it-IT" sz="1600" b="1" dirty="0" smtClean="0">
                <a:solidFill>
                  <a:srgbClr val="FF0000"/>
                </a:solidFill>
              </a:rPr>
              <a:t>First </a:t>
            </a:r>
            <a:r>
              <a:rPr lang="it-IT" sz="1600" b="1" dirty="0" err="1" smtClean="0">
                <a:solidFill>
                  <a:srgbClr val="FF0000"/>
                </a:solidFill>
              </a:rPr>
              <a:t>layer</a:t>
            </a:r>
            <a:r>
              <a:rPr lang="it-IT" sz="1600" b="1" dirty="0" smtClean="0">
                <a:solidFill>
                  <a:srgbClr val="FF0000"/>
                </a:solidFill>
              </a:rPr>
              <a:t> with a hit &gt; 15 MIP</a:t>
            </a:r>
            <a:endParaRPr lang="it-IT" sz="16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18259" y="1628800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76256" y="1628800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28184" y="1340768"/>
            <a:ext cx="165851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30GV</a:t>
            </a:r>
          </a:p>
          <a:p>
            <a:pPr algn="ctr"/>
            <a:r>
              <a:rPr lang="it-IT" b="1" dirty="0" smtClean="0"/>
              <a:t>Z=2</a:t>
            </a:r>
          </a:p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189511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181100"/>
            <a:ext cx="662940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429309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0070C0"/>
                </a:solidFill>
              </a:rPr>
              <a:t>Z=2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Z=1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8184" y="1340768"/>
            <a:ext cx="16585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30GV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3877" y="755412"/>
            <a:ext cx="516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Total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deposit</a:t>
            </a:r>
            <a:r>
              <a:rPr lang="it-IT" dirty="0" smtClean="0"/>
              <a:t> VS </a:t>
            </a:r>
            <a:r>
              <a:rPr lang="it-IT" dirty="0" err="1" smtClean="0"/>
              <a:t>shower-starting</a:t>
            </a:r>
            <a:r>
              <a:rPr lang="it-IT" dirty="0" smtClean="0"/>
              <a:t> </a:t>
            </a:r>
            <a:r>
              <a:rPr lang="it-IT" dirty="0" err="1" smtClean="0"/>
              <a:t>layer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4283968" y="5877272"/>
            <a:ext cx="335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Maximal</a:t>
            </a:r>
            <a:r>
              <a:rPr lang="it-IT" dirty="0" smtClean="0"/>
              <a:t>  </a:t>
            </a:r>
            <a:r>
              <a:rPr lang="it-IT" dirty="0" err="1" smtClean="0"/>
              <a:t>containment</a:t>
            </a:r>
            <a:r>
              <a:rPr lang="it-IT" dirty="0" smtClean="0"/>
              <a:t>  </a:t>
            </a:r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starting-layer</a:t>
            </a:r>
            <a:r>
              <a:rPr lang="it-IT" dirty="0" smtClean="0"/>
              <a:t> == 2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2843808" y="1916832"/>
            <a:ext cx="1440160" cy="4283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 flipV="1">
            <a:off x="2843808" y="3429000"/>
            <a:ext cx="1440160" cy="27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18259" y="1628800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76256" y="1710100"/>
            <a:ext cx="0" cy="35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636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181100"/>
            <a:ext cx="662940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2200" y="2828557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0070C0"/>
                </a:solidFill>
              </a:rPr>
              <a:t>Z=2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Z=1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340768"/>
            <a:ext cx="23065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30GV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0486" y="755412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Average</a:t>
            </a:r>
            <a:r>
              <a:rPr lang="it-IT" dirty="0" smtClean="0"/>
              <a:t> </a:t>
            </a:r>
            <a:r>
              <a:rPr lang="it-IT" dirty="0" err="1" smtClean="0"/>
              <a:t>longitudinal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2987824" y="4643844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</a:t>
            </a:r>
            <a:r>
              <a:rPr lang="it-IT" dirty="0" err="1" smtClean="0"/>
              <a:t>Starting</a:t>
            </a:r>
            <a:r>
              <a:rPr lang="it-IT" dirty="0" smtClean="0"/>
              <a:t> </a:t>
            </a:r>
            <a:r>
              <a:rPr lang="it-IT" dirty="0" err="1" smtClean="0"/>
              <a:t>layer</a:t>
            </a:r>
            <a:r>
              <a:rPr lang="it-IT" dirty="0" smtClean="0"/>
              <a:t> == 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8399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Energy </a:t>
            </a:r>
            <a:r>
              <a:rPr lang="it-IT" dirty="0" err="1" smtClean="0"/>
              <a:t>resolution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5879013"/>
            <a:ext cx="210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30 GV</a:t>
            </a:r>
          </a:p>
          <a:p>
            <a:r>
              <a:rPr lang="it-IT" dirty="0" err="1" smtClean="0"/>
              <a:t>Starting-layer</a:t>
            </a:r>
            <a:r>
              <a:rPr lang="it-IT" dirty="0" smtClean="0"/>
              <a:t> ==2</a:t>
            </a:r>
            <a:endParaRPr lang="it-IT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24" y="1752600"/>
            <a:ext cx="6449152" cy="4373563"/>
          </a:xfrm>
        </p:spPr>
      </p:pic>
      <p:sp>
        <p:nvSpPr>
          <p:cNvPr id="7" name="TextBox 6"/>
          <p:cNvSpPr txBox="1"/>
          <p:nvPr/>
        </p:nvSpPr>
        <p:spPr>
          <a:xfrm>
            <a:off x="251520" y="536450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0070C0"/>
                </a:solidFill>
              </a:rPr>
              <a:t>Z=2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Z=1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3381608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sym typeface="Symbol"/>
              </a:rPr>
              <a:t></a:t>
            </a:r>
            <a:r>
              <a:rPr lang="it-IT" dirty="0" smtClean="0">
                <a:solidFill>
                  <a:srgbClr val="FF0000"/>
                </a:solidFill>
              </a:rPr>
              <a:t>58% (</a:t>
            </a:r>
            <a:r>
              <a:rPr lang="it-IT" dirty="0" err="1" smtClean="0">
                <a:solidFill>
                  <a:srgbClr val="FF0000"/>
                </a:solidFill>
              </a:rPr>
              <a:t>fit</a:t>
            </a:r>
            <a:r>
              <a:rPr lang="it-IT" dirty="0" smtClean="0">
                <a:solidFill>
                  <a:srgbClr val="FF0000"/>
                </a:solidFill>
              </a:rPr>
              <a:t>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7700" y="333794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  <a:sym typeface="Symbol"/>
              </a:rPr>
              <a:t></a:t>
            </a:r>
            <a:r>
              <a:rPr lang="it-IT" dirty="0" smtClean="0">
                <a:solidFill>
                  <a:srgbClr val="0070C0"/>
                </a:solidFill>
              </a:rPr>
              <a:t>37% (</a:t>
            </a:r>
            <a:r>
              <a:rPr lang="it-IT" dirty="0" err="1" smtClean="0">
                <a:solidFill>
                  <a:srgbClr val="0070C0"/>
                </a:solidFill>
              </a:rPr>
              <a:t>fit</a:t>
            </a:r>
            <a:r>
              <a:rPr lang="it-IT" dirty="0" smtClean="0">
                <a:solidFill>
                  <a:srgbClr val="0070C0"/>
                </a:solidFill>
              </a:rPr>
              <a:t>)</a:t>
            </a:r>
            <a:endParaRPr lang="it-IT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96136" y="4221088"/>
                <a:ext cx="2880320" cy="8458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smtClean="0"/>
                  <a:t>Superposition </a:t>
                </a:r>
                <a:r>
                  <a:rPr lang="it-IT" sz="1400" dirty="0" err="1" smtClean="0"/>
                  <a:t>principle</a:t>
                </a:r>
                <a:r>
                  <a:rPr lang="it-IT" sz="1400" dirty="0" smtClean="0"/>
                  <a:t>:</a:t>
                </a:r>
              </a:p>
              <a:p>
                <a:pPr algn="ctr"/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t-IT" sz="1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l-GR" sz="1400" i="1">
                                      <a:latin typeface="Cambria Math"/>
                                    </a:rPr>
                                    <m:t>𝛿</m:t>
                                  </m:r>
                                  <m:r>
                                    <a:rPr lang="it-IT" sz="1400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it-IT" sz="1400" i="1">
                                      <a:latin typeface="Cambria Math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it-IT" sz="14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it-IT" sz="1400" b="0" i="1" smtClean="0">
                              <a:latin typeface="Cambria Math"/>
                            </a:rPr>
                            <m:t>=4</m:t>
                          </m:r>
                        </m:sub>
                      </m:sSub>
                      <m:r>
                        <a:rPr lang="it-IT" sz="14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it-IT" sz="1400" b="0" i="1" smtClean="0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it-IT" sz="14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4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it-IT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it-IT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sz="14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it-IT" sz="1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l-GR" sz="1400" i="1">
                                      <a:latin typeface="Cambria Math"/>
                                    </a:rPr>
                                    <m:t>𝛿</m:t>
                                  </m:r>
                                  <m:r>
                                    <a:rPr lang="it-IT" sz="1400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it-IT" sz="1400" i="1">
                                      <a:latin typeface="Cambria Math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it-IT" sz="1400" i="1">
                              <a:latin typeface="Cambria Math"/>
                            </a:rPr>
                            <m:t>𝐴</m:t>
                          </m:r>
                          <m:r>
                            <a:rPr lang="it-IT" sz="1400" i="1">
                              <a:latin typeface="Cambria Math"/>
                            </a:rPr>
                            <m:t>=2</m:t>
                          </m:r>
                        </m:sub>
                      </m:sSub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4221088"/>
                <a:ext cx="2880320" cy="845873"/>
              </a:xfrm>
              <a:prstGeom prst="rect">
                <a:avLst/>
              </a:prstGeom>
              <a:blipFill rotWithShape="1">
                <a:blip r:embed="rId3"/>
                <a:stretch>
                  <a:fillRect t="-7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423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dirty="0" err="1" smtClean="0"/>
              <a:t>Calibation</a:t>
            </a:r>
            <a:r>
              <a:rPr lang="en-US" dirty="0" smtClean="0"/>
              <a:t> of the crystals</a:t>
            </a:r>
            <a:endParaRPr lang="en-US" dirty="0"/>
          </a:p>
        </p:txBody>
      </p:sp>
      <p:pic>
        <p:nvPicPr>
          <p:cNvPr id="4" name="Content Placeholder 3" descr="fig2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" b="-5529"/>
          <a:stretch/>
        </p:blipFill>
        <p:spPr>
          <a:xfrm>
            <a:off x="1676400" y="1253365"/>
            <a:ext cx="7086600" cy="2572426"/>
          </a:xfrm>
        </p:spPr>
      </p:pic>
      <p:pic>
        <p:nvPicPr>
          <p:cNvPr id="5" name="Picture 4" descr="fig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81359"/>
            <a:ext cx="7315200" cy="2900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1" y="1828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 calibration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1" y="47244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calibration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59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uniformity of the crystals</a:t>
            </a:r>
            <a:endParaRPr lang="en-US" dirty="0"/>
          </a:p>
        </p:txBody>
      </p:sp>
      <p:pic>
        <p:nvPicPr>
          <p:cNvPr id="4" name="Content Placeholder 3" descr="fig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32" r="-1243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191000" y="2743200"/>
            <a:ext cx="194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~14% Uniformity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966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strange effect….</a:t>
            </a:r>
            <a:endParaRPr lang="en-US" dirty="0"/>
          </a:p>
        </p:txBody>
      </p:sp>
      <p:pic>
        <p:nvPicPr>
          <p:cNvPr id="4" name="Content Placeholder 3" descr="fig4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-3646" r="36117" b="-2252"/>
          <a:stretch/>
        </p:blipFill>
        <p:spPr>
          <a:xfrm>
            <a:off x="0" y="1905000"/>
            <a:ext cx="7301088" cy="4279361"/>
          </a:xfrm>
        </p:spPr>
      </p:pic>
      <p:sp>
        <p:nvSpPr>
          <p:cNvPr id="5" name="TextBox 4"/>
          <p:cNvSpPr txBox="1"/>
          <p:nvPr/>
        </p:nvSpPr>
        <p:spPr>
          <a:xfrm>
            <a:off x="6477000" y="3581400"/>
            <a:ext cx="1856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checked!!!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4343400"/>
            <a:ext cx="2665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hitting the PD?</a:t>
            </a:r>
          </a:p>
          <a:p>
            <a:r>
              <a:rPr lang="en-US" dirty="0" smtClean="0"/>
              <a:t>Effect seen by </a:t>
            </a:r>
            <a:r>
              <a:rPr lang="en-US" dirty="0" err="1" smtClean="0"/>
              <a:t>Ferm</a:t>
            </a:r>
            <a:r>
              <a:rPr lang="en-US" dirty="0" smtClean="0"/>
              <a:t>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347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/>
              <a:t>A glance at prototype's TB data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1" y="1409700"/>
            <a:ext cx="8048160" cy="518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0553" y="4191000"/>
            <a:ext cx="360266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D2533C"/>
                </a:solidFill>
              </a:rPr>
              <a:t>H: 	Z=1 	&lt;ADC&gt;=330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He: 	Z=2	&lt;ADC&gt;=1300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Li: 	Z=3 	&lt;ADC&gt;=3000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Be: 	Z=4	&lt;ADC&gt;=5300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B: 	Z=5	&lt;ADC&gt;=8250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C: 	Z=6	&lt;ADC&gt;=12000</a:t>
            </a:r>
          </a:p>
          <a:p>
            <a:r>
              <a:rPr lang="en-US" sz="1600" b="1" dirty="0" smtClean="0">
                <a:solidFill>
                  <a:srgbClr val="D2533C"/>
                </a:solidFill>
              </a:rPr>
              <a:t>N	Z=7	&lt;ADC&gt;=16000</a:t>
            </a:r>
            <a:endParaRPr lang="en-US" sz="1600" b="1" dirty="0">
              <a:solidFill>
                <a:srgbClr val="D2533C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 rot="19351428">
            <a:off x="5033466" y="2243638"/>
            <a:ext cx="1143000" cy="4572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351428">
            <a:off x="3983534" y="3128462"/>
            <a:ext cx="1143000" cy="4572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351428">
            <a:off x="3253615" y="3939768"/>
            <a:ext cx="832136" cy="4572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351428">
            <a:off x="2517014" y="4587468"/>
            <a:ext cx="832136" cy="4572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9351428">
            <a:off x="2063234" y="5253981"/>
            <a:ext cx="545907" cy="292573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351428">
            <a:off x="1685965" y="5598735"/>
            <a:ext cx="490305" cy="303195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81200" y="5879068"/>
            <a:ext cx="527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2533C"/>
                </a:solidFill>
              </a:rPr>
              <a:t>He</a:t>
            </a:r>
            <a:endParaRPr lang="en-US" b="1" dirty="0">
              <a:solidFill>
                <a:srgbClr val="D2533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8179" y="5486400"/>
            <a:ext cx="424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2533C"/>
                </a:solidFill>
              </a:rPr>
              <a:t>Li</a:t>
            </a:r>
            <a:endParaRPr lang="en-US" b="1" dirty="0">
              <a:solidFill>
                <a:srgbClr val="D2533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7779" y="5029200"/>
            <a:ext cx="49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2533C"/>
                </a:solidFill>
              </a:rPr>
              <a:t>B</a:t>
            </a:r>
            <a:r>
              <a:rPr lang="en-US" b="1" dirty="0" smtClean="0">
                <a:solidFill>
                  <a:srgbClr val="D2533C"/>
                </a:solidFill>
              </a:rPr>
              <a:t>e</a:t>
            </a:r>
            <a:endParaRPr lang="en-US" b="1" dirty="0">
              <a:solidFill>
                <a:srgbClr val="D2533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3657600"/>
            <a:ext cx="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2533C"/>
                </a:solidFill>
              </a:rPr>
              <a:t>B</a:t>
            </a:r>
            <a:endParaRPr lang="en-US" b="1" dirty="0">
              <a:solidFill>
                <a:srgbClr val="D2533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04334" y="28310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2533C"/>
                </a:solidFill>
              </a:rPr>
              <a:t>C</a:t>
            </a:r>
            <a:endParaRPr lang="en-US" b="1" dirty="0">
              <a:solidFill>
                <a:srgbClr val="D2533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4934" y="2069068"/>
            <a:ext cx="37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2533C"/>
                </a:solidFill>
              </a:rPr>
              <a:t>N</a:t>
            </a:r>
            <a:endParaRPr lang="en-US" b="1" dirty="0">
              <a:solidFill>
                <a:srgbClr val="D2533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2762071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remind that this is a calorimeter!!!!</a:t>
            </a:r>
          </a:p>
          <a:p>
            <a:r>
              <a:rPr lang="en-US" dirty="0" smtClean="0"/>
              <a:t>Not a Z measuring device!!!!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04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 smtClean="0"/>
              <a:t>Energy deposit </a:t>
            </a:r>
            <a:r>
              <a:rPr lang="en-US" dirty="0"/>
              <a:t>f</a:t>
            </a:r>
            <a:r>
              <a:rPr lang="en-US" dirty="0" smtClean="0"/>
              <a:t>or various nuclei</a:t>
            </a:r>
            <a:endParaRPr lang="en-US" dirty="0"/>
          </a:p>
        </p:txBody>
      </p:sp>
      <p:pic>
        <p:nvPicPr>
          <p:cNvPr id="4" name="Content Placeholder 3" descr="fig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78" r="-1447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086601" y="24384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Charge is selected with the placed-in-front tracking system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39000" y="42672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Good Linearity even with the large area PD!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54102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290846"/>
            <a:ext cx="2286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of Pi-Si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2337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1.tiff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r="6779"/>
          <a:stretch/>
        </p:blipFill>
        <p:spPr>
          <a:xfrm>
            <a:off x="852158" y="533400"/>
            <a:ext cx="7476839" cy="5943600"/>
          </a:xfrm>
        </p:spPr>
      </p:pic>
      <p:sp>
        <p:nvSpPr>
          <p:cNvPr id="5" name="TextBox 4"/>
          <p:cNvSpPr txBox="1"/>
          <p:nvPr/>
        </p:nvSpPr>
        <p:spPr>
          <a:xfrm>
            <a:off x="228600" y="6290846"/>
            <a:ext cx="2286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of Pi-Si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046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proposed configuration: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err="1" smtClean="0">
                <a:ea typeface="+mj-ea"/>
                <a:cs typeface="+mj-cs"/>
              </a:rPr>
              <a:t>CsI</a:t>
            </a:r>
            <a:r>
              <a:rPr lang="en-US" dirty="0" smtClean="0">
                <a:ea typeface="+mj-ea"/>
                <a:cs typeface="+mj-cs"/>
              </a:rPr>
              <a:t>(</a:t>
            </a:r>
            <a:r>
              <a:rPr lang="en-US" dirty="0" err="1" smtClean="0">
                <a:ea typeface="+mj-ea"/>
                <a:cs typeface="+mj-cs"/>
              </a:rPr>
              <a:t>Tl</a:t>
            </a:r>
            <a:r>
              <a:rPr lang="en-US" dirty="0" smtClean="0">
                <a:ea typeface="+mj-ea"/>
                <a:cs typeface="+mj-cs"/>
              </a:rPr>
              <a:t>) ~ 1680 kg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28875" y="1874838"/>
          <a:ext cx="3819525" cy="39370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171887"/>
                <a:gridCol w="1647638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Cubes</a:t>
                      </a:r>
                      <a:endParaRPr lang="en-US" sz="1600" dirty="0"/>
                    </a:p>
                  </a:txBody>
                  <a:tcPr marL="91434" marR="9143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1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</a:t>
                      </a:r>
                      <a:r>
                        <a:rPr lang="en-US" sz="1600" dirty="0" smtClean="0">
                          <a:sym typeface="Symbol"/>
                        </a:rPr>
                        <a:t></a:t>
                      </a:r>
                      <a:r>
                        <a:rPr lang="en-US" sz="1600" dirty="0" smtClean="0"/>
                        <a:t>N</a:t>
                      </a:r>
                      <a:r>
                        <a:rPr lang="en-US" sz="1600" dirty="0" smtClean="0">
                          <a:sym typeface="Symbol"/>
                        </a:rPr>
                        <a:t></a:t>
                      </a:r>
                      <a:r>
                        <a:rPr lang="en-US" sz="1600" dirty="0" smtClean="0"/>
                        <a:t>N</a:t>
                      </a: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20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20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 of small cube (cm)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3.6*</a:t>
                      </a:r>
                      <a:endParaRPr lang="en-US" sz="1600" dirty="0"/>
                    </a:p>
                  </a:txBody>
                  <a:tcPr marL="91434" marR="9143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Crystal volume (cm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46.7</a:t>
                      </a:r>
                      <a:endParaRPr lang="en-US" sz="1600" dirty="0"/>
                    </a:p>
                  </a:txBody>
                  <a:tcPr marL="91434" marR="91434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Gap (cm)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</a:t>
                      </a:r>
                      <a:endParaRPr lang="en-US" sz="1600" b="1" dirty="0"/>
                    </a:p>
                  </a:txBody>
                  <a:tcPr marL="91434" marR="9143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Mass (Kg)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1683</a:t>
                      </a:r>
                      <a:endParaRPr lang="en-US" sz="1600" dirty="0"/>
                    </a:p>
                  </a:txBody>
                  <a:tcPr marL="91434" marR="91434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N.Crystals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8000</a:t>
                      </a:r>
                      <a:endParaRPr lang="en-US" sz="1600" dirty="0"/>
                    </a:p>
                  </a:txBody>
                  <a:tcPr marL="91434" marR="9143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Size (cm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baseline="0" dirty="0" smtClean="0"/>
                        <a:t>)</a:t>
                      </a: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78.0</a:t>
                      </a:r>
                      <a:r>
                        <a:rPr lang="en-US" sz="1600" dirty="0" smtClean="0">
                          <a:sym typeface="Symbol"/>
                        </a:rPr>
                        <a:t></a:t>
                      </a:r>
                      <a:r>
                        <a:rPr lang="en-US" sz="1600" dirty="0" smtClean="0"/>
                        <a:t>78.0</a:t>
                      </a:r>
                      <a:r>
                        <a:rPr lang="en-US" sz="1600" dirty="0" smtClean="0">
                          <a:sym typeface="Symbol"/>
                        </a:rPr>
                        <a:t></a:t>
                      </a:r>
                      <a:r>
                        <a:rPr lang="en-US" sz="1600" dirty="0" smtClean="0"/>
                        <a:t>78.0</a:t>
                      </a:r>
                    </a:p>
                  </a:txBody>
                  <a:tcPr marL="91434" marR="91434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Depth</a:t>
                      </a:r>
                      <a:r>
                        <a:rPr lang="en-US" sz="1600" baseline="0" dirty="0" smtClean="0"/>
                        <a:t>  </a:t>
                      </a:r>
                      <a:r>
                        <a:rPr lang="en-US" sz="1600" dirty="0" smtClean="0"/>
                        <a:t>(R.L.)</a:t>
                      </a:r>
                    </a:p>
                    <a:p>
                      <a:r>
                        <a:rPr lang="en-US" sz="1600" dirty="0" smtClean="0"/>
                        <a:t>   “        (I.L.)</a:t>
                      </a:r>
                      <a:endParaRPr lang="en-US" sz="1600" dirty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ym typeface="Symbol"/>
                        </a:rPr>
                        <a:t>393939</a:t>
                      </a:r>
                      <a:endParaRPr lang="en-US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Symbol"/>
                        </a:rPr>
                        <a:t>1.81.81.8</a:t>
                      </a:r>
                      <a:endParaRPr lang="en-US" sz="1600" dirty="0" smtClean="0"/>
                    </a:p>
                  </a:txBody>
                  <a:tcPr marL="91434" marR="9143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Planar GF (m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sr)</a:t>
                      </a:r>
                      <a:r>
                        <a:rPr lang="en-US" sz="1600" baseline="0" dirty="0" smtClean="0"/>
                        <a:t> **</a:t>
                      </a:r>
                      <a:endParaRPr lang="en-US" sz="1600" dirty="0" smtClean="0"/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1.91</a:t>
                      </a:r>
                      <a:endParaRPr lang="en-US" sz="1600" dirty="0"/>
                    </a:p>
                  </a:txBody>
                  <a:tcPr marL="91434" marR="91434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445" name="TextBox 6"/>
          <p:cNvSpPr txBox="1">
            <a:spLocks noChangeArrowheads="1"/>
          </p:cNvSpPr>
          <p:nvPr/>
        </p:nvSpPr>
        <p:spPr bwMode="auto">
          <a:xfrm>
            <a:off x="152400" y="6029325"/>
            <a:ext cx="212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1400"/>
              <a:t>(* one Moliere radius)</a:t>
            </a:r>
          </a:p>
          <a:p>
            <a:r>
              <a:rPr lang="en-US" sz="1400"/>
              <a:t>(** GF for only one face)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324600" y="43434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47" name="TextBox 5"/>
          <p:cNvSpPr txBox="1">
            <a:spLocks noChangeArrowheads="1"/>
          </p:cNvSpPr>
          <p:nvPr/>
        </p:nvSpPr>
        <p:spPr bwMode="auto">
          <a:xfrm>
            <a:off x="6951663" y="3973513"/>
            <a:ext cx="1506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Very deep!!!!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How to improve the calorimeter performances?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We could try to see the Cherenkov light produced in the crystals by the electromagnetic component of the shower</a:t>
            </a:r>
          </a:p>
          <a:p>
            <a:pPr marL="731520" lvl="1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Improvement of the e/p rejection factor</a:t>
            </a:r>
          </a:p>
          <a:p>
            <a:pPr marL="731520" lvl="1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Improvement of the </a:t>
            </a:r>
            <a:r>
              <a:rPr lang="en-US" dirty="0" err="1" smtClean="0">
                <a:ea typeface="+mn-ea"/>
              </a:rPr>
              <a:t>hadronic</a:t>
            </a:r>
            <a:r>
              <a:rPr lang="en-US" dirty="0" smtClean="0">
                <a:ea typeface="+mn-ea"/>
              </a:rPr>
              <a:t> energy resolution (DREAM project)</a:t>
            </a:r>
          </a:p>
          <a:p>
            <a:pPr marL="731520" lvl="1" indent="-45720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dirty="0">
              <a:ea typeface="+mn-ea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Problem: different response to electromagnetic and </a:t>
            </a:r>
            <a:r>
              <a:rPr lang="en-US" dirty="0" err="1">
                <a:ea typeface="+mn-ea"/>
                <a:cs typeface="+mn-cs"/>
              </a:rPr>
              <a:t>hadronic</a:t>
            </a:r>
            <a:r>
              <a:rPr lang="en-US" dirty="0">
                <a:ea typeface="+mn-ea"/>
                <a:cs typeface="+mn-cs"/>
              </a:rPr>
              <a:t> particles (e/h&gt;1)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Effect: worsening of energy resolution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Solution: try to </a:t>
            </a:r>
            <a:r>
              <a:rPr lang="en-US" dirty="0">
                <a:solidFill>
                  <a:srgbClr val="D2533C"/>
                </a:solidFill>
                <a:ea typeface="+mn-ea"/>
                <a:cs typeface="+mn-cs"/>
              </a:rPr>
              <a:t>compensate</a:t>
            </a:r>
            <a:r>
              <a:rPr lang="en-US" dirty="0">
                <a:ea typeface="+mn-ea"/>
                <a:cs typeface="+mn-cs"/>
              </a:rPr>
              <a:t> the </a:t>
            </a:r>
            <a:r>
              <a:rPr lang="en-US" dirty="0" err="1">
                <a:ea typeface="+mn-ea"/>
                <a:cs typeface="+mn-cs"/>
              </a:rPr>
              <a:t>hadronic</a:t>
            </a:r>
            <a:r>
              <a:rPr lang="en-US" dirty="0">
                <a:ea typeface="+mn-ea"/>
                <a:cs typeface="+mn-cs"/>
              </a:rPr>
              <a:t> response to make it equal to electromagnetic one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‘Software compensation’ developed in the last few years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Hardware compensation (~late 1980)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ideas for the Cherenkov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of </a:t>
            </a:r>
            <a:r>
              <a:rPr lang="en-US" dirty="0" err="1" smtClean="0"/>
              <a:t>SiPM</a:t>
            </a:r>
            <a:r>
              <a:rPr lang="en-US" dirty="0" smtClean="0"/>
              <a:t> to detect Cherenkov light</a:t>
            </a:r>
          </a:p>
          <a:p>
            <a:pPr lvl="1"/>
            <a:r>
              <a:rPr lang="en-US" dirty="0" smtClean="0"/>
              <a:t>Discrimination btw Fast Cherenkov light and Slow Scintillation light possible with dedicated fast sampling electronics</a:t>
            </a:r>
          </a:p>
          <a:p>
            <a:pPr lvl="1"/>
            <a:r>
              <a:rPr lang="en-US" dirty="0" smtClean="0"/>
              <a:t>Use of </a:t>
            </a:r>
            <a:r>
              <a:rPr lang="en-US" dirty="0" err="1" smtClean="0"/>
              <a:t>SiPM</a:t>
            </a:r>
            <a:r>
              <a:rPr lang="en-US" dirty="0" smtClean="0"/>
              <a:t> highly sensitive in the UV region</a:t>
            </a:r>
          </a:p>
          <a:p>
            <a:r>
              <a:rPr lang="en-US" dirty="0" smtClean="0"/>
              <a:t>Use of ‘UV transmitting’ filters on the </a:t>
            </a:r>
            <a:r>
              <a:rPr lang="en-US" dirty="0" err="1" smtClean="0"/>
              <a:t>SiPM</a:t>
            </a:r>
            <a:r>
              <a:rPr lang="en-US" dirty="0" smtClean="0"/>
              <a:t> face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 block the largely dominant scintillation light</a:t>
            </a:r>
          </a:p>
          <a:p>
            <a:r>
              <a:rPr lang="en-US" dirty="0" smtClean="0"/>
              <a:t>Possible use of ≥3 </a:t>
            </a:r>
            <a:r>
              <a:rPr lang="en-US" dirty="0" err="1" smtClean="0"/>
              <a:t>SiPM</a:t>
            </a:r>
            <a:r>
              <a:rPr lang="en-US" dirty="0" smtClean="0"/>
              <a:t> for each crystal on orthogonal faces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 have a good uniformity in the response for particles hitting the different calorimeter’s </a:t>
            </a:r>
            <a:r>
              <a:rPr lang="en-US" dirty="0" smtClean="0"/>
              <a:t>faces</a:t>
            </a:r>
          </a:p>
          <a:p>
            <a:r>
              <a:rPr lang="en-US" dirty="0" smtClean="0"/>
              <a:t>Dedicated test beam at INFN-</a:t>
            </a:r>
            <a:r>
              <a:rPr lang="en-US" dirty="0" err="1" smtClean="0"/>
              <a:t>Frascati</a:t>
            </a:r>
            <a:r>
              <a:rPr lang="en-US" dirty="0" smtClean="0"/>
              <a:t> in October</a:t>
            </a:r>
          </a:p>
          <a:p>
            <a:pPr lvl="1"/>
            <a:r>
              <a:rPr lang="en-US" dirty="0" smtClean="0"/>
              <a:t>700 MeV electron beams</a:t>
            </a:r>
          </a:p>
          <a:p>
            <a:pPr lvl="1"/>
            <a:r>
              <a:rPr lang="en-US" dirty="0" smtClean="0"/>
              <a:t>Few crystals equipped with UV-transmitting filters and </a:t>
            </a:r>
            <a:r>
              <a:rPr lang="en-US" dirty="0" err="1" smtClean="0"/>
              <a:t>SiPM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6106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Which Calorimeter can we put in Gamma-400?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915400" cy="5334000"/>
          </a:xfrm>
        </p:spPr>
        <p:txBody>
          <a:bodyPr/>
          <a:lstStyle/>
          <a:p>
            <a:r>
              <a:rPr lang="en-US" dirty="0" smtClean="0"/>
              <a:t>Basic idea: remove CC1, use only CC2</a:t>
            </a:r>
          </a:p>
          <a:p>
            <a:r>
              <a:rPr lang="en-US" dirty="0" smtClean="0"/>
              <a:t>Few layers of silicon in between the first few layers of crystals to obtain the desired angular resolution are possible</a:t>
            </a:r>
          </a:p>
          <a:p>
            <a:r>
              <a:rPr lang="en-US" dirty="0"/>
              <a:t>Remind: </a:t>
            </a:r>
            <a:endParaRPr lang="en-US" dirty="0" smtClean="0"/>
          </a:p>
          <a:p>
            <a:pPr lvl="1"/>
            <a:r>
              <a:rPr lang="en-US" dirty="0" smtClean="0"/>
              <a:t>Basic </a:t>
            </a:r>
            <a:r>
              <a:rPr lang="en-US" dirty="0"/>
              <a:t>CCUBE: </a:t>
            </a:r>
            <a:endParaRPr lang="en-US" dirty="0" smtClean="0"/>
          </a:p>
          <a:p>
            <a:pPr lvl="2"/>
            <a:r>
              <a:rPr lang="en-US" dirty="0" smtClean="0"/>
              <a:t>0.78m </a:t>
            </a:r>
            <a:r>
              <a:rPr lang="en-US" dirty="0"/>
              <a:t>x 0.78m x 0.78m=0.475 m3, 8000 </a:t>
            </a:r>
            <a:r>
              <a:rPr lang="en-US" dirty="0" smtClean="0"/>
              <a:t>crystals, 1683 kg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Starting </a:t>
            </a:r>
            <a:r>
              <a:rPr lang="en-US" dirty="0" err="1" smtClean="0">
                <a:solidFill>
                  <a:schemeClr val="tx2"/>
                </a:solidFill>
              </a:rPr>
              <a:t>russian</a:t>
            </a:r>
            <a:r>
              <a:rPr lang="en-US" dirty="0" smtClean="0">
                <a:solidFill>
                  <a:schemeClr val="tx2"/>
                </a:solidFill>
              </a:rPr>
              <a:t> design (from Sergey design):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9400 crystals + 2 X0 CC1=9400+’784 equivalent crystals’=10180 crystals, 2140 kg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/>
              <a:t>Possible proposal: </a:t>
            </a:r>
          </a:p>
          <a:p>
            <a:pPr lvl="1"/>
            <a:r>
              <a:rPr lang="en-US" dirty="0" smtClean="0"/>
              <a:t>A Dream….: 	1m x 1m x 0.8 m: 	13.300 crystals, 	2790 kg</a:t>
            </a:r>
          </a:p>
          <a:p>
            <a:pPr lvl="1"/>
            <a:r>
              <a:rPr lang="en-US" dirty="0" smtClean="0"/>
              <a:t>Still a Dream…: 	1m </a:t>
            </a:r>
            <a:r>
              <a:rPr lang="en-US" dirty="0"/>
              <a:t>x 1m x </a:t>
            </a:r>
            <a:r>
              <a:rPr lang="en-US" dirty="0" smtClean="0"/>
              <a:t>0.7 </a:t>
            </a:r>
            <a:r>
              <a:rPr lang="en-US" dirty="0"/>
              <a:t>m: </a:t>
            </a:r>
            <a:r>
              <a:rPr lang="en-US" dirty="0" smtClean="0"/>
              <a:t>	11.600 </a:t>
            </a:r>
            <a:r>
              <a:rPr lang="en-US" dirty="0"/>
              <a:t>crystals, </a:t>
            </a:r>
            <a:r>
              <a:rPr lang="en-US" dirty="0" smtClean="0"/>
              <a:t>	2440 kg</a:t>
            </a:r>
          </a:p>
          <a:p>
            <a:pPr lvl="1"/>
            <a:r>
              <a:rPr lang="en-US" dirty="0" smtClean="0">
                <a:solidFill>
                  <a:srgbClr val="D2533C"/>
                </a:solidFill>
              </a:rPr>
              <a:t>A Realistic Dream: 	1m </a:t>
            </a:r>
            <a:r>
              <a:rPr lang="en-US" dirty="0">
                <a:solidFill>
                  <a:srgbClr val="D2533C"/>
                </a:solidFill>
              </a:rPr>
              <a:t>x 1m x </a:t>
            </a:r>
            <a:r>
              <a:rPr lang="en-US" dirty="0" smtClean="0">
                <a:solidFill>
                  <a:srgbClr val="D2533C"/>
                </a:solidFill>
              </a:rPr>
              <a:t>0.65 </a:t>
            </a:r>
            <a:r>
              <a:rPr lang="en-US" dirty="0">
                <a:solidFill>
                  <a:srgbClr val="D2533C"/>
                </a:solidFill>
              </a:rPr>
              <a:t>m: </a:t>
            </a:r>
            <a:r>
              <a:rPr lang="en-US" dirty="0" smtClean="0">
                <a:solidFill>
                  <a:srgbClr val="D2533C"/>
                </a:solidFill>
              </a:rPr>
              <a:t>	10.800 </a:t>
            </a:r>
            <a:r>
              <a:rPr lang="en-US" dirty="0">
                <a:solidFill>
                  <a:srgbClr val="D2533C"/>
                </a:solidFill>
              </a:rPr>
              <a:t>crystals, </a:t>
            </a:r>
            <a:r>
              <a:rPr lang="en-US" dirty="0" smtClean="0">
                <a:solidFill>
                  <a:srgbClr val="D2533C"/>
                </a:solidFill>
              </a:rPr>
              <a:t>2260 kg</a:t>
            </a:r>
          </a:p>
          <a:p>
            <a:pPr lvl="1"/>
            <a:r>
              <a:rPr lang="en-US" dirty="0" smtClean="0"/>
              <a:t>A very good det.: 	1m </a:t>
            </a:r>
            <a:r>
              <a:rPr lang="en-US" dirty="0"/>
              <a:t>x 1m x </a:t>
            </a:r>
            <a:r>
              <a:rPr lang="en-US" dirty="0" smtClean="0"/>
              <a:t>0.6 </a:t>
            </a:r>
            <a:r>
              <a:rPr lang="en-US" dirty="0"/>
              <a:t>m: </a:t>
            </a:r>
            <a:r>
              <a:rPr lang="en-US" dirty="0" smtClean="0"/>
              <a:t>	9.975 </a:t>
            </a:r>
            <a:r>
              <a:rPr lang="en-US" dirty="0"/>
              <a:t>crystals, </a:t>
            </a:r>
            <a:r>
              <a:rPr lang="en-US" dirty="0" smtClean="0"/>
              <a:t>	2090 </a:t>
            </a:r>
            <a:r>
              <a:rPr lang="en-US" dirty="0"/>
              <a:t>kg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93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Conclusion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sz="2000" dirty="0">
                <a:latin typeface="Georgia" charset="0"/>
              </a:rPr>
              <a:t>An homogeneous, isotropic calorimeter </a:t>
            </a:r>
            <a:r>
              <a:rPr lang="en-US" sz="2000" dirty="0" smtClean="0">
                <a:latin typeface="Georgia" charset="0"/>
              </a:rPr>
              <a:t>looks </a:t>
            </a:r>
            <a:r>
              <a:rPr lang="en-US" sz="2000" dirty="0">
                <a:latin typeface="Georgia" charset="0"/>
              </a:rPr>
              <a:t>to be an optimal tool for </a:t>
            </a:r>
            <a:r>
              <a:rPr lang="en-US" sz="2000" dirty="0" smtClean="0">
                <a:latin typeface="Georgia" charset="0"/>
              </a:rPr>
              <a:t>Gamma-400-N</a:t>
            </a:r>
            <a:endParaRPr lang="en-US" sz="2000" dirty="0">
              <a:latin typeface="Georgia" charset="0"/>
            </a:endParaRPr>
          </a:p>
          <a:p>
            <a:r>
              <a:rPr lang="en-US" sz="2000" dirty="0">
                <a:latin typeface="Georgia" charset="0"/>
              </a:rPr>
              <a:t>The status of the project is quite advanced:</a:t>
            </a:r>
          </a:p>
          <a:p>
            <a:pPr lvl="1"/>
            <a:r>
              <a:rPr lang="en-US" sz="1800" dirty="0">
                <a:latin typeface="Georgia" charset="0"/>
              </a:rPr>
              <a:t>Simulation</a:t>
            </a:r>
          </a:p>
          <a:p>
            <a:pPr lvl="1"/>
            <a:r>
              <a:rPr lang="en-US" sz="1800" dirty="0" smtClean="0">
                <a:latin typeface="Georgia" charset="0"/>
              </a:rPr>
              <a:t>Prototypes</a:t>
            </a:r>
            <a:endParaRPr lang="en-US" sz="1800" dirty="0">
              <a:latin typeface="Georgia" charset="0"/>
            </a:endParaRPr>
          </a:p>
          <a:p>
            <a:pPr lvl="1"/>
            <a:r>
              <a:rPr lang="en-US" sz="1800" dirty="0">
                <a:latin typeface="Georgia" charset="0"/>
              </a:rPr>
              <a:t>Test </a:t>
            </a:r>
            <a:r>
              <a:rPr lang="en-US" sz="1800" dirty="0" smtClean="0">
                <a:latin typeface="Georgia" charset="0"/>
              </a:rPr>
              <a:t>beams</a:t>
            </a:r>
          </a:p>
          <a:p>
            <a:r>
              <a:rPr lang="en-US" sz="2000" dirty="0" smtClean="0">
                <a:latin typeface="Georgia" charset="0"/>
              </a:rPr>
              <a:t>Next steps:</a:t>
            </a:r>
          </a:p>
          <a:p>
            <a:pPr lvl="1"/>
            <a:r>
              <a:rPr lang="en-US" sz="1800" dirty="0" smtClean="0">
                <a:latin typeface="Georgia" charset="0"/>
              </a:rPr>
              <a:t>R&amp;D on the Cherenkov light during 2013 and 2014</a:t>
            </a:r>
          </a:p>
          <a:p>
            <a:pPr lvl="1"/>
            <a:r>
              <a:rPr lang="en-US" sz="1800" dirty="0" smtClean="0">
                <a:latin typeface="Georgia" charset="0"/>
              </a:rPr>
              <a:t>Possibly enlarge the prototype’s dimensions</a:t>
            </a:r>
          </a:p>
          <a:p>
            <a:pPr lvl="1"/>
            <a:r>
              <a:rPr lang="en-US" sz="1800" dirty="0" smtClean="0">
                <a:latin typeface="Georgia" charset="0"/>
              </a:rPr>
              <a:t>Low energy electron test beam in INFN </a:t>
            </a:r>
            <a:r>
              <a:rPr lang="en-US" sz="1800" dirty="0" err="1" smtClean="0">
                <a:latin typeface="Georgia" charset="0"/>
              </a:rPr>
              <a:t>Frascati</a:t>
            </a:r>
            <a:r>
              <a:rPr lang="en-US" sz="1800" dirty="0" smtClean="0">
                <a:latin typeface="Georgia" charset="0"/>
              </a:rPr>
              <a:t> in autumn 2013</a:t>
            </a:r>
          </a:p>
          <a:p>
            <a:pPr lvl="1"/>
            <a:r>
              <a:rPr lang="en-US" sz="1800" dirty="0" smtClean="0">
                <a:latin typeface="Georgia" charset="0"/>
              </a:rPr>
              <a:t>Test at Serpukhov with high energy protons and electrons in 2014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  <a:latin typeface="Georgia" charset="0"/>
              </a:rPr>
              <a:t>R&amp;D for the Calibration system of every crystal is certainly necessary!</a:t>
            </a:r>
          </a:p>
          <a:p>
            <a:pPr lvl="2"/>
            <a:r>
              <a:rPr lang="en-US" sz="1600" dirty="0" smtClean="0">
                <a:solidFill>
                  <a:schemeClr val="tx2"/>
                </a:solidFill>
                <a:latin typeface="Georgia" charset="0"/>
              </a:rPr>
              <a:t>Possible synergy and help from the </a:t>
            </a:r>
            <a:r>
              <a:rPr lang="en-US" sz="1600" dirty="0" err="1" smtClean="0">
                <a:solidFill>
                  <a:schemeClr val="tx2"/>
                </a:solidFill>
                <a:latin typeface="Georgia" charset="0"/>
              </a:rPr>
              <a:t>russian</a:t>
            </a:r>
            <a:r>
              <a:rPr lang="en-US" sz="1600" dirty="0" smtClean="0">
                <a:solidFill>
                  <a:schemeClr val="tx2"/>
                </a:solidFill>
                <a:latin typeface="Georgia" charset="0"/>
              </a:rPr>
              <a:t> colleagues for this item</a:t>
            </a:r>
            <a:r>
              <a:rPr lang="en-US" sz="1600" dirty="0" smtClean="0">
                <a:latin typeface="Georgia" charset="0"/>
              </a:rPr>
              <a:t>?</a:t>
            </a:r>
          </a:p>
          <a:p>
            <a:pPr lvl="1"/>
            <a:endParaRPr lang="en-US" sz="1800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Backup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1" descr="DeltaInteractionLeongh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4313" y="1676400"/>
            <a:ext cx="6175375" cy="4876800"/>
          </a:xfrm>
        </p:spPr>
      </p:pic>
      <p:sp>
        <p:nvSpPr>
          <p:cNvPr id="49154" name="CasellaDiTesto 3"/>
          <p:cNvSpPr txBox="1">
            <a:spLocks noChangeArrowheads="1"/>
          </p:cNvSpPr>
          <p:nvPr/>
        </p:nvSpPr>
        <p:spPr bwMode="auto">
          <a:xfrm>
            <a:off x="2463800" y="2286000"/>
            <a:ext cx="210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F0000"/>
                </a:solidFill>
              </a:rPr>
              <a:t>&lt;ΔX&gt; = 1.15 cm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Shower starting point resolution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1313" y="1690688"/>
            <a:ext cx="3581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7" descr="Calibration1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0"/>
            <a:ext cx="768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CasellaDiTesto 4"/>
          <p:cNvSpPr txBox="1">
            <a:spLocks noChangeArrowheads="1"/>
          </p:cNvSpPr>
          <p:nvPr/>
        </p:nvSpPr>
        <p:spPr bwMode="auto">
          <a:xfrm>
            <a:off x="3471863" y="6403975"/>
            <a:ext cx="2055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Shower Length (cm)</a:t>
            </a:r>
          </a:p>
        </p:txBody>
      </p:sp>
      <p:sp>
        <p:nvSpPr>
          <p:cNvPr id="50179" name="CasellaDiTesto 5"/>
          <p:cNvSpPr txBox="1">
            <a:spLocks noChangeArrowheads="1"/>
          </p:cNvSpPr>
          <p:nvPr/>
        </p:nvSpPr>
        <p:spPr bwMode="auto">
          <a:xfrm rot="-5400000">
            <a:off x="-238125" y="2986088"/>
            <a:ext cx="157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Signal / Energy</a:t>
            </a:r>
          </a:p>
        </p:txBody>
      </p:sp>
      <p:sp>
        <p:nvSpPr>
          <p:cNvPr id="50180" name="CasellaDiTesto 6"/>
          <p:cNvSpPr txBox="1">
            <a:spLocks noChangeArrowheads="1"/>
          </p:cNvSpPr>
          <p:nvPr/>
        </p:nvSpPr>
        <p:spPr bwMode="auto">
          <a:xfrm>
            <a:off x="3671888" y="130175"/>
            <a:ext cx="1379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Proton 1 TeV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8" descr="Calibration1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0"/>
            <a:ext cx="768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CasellaDiTesto 4"/>
          <p:cNvSpPr txBox="1">
            <a:spLocks noChangeArrowheads="1"/>
          </p:cNvSpPr>
          <p:nvPr/>
        </p:nvSpPr>
        <p:spPr bwMode="auto">
          <a:xfrm>
            <a:off x="3471863" y="6403975"/>
            <a:ext cx="2055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Shower Length (cm)</a:t>
            </a:r>
          </a:p>
        </p:txBody>
      </p:sp>
      <p:sp>
        <p:nvSpPr>
          <p:cNvPr id="51203" name="CasellaDiTesto 5"/>
          <p:cNvSpPr txBox="1">
            <a:spLocks noChangeArrowheads="1"/>
          </p:cNvSpPr>
          <p:nvPr/>
        </p:nvSpPr>
        <p:spPr bwMode="auto">
          <a:xfrm rot="-5400000">
            <a:off x="-238125" y="2986088"/>
            <a:ext cx="157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Signal / Energy</a:t>
            </a:r>
          </a:p>
        </p:txBody>
      </p:sp>
      <p:sp>
        <p:nvSpPr>
          <p:cNvPr id="51204" name="CasellaDiTesto 6"/>
          <p:cNvSpPr txBox="1">
            <a:spLocks noChangeArrowheads="1"/>
          </p:cNvSpPr>
          <p:nvPr/>
        </p:nvSpPr>
        <p:spPr bwMode="auto">
          <a:xfrm>
            <a:off x="3671888" y="130175"/>
            <a:ext cx="1497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Proton 10 TeV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magine 1" descr="CalibrationCur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CasellaDiTesto 2"/>
          <p:cNvSpPr txBox="1">
            <a:spLocks noChangeArrowheads="1"/>
          </p:cNvSpPr>
          <p:nvPr/>
        </p:nvSpPr>
        <p:spPr bwMode="auto">
          <a:xfrm>
            <a:off x="3797300" y="311150"/>
            <a:ext cx="1863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Calibration curves </a:t>
            </a:r>
          </a:p>
        </p:txBody>
      </p:sp>
      <p:sp>
        <p:nvSpPr>
          <p:cNvPr id="52227" name="CasellaDiTesto 3"/>
          <p:cNvSpPr txBox="1">
            <a:spLocks noChangeArrowheads="1"/>
          </p:cNvSpPr>
          <p:nvPr/>
        </p:nvSpPr>
        <p:spPr bwMode="auto">
          <a:xfrm>
            <a:off x="3471863" y="6403975"/>
            <a:ext cx="2055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Shower Length (cm)</a:t>
            </a:r>
          </a:p>
        </p:txBody>
      </p:sp>
      <p:sp>
        <p:nvSpPr>
          <p:cNvPr id="52228" name="CasellaDiTesto 4"/>
          <p:cNvSpPr txBox="1">
            <a:spLocks noChangeArrowheads="1"/>
          </p:cNvSpPr>
          <p:nvPr/>
        </p:nvSpPr>
        <p:spPr bwMode="auto">
          <a:xfrm>
            <a:off x="2130425" y="3417888"/>
            <a:ext cx="1666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100 – 1000 GeV</a:t>
            </a:r>
          </a:p>
        </p:txBody>
      </p:sp>
      <p:sp>
        <p:nvSpPr>
          <p:cNvPr id="52229" name="CasellaDiTesto 5"/>
          <p:cNvSpPr txBox="1">
            <a:spLocks noChangeArrowheads="1"/>
          </p:cNvSpPr>
          <p:nvPr/>
        </p:nvSpPr>
        <p:spPr bwMode="auto">
          <a:xfrm>
            <a:off x="3522663" y="3922713"/>
            <a:ext cx="692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1 TeV</a:t>
            </a:r>
          </a:p>
        </p:txBody>
      </p:sp>
      <p:sp>
        <p:nvSpPr>
          <p:cNvPr id="52230" name="CasellaDiTesto 6"/>
          <p:cNvSpPr txBox="1">
            <a:spLocks noChangeArrowheads="1"/>
          </p:cNvSpPr>
          <p:nvPr/>
        </p:nvSpPr>
        <p:spPr bwMode="auto">
          <a:xfrm>
            <a:off x="6054725" y="3444875"/>
            <a:ext cx="80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10 TeV</a:t>
            </a:r>
          </a:p>
        </p:txBody>
      </p:sp>
      <p:sp>
        <p:nvSpPr>
          <p:cNvPr id="52231" name="CasellaDiTesto 7"/>
          <p:cNvSpPr txBox="1">
            <a:spLocks noChangeArrowheads="1"/>
          </p:cNvSpPr>
          <p:nvPr/>
        </p:nvSpPr>
        <p:spPr bwMode="auto">
          <a:xfrm rot="-5400000">
            <a:off x="-603250" y="3295650"/>
            <a:ext cx="157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Signal / Energy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6"/>
          <p:cNvSpPr txBox="1">
            <a:spLocks noChangeArrowheads="1"/>
          </p:cNvSpPr>
          <p:nvPr/>
        </p:nvSpPr>
        <p:spPr bwMode="auto">
          <a:xfrm>
            <a:off x="0" y="5397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/>
            <a:r>
              <a:rPr lang="en-US" sz="3200">
                <a:latin typeface="Arial" charset="0"/>
                <a:cs typeface="Arial" charset="0"/>
              </a:rPr>
              <a:t>Counts estimation, </a:t>
            </a:r>
            <a:r>
              <a:rPr lang="en-US" sz="3200" i="1">
                <a:solidFill>
                  <a:srgbClr val="FF0000"/>
                </a:solidFill>
                <a:latin typeface="Arial" charset="0"/>
                <a:cs typeface="Arial" charset="0"/>
              </a:rPr>
              <a:t>electrons</a:t>
            </a:r>
          </a:p>
        </p:txBody>
      </p:sp>
      <p:sp>
        <p:nvSpPr>
          <p:cNvPr id="53250" name="TextBox 7"/>
          <p:cNvSpPr txBox="1">
            <a:spLocks noChangeArrowheads="1"/>
          </p:cNvSpPr>
          <p:nvPr/>
        </p:nvSpPr>
        <p:spPr bwMode="auto">
          <a:xfrm>
            <a:off x="71438" y="1103313"/>
            <a:ext cx="579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it-IT"/>
              <a:t>G400 configuration: CsI(Tl), 20x20x20 </a:t>
            </a:r>
            <a:r>
              <a:rPr lang="en-US"/>
              <a:t> crystals</a:t>
            </a:r>
          </a:p>
          <a:p>
            <a:r>
              <a:rPr lang="en-US"/>
              <a:t>                                     Size: 78.0x78.0x78.0 cm</a:t>
            </a:r>
            <a:r>
              <a:rPr lang="en-US" baseline="30000"/>
              <a:t>3</a:t>
            </a:r>
            <a:r>
              <a:rPr lang="en-US"/>
              <a:t> – gap 0.3 cm</a:t>
            </a:r>
          </a:p>
          <a:p>
            <a:r>
              <a:rPr lang="it-IT"/>
              <a:t>Taking into account: geometrical factor and  exp. duration + </a:t>
            </a:r>
          </a:p>
          <a:p>
            <a:r>
              <a:rPr lang="it-IT"/>
              <a:t>                                     selection efficiency 80%</a:t>
            </a:r>
            <a:endParaRPr lang="en-US"/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6" b="58232"/>
          <a:stretch>
            <a:fillRect/>
          </a:stretch>
        </p:blipFill>
        <p:spPr bwMode="auto">
          <a:xfrm>
            <a:off x="5786438" y="738188"/>
            <a:ext cx="310673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16507" y="2978950"/>
          <a:ext cx="8865983" cy="3605172"/>
        </p:xfrm>
        <a:graphic>
          <a:graphicData uri="http://schemas.openxmlformats.org/drawingml/2006/table">
            <a:tbl>
              <a:tblPr/>
              <a:tblGrid>
                <a:gridCol w="811149"/>
                <a:gridCol w="392730"/>
                <a:gridCol w="911354"/>
                <a:gridCol w="495055"/>
                <a:gridCol w="495055"/>
                <a:gridCol w="675075"/>
                <a:gridCol w="1212076"/>
                <a:gridCol w="1291163"/>
                <a:gridCol w="1291163"/>
                <a:gridCol w="1291163"/>
              </a:tblGrid>
              <a:tr h="783098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Experiment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Duration</a:t>
                      </a:r>
                    </a:p>
                  </a:txBody>
                  <a:tcPr marL="41051" marR="41051" marT="20525" marB="20525" vert="vert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Planar GF (m</a:t>
                      </a:r>
                      <a:r>
                        <a:rPr lang="en-US" sz="1100" baseline="30000" dirty="0">
                          <a:latin typeface="Arial"/>
                        </a:rPr>
                        <a:t>2</a:t>
                      </a:r>
                      <a:r>
                        <a:rPr lang="en-US" sz="1100" baseline="0" dirty="0">
                          <a:latin typeface="Arial"/>
                        </a:rPr>
                        <a:t> </a:t>
                      </a:r>
                      <a:r>
                        <a:rPr lang="en-US" sz="1100" baseline="0" dirty="0" err="1">
                          <a:latin typeface="Arial"/>
                        </a:rPr>
                        <a:t>sr</a:t>
                      </a:r>
                      <a:r>
                        <a:rPr lang="en-US" sz="1100" baseline="0" dirty="0">
                          <a:latin typeface="Arial"/>
                        </a:rPr>
                        <a:t>)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err="1">
                          <a:latin typeface="Arial"/>
                        </a:rPr>
                        <a:t>Calo</a:t>
                      </a:r>
                      <a:r>
                        <a:rPr lang="en-US" sz="1100" baseline="0" dirty="0">
                          <a:latin typeface="Arial"/>
                        </a:rPr>
                        <a:t> </a:t>
                      </a:r>
                      <a:r>
                        <a:rPr lang="en-US" sz="1100" baseline="0" dirty="0">
                          <a:latin typeface="Symbol" pitchFamily="18" charset="2"/>
                        </a:rPr>
                        <a:t>s</a:t>
                      </a:r>
                      <a:r>
                        <a:rPr lang="en-US" sz="1100" baseline="0" dirty="0">
                          <a:latin typeface="Arial"/>
                        </a:rPr>
                        <a:t>(E)/E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err="1">
                          <a:latin typeface="Arial"/>
                        </a:rPr>
                        <a:t>Calo</a:t>
                      </a:r>
                      <a:r>
                        <a:rPr lang="en-US" sz="1100" baseline="0" dirty="0">
                          <a:latin typeface="Arial"/>
                        </a:rPr>
                        <a:t> depth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>
                          <a:latin typeface="Arial"/>
                        </a:rPr>
                        <a:t>e/p rejection </a:t>
                      </a:r>
                      <a:r>
                        <a:rPr lang="en-US" sz="1100" baseline="0" dirty="0">
                          <a:latin typeface="Arial"/>
                        </a:rPr>
                        <a:t>factor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E &gt; 0.5 </a:t>
                      </a:r>
                      <a:r>
                        <a:rPr lang="en-US" sz="1100" baseline="0" dirty="0" err="1">
                          <a:latin typeface="Arial"/>
                        </a:rPr>
                        <a:t>TeV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Arial"/>
                        </a:rPr>
                        <a:t>E &gt; 1 TeV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Arial"/>
                        </a:rPr>
                        <a:t>E &gt; 2 TeV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Arial"/>
                        </a:rPr>
                        <a:t>E &gt; 4 TeV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740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Arial"/>
                        </a:rPr>
                        <a:t>CALET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Arial"/>
                        </a:rPr>
                        <a:t>5 y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0,12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~2%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latin typeface="Arial"/>
                        </a:rPr>
                        <a:t>30 </a:t>
                      </a:r>
                      <a:r>
                        <a:rPr lang="en-US" sz="1100" dirty="0" smtClean="0">
                          <a:latin typeface="Arial"/>
                        </a:rPr>
                        <a:t>X</a:t>
                      </a:r>
                      <a:r>
                        <a:rPr lang="en-US" sz="1100" baseline="-25000" dirty="0" smtClean="0">
                          <a:latin typeface="Arial"/>
                        </a:rPr>
                        <a:t>0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10</a:t>
                      </a:r>
                      <a:r>
                        <a:rPr lang="en-US" sz="1100" baseline="30000" dirty="0">
                          <a:latin typeface="Arial"/>
                        </a:rPr>
                        <a:t>5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tx1"/>
                          </a:solidFill>
                          <a:latin typeface="Arial"/>
                        </a:rPr>
                        <a:t>3193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tx1"/>
                          </a:solidFill>
                          <a:latin typeface="Arial"/>
                        </a:rPr>
                        <a:t>611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95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10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62740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Arial"/>
                        </a:rPr>
                        <a:t>AMS02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Arial"/>
                        </a:rPr>
                        <a:t>10 y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>
                          <a:latin typeface="Arial"/>
                        </a:rPr>
                        <a:t>0,5</a:t>
                      </a:r>
                      <a:r>
                        <a:rPr lang="en-US" sz="1100" baseline="30000" dirty="0" smtClean="0">
                          <a:latin typeface="Arial"/>
                        </a:rPr>
                        <a:t>**</a:t>
                      </a:r>
                      <a:endParaRPr lang="en-US" sz="1100" baseline="3000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>
                          <a:latin typeface="Arial"/>
                        </a:rPr>
                        <a:t>~2%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>
                          <a:latin typeface="Arial"/>
                        </a:rPr>
                        <a:t>16 </a:t>
                      </a:r>
                      <a:r>
                        <a:rPr lang="en-US" sz="1100" dirty="0" smtClean="0">
                          <a:latin typeface="Arial"/>
                        </a:rPr>
                        <a:t>X</a:t>
                      </a:r>
                      <a:r>
                        <a:rPr lang="en-US" sz="1100" baseline="-25000" dirty="0" smtClean="0">
                          <a:latin typeface="Arial"/>
                        </a:rPr>
                        <a:t>0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>
                          <a:latin typeface="Arial"/>
                        </a:rPr>
                        <a:t>10</a:t>
                      </a:r>
                      <a:r>
                        <a:rPr lang="en-US" sz="1100" baseline="30000" dirty="0" smtClean="0">
                          <a:latin typeface="Arial"/>
                        </a:rPr>
                        <a:t>3 **</a:t>
                      </a:r>
                      <a:endParaRPr lang="en-US" sz="1100" baseline="3000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aseline="0" dirty="0" smtClean="0">
                          <a:latin typeface="Arial"/>
                        </a:rPr>
                        <a:t>26606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aseline="0" dirty="0" smtClean="0">
                          <a:latin typeface="Arial"/>
                        </a:rPr>
                        <a:t>5091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aseline="0" dirty="0" smtClean="0">
                          <a:latin typeface="Arial"/>
                        </a:rPr>
                        <a:t>794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aseline="0" dirty="0" smtClean="0">
                          <a:latin typeface="Arial"/>
                        </a:rPr>
                        <a:t>84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43970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Arial"/>
                        </a:rPr>
                        <a:t>ATIC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Arial"/>
                        </a:rPr>
                        <a:t>30 d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0,25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~2%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18 </a:t>
                      </a:r>
                      <a:r>
                        <a:rPr lang="en-US" sz="1100" dirty="0" smtClean="0">
                          <a:latin typeface="Arial"/>
                        </a:rPr>
                        <a:t>X</a:t>
                      </a:r>
                      <a:r>
                        <a:rPr lang="en-US" sz="1100" baseline="-25000" dirty="0" smtClean="0">
                          <a:latin typeface="Arial"/>
                        </a:rPr>
                        <a:t>0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latin typeface="Arial"/>
                        </a:rPr>
                        <a:t/>
                      </a:r>
                      <a:br>
                        <a:rPr lang="en-US" sz="1100" baseline="0" dirty="0">
                          <a:latin typeface="Arial"/>
                        </a:rPr>
                      </a:br>
                      <a:r>
                        <a:rPr lang="en-US" sz="1100" baseline="0" dirty="0" smtClean="0">
                          <a:latin typeface="Arial"/>
                        </a:rPr>
                        <a:t>10</a:t>
                      </a:r>
                      <a:r>
                        <a:rPr lang="en-US" sz="1100" baseline="30000" dirty="0" smtClean="0">
                          <a:latin typeface="Arial"/>
                        </a:rPr>
                        <a:t>4</a:t>
                      </a:r>
                    </a:p>
                    <a:p>
                      <a:pPr algn="ctr"/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109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21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3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0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889884"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Arial"/>
                        </a:rPr>
                        <a:t>FERMI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>
                          <a:latin typeface="Arial"/>
                        </a:rPr>
                        <a:t>10 y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>
                          <a:latin typeface="Arial"/>
                        </a:rPr>
                        <a:t>1,6@300 </a:t>
                      </a:r>
                      <a:r>
                        <a:rPr lang="en-US" sz="1100" baseline="0" dirty="0" err="1" smtClean="0">
                          <a:latin typeface="Arial"/>
                        </a:rPr>
                        <a:t>GeV</a:t>
                      </a:r>
                      <a:r>
                        <a:rPr lang="en-US" sz="1100" baseline="0" dirty="0" smtClean="0">
                          <a:latin typeface="Arial"/>
                        </a:rPr>
                        <a:t> *</a:t>
                      </a:r>
                    </a:p>
                    <a:p>
                      <a:pPr algn="ctr"/>
                      <a:r>
                        <a:rPr lang="en-US" sz="1100" baseline="0" dirty="0" smtClean="0">
                          <a:latin typeface="Arial"/>
                        </a:rPr>
                        <a:t> 0,6@800 </a:t>
                      </a:r>
                      <a:r>
                        <a:rPr lang="en-US" sz="1100" baseline="0" dirty="0" err="1" smtClean="0">
                          <a:latin typeface="Arial"/>
                        </a:rPr>
                        <a:t>GeV</a:t>
                      </a:r>
                      <a:r>
                        <a:rPr lang="en-US" sz="1100" baseline="0" dirty="0" smtClean="0">
                          <a:latin typeface="Arial"/>
                        </a:rPr>
                        <a:t> *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~15%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8,6 </a:t>
                      </a:r>
                      <a:r>
                        <a:rPr lang="en-US" sz="1100" dirty="0" smtClean="0">
                          <a:latin typeface="Arial"/>
                        </a:rPr>
                        <a:t>X</a:t>
                      </a:r>
                      <a:r>
                        <a:rPr lang="en-US" sz="1100" baseline="-25000" dirty="0" smtClean="0">
                          <a:latin typeface="Arial"/>
                        </a:rPr>
                        <a:t>0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Arial"/>
                        </a:rPr>
                        <a:t>10</a:t>
                      </a:r>
                      <a:r>
                        <a:rPr lang="en-US" sz="1100" baseline="30000" dirty="0">
                          <a:latin typeface="Arial"/>
                        </a:rPr>
                        <a:t>4</a:t>
                      </a: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aseline="0" dirty="0" smtClean="0">
                          <a:latin typeface="Arial"/>
                        </a:rPr>
                        <a:t>59864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aseline="0" dirty="0" smtClean="0">
                          <a:latin typeface="Arial"/>
                        </a:rPr>
                        <a:t>2545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aseline="0" dirty="0" smtClean="0">
                          <a:latin typeface="Arial"/>
                        </a:rPr>
                        <a:t>0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aseline="0" dirty="0" smtClean="0">
                          <a:latin typeface="Arial"/>
                        </a:rPr>
                        <a:t>0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62740"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>
                          <a:latin typeface="Arial"/>
                        </a:rPr>
                        <a:t>G400</a:t>
                      </a:r>
                      <a:endParaRPr lang="en-US" sz="1100" baseline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latin typeface="Arial"/>
                        </a:rPr>
                        <a:t>10 </a:t>
                      </a:r>
                      <a:r>
                        <a:rPr lang="en-US" sz="1100" b="1" baseline="0" dirty="0">
                          <a:latin typeface="Arial"/>
                        </a:rPr>
                        <a:t>y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baseline="0" dirty="0" smtClean="0">
                          <a:latin typeface="Arial"/>
                        </a:rPr>
                        <a:t>8,5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latin typeface="Arial"/>
                        </a:rPr>
                        <a:t>~0,9%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latin typeface="Arial"/>
                        </a:rPr>
                        <a:t>39 </a:t>
                      </a:r>
                      <a:r>
                        <a:rPr lang="en-US" sz="1100" b="1" dirty="0" smtClean="0">
                          <a:latin typeface="Arial"/>
                        </a:rPr>
                        <a:t>X</a:t>
                      </a:r>
                      <a:r>
                        <a:rPr lang="en-US" sz="1100" b="1" baseline="-25000" dirty="0" smtClean="0">
                          <a:latin typeface="Arial"/>
                        </a:rPr>
                        <a:t>0</a:t>
                      </a:r>
                      <a:endParaRPr lang="en-US" sz="1100" b="1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latin typeface="Arial"/>
                        </a:rPr>
                        <a:t>10</a:t>
                      </a:r>
                      <a:r>
                        <a:rPr lang="en-US" sz="1100" b="1" baseline="30000" dirty="0">
                          <a:latin typeface="Arial"/>
                        </a:rPr>
                        <a:t>6</a:t>
                      </a:r>
                      <a:endParaRPr lang="en-US" sz="1100" baseline="3000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baseline="0" dirty="0" smtClean="0">
                          <a:latin typeface="Arial"/>
                        </a:rPr>
                        <a:t>452303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1" baseline="0" dirty="0" smtClean="0">
                          <a:latin typeface="Arial"/>
                        </a:rPr>
                        <a:t>86540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latin typeface="Arial"/>
                        </a:rPr>
                        <a:t>13502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latin typeface="Arial"/>
                        </a:rPr>
                        <a:t>1436</a:t>
                      </a:r>
                      <a:endParaRPr lang="en-US" sz="1100" baseline="0" dirty="0">
                        <a:latin typeface="Arial"/>
                      </a:endParaRPr>
                    </a:p>
                  </a:txBody>
                  <a:tcPr marL="41051" marR="41051" marT="20525" marB="20525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53253" name="TextBox 11"/>
          <p:cNvSpPr txBox="1">
            <a:spLocks noChangeArrowheads="1"/>
          </p:cNvSpPr>
          <p:nvPr/>
        </p:nvSpPr>
        <p:spPr bwMode="auto">
          <a:xfrm>
            <a:off x="65088" y="6634163"/>
            <a:ext cx="1176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it-IT" sz="800">
                <a:latin typeface="Arial" charset="0"/>
                <a:cs typeface="Arial" charset="0"/>
              </a:rPr>
              <a:t>* efficiencies included</a:t>
            </a:r>
            <a:endParaRPr lang="en-US" sz="800">
              <a:latin typeface="Arial" charset="0"/>
              <a:cs typeface="Arial" charset="0"/>
            </a:endParaRPr>
          </a:p>
        </p:txBody>
      </p:sp>
      <p:sp>
        <p:nvSpPr>
          <p:cNvPr id="53254" name="TextBox 8"/>
          <p:cNvSpPr txBox="1">
            <a:spLocks noChangeArrowheads="1"/>
          </p:cNvSpPr>
          <p:nvPr/>
        </p:nvSpPr>
        <p:spPr bwMode="auto">
          <a:xfrm>
            <a:off x="1376363" y="6642100"/>
            <a:ext cx="13382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it-IT" sz="800">
                <a:latin typeface="Arial" charset="0"/>
                <a:cs typeface="Arial" charset="0"/>
              </a:rPr>
              <a:t>** calorimeter standalone</a:t>
            </a:r>
            <a:endParaRPr lang="en-US" sz="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readout sensors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Georgia" charset="0"/>
              </a:rPr>
              <a:t>Minimum 2 Photo Diodes are necessary to cover the whole huge dynamic range </a:t>
            </a:r>
          </a:p>
          <a:p>
            <a:r>
              <a:rPr lang="en-US">
                <a:latin typeface="Georgia" charset="0"/>
              </a:rPr>
              <a:t>1 MIP</a:t>
            </a:r>
            <a:r>
              <a:rPr lang="en-US">
                <a:latin typeface="Georgia" charset="0"/>
                <a:sym typeface="Wingdings" charset="0"/>
              </a:rPr>
              <a:t>10</a:t>
            </a:r>
            <a:r>
              <a:rPr lang="en-US" baseline="30000">
                <a:latin typeface="Georgia" charset="0"/>
                <a:sym typeface="Wingdings" charset="0"/>
              </a:rPr>
              <a:t>7</a:t>
            </a:r>
            <a:r>
              <a:rPr lang="en-US">
                <a:latin typeface="Georgia" charset="0"/>
                <a:sym typeface="Wingdings" charset="0"/>
              </a:rPr>
              <a:t> MIPS, since E</a:t>
            </a:r>
            <a:r>
              <a:rPr lang="en-US" baseline="-25000">
                <a:latin typeface="Georgia" charset="0"/>
                <a:sym typeface="Wingdings" charset="0"/>
              </a:rPr>
              <a:t>max</a:t>
            </a:r>
            <a:r>
              <a:rPr lang="en-US">
                <a:latin typeface="Georgia" charset="0"/>
                <a:sym typeface="Wingdings" charset="0"/>
              </a:rPr>
              <a:t> in one crystal ~ 0.1 E</a:t>
            </a:r>
            <a:r>
              <a:rPr lang="en-US" baseline="-25000">
                <a:latin typeface="Georgia" charset="0"/>
                <a:sym typeface="Wingdings" charset="0"/>
              </a:rPr>
              <a:t>tot</a:t>
            </a:r>
          </a:p>
          <a:p>
            <a:endParaRPr lang="en-US" baseline="-25000">
              <a:latin typeface="Georgia" charset="0"/>
            </a:endParaRPr>
          </a:p>
          <a:p>
            <a:r>
              <a:rPr lang="en-US">
                <a:latin typeface="Georgia" charset="0"/>
              </a:rPr>
              <a:t>Large Area Excelitas VTH2090 9.2 x 9.2 mm</a:t>
            </a:r>
            <a:r>
              <a:rPr lang="en-US" baseline="30000">
                <a:latin typeface="Georgia" charset="0"/>
              </a:rPr>
              <a:t>2</a:t>
            </a:r>
            <a:r>
              <a:rPr lang="en-US">
                <a:latin typeface="Georgia" charset="0"/>
              </a:rPr>
              <a:t> for small signals </a:t>
            </a:r>
            <a:r>
              <a:rPr lang="en-US">
                <a:latin typeface="Georgia" charset="0"/>
                <a:sym typeface="Wingdings" charset="0"/>
              </a:rPr>
              <a:t> Inserted in the simulation!</a:t>
            </a:r>
            <a:endParaRPr lang="en-US">
              <a:latin typeface="Georgia" charset="0"/>
            </a:endParaRPr>
          </a:p>
          <a:p>
            <a:r>
              <a:rPr lang="en-US">
                <a:latin typeface="Georgia" charset="0"/>
              </a:rPr>
              <a:t>Small area 0.5 x 0.5 mm</a:t>
            </a:r>
            <a:r>
              <a:rPr lang="en-US" baseline="30000">
                <a:latin typeface="Georgia" charset="0"/>
              </a:rPr>
              <a:t>2</a:t>
            </a:r>
            <a:r>
              <a:rPr lang="en-US">
                <a:latin typeface="Georgia" charset="0"/>
              </a:rPr>
              <a:t> for large signals</a:t>
            </a:r>
          </a:p>
          <a:p>
            <a:endParaRPr lang="en-US">
              <a:latin typeface="Georgia" charset="0"/>
            </a:endParaRPr>
          </a:p>
          <a:p>
            <a:r>
              <a:rPr lang="en-US">
                <a:latin typeface="Georgia" charset="0"/>
              </a:rPr>
              <a:t>Two independent readout channels will be used</a:t>
            </a:r>
          </a:p>
          <a:p>
            <a:r>
              <a:rPr lang="en-US">
                <a:latin typeface="Georgia" charset="0"/>
              </a:rPr>
              <a:t>Details later on!</a:t>
            </a:r>
          </a:p>
          <a:p>
            <a:endParaRPr lang="en-US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-5" y="2573905"/>
          <a:ext cx="9144005" cy="3285365"/>
        </p:xfrm>
        <a:graphic>
          <a:graphicData uri="http://schemas.openxmlformats.org/drawingml/2006/table">
            <a:tbl>
              <a:tblPr/>
              <a:tblGrid>
                <a:gridCol w="656566"/>
                <a:gridCol w="450054"/>
                <a:gridCol w="495051"/>
                <a:gridCol w="639127"/>
                <a:gridCol w="531003"/>
                <a:gridCol w="560334"/>
                <a:gridCol w="581187"/>
                <a:gridCol w="581187"/>
                <a:gridCol w="581187"/>
                <a:gridCol w="581187"/>
                <a:gridCol w="581187"/>
                <a:gridCol w="581187"/>
                <a:gridCol w="581187"/>
                <a:gridCol w="581187"/>
                <a:gridCol w="581187"/>
                <a:gridCol w="581187"/>
              </a:tblGrid>
              <a:tr h="31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Experiment</a:t>
                      </a:r>
                    </a:p>
                  </a:txBody>
                  <a:tcPr marL="51443" marR="51443" marT="25722" marB="25722" vert="vert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Duration</a:t>
                      </a:r>
                    </a:p>
                  </a:txBody>
                  <a:tcPr marL="51443" marR="51443" marT="25722" marB="25722" vert="vert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Planar </a:t>
                      </a:r>
                      <a:r>
                        <a:rPr lang="en-US" sz="1050" dirty="0" smtClean="0">
                          <a:latin typeface="Arial"/>
                        </a:rPr>
                        <a:t>GF</a:t>
                      </a:r>
                    </a:p>
                    <a:p>
                      <a:pPr algn="ctr"/>
                      <a:r>
                        <a:rPr lang="en-US" sz="1050" dirty="0" smtClean="0">
                          <a:latin typeface="Arial"/>
                        </a:rPr>
                        <a:t> </a:t>
                      </a:r>
                      <a:r>
                        <a:rPr lang="en-US" sz="1050" dirty="0">
                          <a:latin typeface="Arial"/>
                        </a:rPr>
                        <a:t>(m</a:t>
                      </a:r>
                      <a:r>
                        <a:rPr lang="en-US" sz="1050" baseline="30000" dirty="0">
                          <a:latin typeface="Arial"/>
                        </a:rPr>
                        <a:t>2</a:t>
                      </a:r>
                      <a:r>
                        <a:rPr lang="en-US" sz="1050" dirty="0">
                          <a:latin typeface="Arial"/>
                        </a:rPr>
                        <a:t> </a:t>
                      </a:r>
                      <a:r>
                        <a:rPr lang="en-US" sz="1050" dirty="0" err="1">
                          <a:latin typeface="Arial"/>
                        </a:rPr>
                        <a:t>sr</a:t>
                      </a:r>
                      <a:r>
                        <a:rPr lang="en-US" sz="1050" dirty="0">
                          <a:latin typeface="Arial"/>
                        </a:rPr>
                        <a:t>)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Symbol" pitchFamily="18" charset="2"/>
                        </a:rPr>
                        <a:t>e</a:t>
                      </a:r>
                      <a:r>
                        <a:rPr lang="en-US" sz="1050" dirty="0">
                          <a:latin typeface="Arial"/>
                        </a:rPr>
                        <a:t> </a:t>
                      </a:r>
                      <a:r>
                        <a:rPr lang="en-US" sz="1050" dirty="0" err="1">
                          <a:latin typeface="Arial"/>
                        </a:rPr>
                        <a:t>sel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/>
                        </a:rPr>
                        <a:t>Calo</a:t>
                      </a:r>
                      <a:r>
                        <a:rPr lang="en-US" sz="1050" dirty="0">
                          <a:latin typeface="Arial"/>
                        </a:rPr>
                        <a:t> </a:t>
                      </a:r>
                      <a:r>
                        <a:rPr lang="en-US" sz="1050" dirty="0">
                          <a:latin typeface="Symbol" pitchFamily="18" charset="2"/>
                        </a:rPr>
                        <a:t>s</a:t>
                      </a:r>
                      <a:r>
                        <a:rPr lang="en-US" sz="1050" dirty="0">
                          <a:latin typeface="Arial"/>
                        </a:rPr>
                        <a:t>(E)/E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Calo depth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E &gt; 0.1 </a:t>
                      </a:r>
                      <a:r>
                        <a:rPr lang="en-US" sz="1050" dirty="0" err="1">
                          <a:latin typeface="Arial"/>
                        </a:rPr>
                        <a:t>PeV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E &gt; 0.5 </a:t>
                      </a:r>
                      <a:r>
                        <a:rPr lang="en-US" sz="1050" dirty="0" err="1">
                          <a:latin typeface="Arial"/>
                        </a:rPr>
                        <a:t>PeV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E &gt; 1 PeV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E &gt; 2 PeV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E &gt; 4 PeV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0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Symbol" pitchFamily="18" charset="2"/>
                        </a:rPr>
                        <a:t>e</a:t>
                      </a:r>
                      <a:r>
                        <a:rPr lang="en-US" sz="1050" dirty="0">
                          <a:latin typeface="Arial"/>
                        </a:rPr>
                        <a:t> </a:t>
                      </a:r>
                      <a:r>
                        <a:rPr lang="en-US" sz="1050" dirty="0" err="1">
                          <a:latin typeface="Arial"/>
                        </a:rPr>
                        <a:t>conv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p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He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p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He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p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He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p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He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p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He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CALET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5 y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0,12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0,8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~40%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30 X</a:t>
                      </a:r>
                      <a:r>
                        <a:rPr lang="en-US" sz="1050" baseline="-25000" dirty="0">
                          <a:latin typeface="Arial"/>
                        </a:rPr>
                        <a:t>0</a:t>
                      </a:r>
                      <a:r>
                        <a:rPr lang="en-US" sz="1050" dirty="0">
                          <a:latin typeface="Arial"/>
                        </a:rPr>
                        <a:t> 1,3 </a:t>
                      </a:r>
                      <a:r>
                        <a:rPr lang="en-US" sz="1050" dirty="0">
                          <a:latin typeface="Symbol" pitchFamily="18" charset="2"/>
                        </a:rPr>
                        <a:t>l</a:t>
                      </a:r>
                      <a:r>
                        <a:rPr lang="en-US" sz="1050" baseline="-25000" dirty="0">
                          <a:latin typeface="Arial"/>
                        </a:rPr>
                        <a:t>0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146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138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10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2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700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0,5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CREAM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180 d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0,43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0,8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~45%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</a:rPr>
                        <a:t>20 X</a:t>
                      </a:r>
                      <a:r>
                        <a:rPr lang="en-US" sz="1050" baseline="-25000" dirty="0" smtClean="0">
                          <a:latin typeface="Arial"/>
                        </a:rPr>
                        <a:t>0</a:t>
                      </a:r>
                      <a:r>
                        <a:rPr lang="en-US" sz="1050" dirty="0" smtClean="0">
                          <a:latin typeface="Arial"/>
                        </a:rPr>
                        <a:t> 1,2 </a:t>
                      </a:r>
                      <a:r>
                        <a:rPr lang="en-US" sz="1050" dirty="0" smtClean="0">
                          <a:latin typeface="Symbol" pitchFamily="18" charset="2"/>
                        </a:rPr>
                        <a:t>l</a:t>
                      </a:r>
                      <a:r>
                        <a:rPr lang="en-US" sz="1050" baseline="-25000" dirty="0" smtClean="0">
                          <a:latin typeface="Arial"/>
                        </a:rPr>
                        <a:t>0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dirty="0" smtClean="0">
                          <a:latin typeface="Arial"/>
                        </a:rPr>
                        <a:t>41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3</a:t>
                      </a:r>
                      <a:r>
                        <a:rPr lang="en-US" sz="1050" dirty="0" smtClean="0">
                          <a:latin typeface="Arial"/>
                        </a:rPr>
                        <a:t>9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150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rial"/>
                        </a:rPr>
                        <a:t>0,4 CT</a:t>
                      </a:r>
                      <a:r>
                        <a:rPr lang="it-IT" sz="1050" dirty="0" smtClean="0">
                          <a:latin typeface="Arial"/>
                        </a:rPr>
                        <a:t>*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ATIC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30 d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0,25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0,8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~37%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</a:rPr>
                        <a:t>18 X</a:t>
                      </a:r>
                      <a:r>
                        <a:rPr lang="en-US" sz="1050" baseline="-25000" dirty="0" smtClean="0">
                          <a:latin typeface="Arial"/>
                        </a:rPr>
                        <a:t>0</a:t>
                      </a:r>
                      <a:r>
                        <a:rPr lang="en-US" sz="1050" dirty="0" smtClean="0">
                          <a:latin typeface="Arial"/>
                        </a:rPr>
                        <a:t> 1,6 </a:t>
                      </a:r>
                      <a:r>
                        <a:rPr lang="en-US" sz="1050" dirty="0" smtClean="0">
                          <a:latin typeface="Symbol" pitchFamily="18" charset="2"/>
                        </a:rPr>
                        <a:t>l</a:t>
                      </a:r>
                      <a:r>
                        <a:rPr lang="en-US" sz="1050" baseline="-25000" dirty="0" smtClean="0">
                          <a:latin typeface="Arial"/>
                        </a:rPr>
                        <a:t>0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dirty="0" smtClean="0">
                          <a:latin typeface="Arial"/>
                        </a:rPr>
                        <a:t>5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dirty="0" smtClean="0">
                          <a:latin typeface="Arial"/>
                        </a:rPr>
                        <a:t>5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/>
                        </a:rPr>
                        <a:t>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150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rial"/>
                        </a:rPr>
                        <a:t>0,5 CT*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Arial"/>
                        </a:rPr>
                        <a:t>G400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latin typeface="Arial"/>
                        </a:rPr>
                        <a:t>10</a:t>
                      </a:r>
                      <a:r>
                        <a:rPr lang="en-US" sz="1050" b="1" baseline="0" dirty="0" smtClean="0">
                          <a:latin typeface="Arial"/>
                        </a:rPr>
                        <a:t> </a:t>
                      </a:r>
                      <a:r>
                        <a:rPr lang="en-US" sz="1050" b="1" dirty="0" smtClean="0">
                          <a:latin typeface="Arial"/>
                        </a:rPr>
                        <a:t>y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latin typeface="Arial"/>
                        </a:rPr>
                        <a:t>8,5</a:t>
                      </a:r>
                      <a:endParaRPr lang="en-US" sz="105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latin typeface="Arial"/>
                        </a:rPr>
                        <a:t>0,8</a:t>
                      </a:r>
                      <a:endParaRPr lang="en-US" sz="105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latin typeface="Arial"/>
                        </a:rPr>
                        <a:t>~17%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>
                          <a:latin typeface="Arial"/>
                        </a:rPr>
                        <a:t>39 X</a:t>
                      </a:r>
                      <a:r>
                        <a:rPr lang="en-US" sz="1050" b="1" baseline="-25000" dirty="0" smtClean="0">
                          <a:latin typeface="Arial"/>
                        </a:rPr>
                        <a:t>0</a:t>
                      </a:r>
                      <a:r>
                        <a:rPr lang="en-US" sz="1050" b="1" dirty="0" smtClean="0">
                          <a:latin typeface="Arial"/>
                        </a:rPr>
                        <a:t> 1,8 </a:t>
                      </a:r>
                      <a:r>
                        <a:rPr lang="en-US" sz="1050" b="1" dirty="0" smtClean="0">
                          <a:latin typeface="Symbol" pitchFamily="18" charset="2"/>
                        </a:rPr>
                        <a:t>l</a:t>
                      </a:r>
                      <a:r>
                        <a:rPr lang="en-US" sz="1050" b="1" baseline="-25000" dirty="0" smtClean="0">
                          <a:latin typeface="Arial"/>
                        </a:rPr>
                        <a:t>0</a:t>
                      </a: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latin typeface="Arial"/>
                        </a:rPr>
                        <a:t>16521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1" dirty="0" smtClean="0">
                          <a:latin typeface="Arial"/>
                        </a:rPr>
                        <a:t>15624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1" dirty="0" smtClean="0">
                          <a:latin typeface="Arial"/>
                        </a:rPr>
                        <a:t>979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1" dirty="0" smtClean="0">
                          <a:latin typeface="Arial"/>
                        </a:rPr>
                        <a:t>1083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1" dirty="0" smtClean="0">
                          <a:latin typeface="Arial"/>
                        </a:rPr>
                        <a:t>261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1" dirty="0" smtClean="0">
                          <a:latin typeface="Arial"/>
                        </a:rPr>
                        <a:t>326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1" dirty="0" smtClean="0">
                          <a:latin typeface="Arial"/>
                        </a:rPr>
                        <a:t>60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1" dirty="0" smtClean="0">
                          <a:latin typeface="Arial"/>
                        </a:rPr>
                        <a:t>92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1" dirty="0" smtClean="0">
                          <a:latin typeface="Arial"/>
                        </a:rPr>
                        <a:t>10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1" dirty="0" smtClean="0">
                          <a:latin typeface="Arial"/>
                        </a:rPr>
                        <a:t>21</a:t>
                      </a:r>
                      <a:endParaRPr lang="en-US" sz="1050" dirty="0">
                        <a:latin typeface="Arial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2700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Arial"/>
                        </a:rPr>
                        <a:t>0,4</a:t>
                      </a:r>
                      <a:endParaRPr lang="en-US" sz="1050" dirty="0">
                        <a:latin typeface="Arial"/>
                      </a:endParaRPr>
                    </a:p>
                  </a:txBody>
                  <a:tcPr marL="51443" marR="51443" marT="25722" marB="25722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4274" name="Group 6"/>
          <p:cNvGrpSpPr>
            <a:grpSpLocks/>
          </p:cNvGrpSpPr>
          <p:nvPr/>
        </p:nvGrpSpPr>
        <p:grpSpPr bwMode="auto">
          <a:xfrm>
            <a:off x="7767638" y="1854200"/>
            <a:ext cx="862012" cy="630238"/>
            <a:chOff x="7767355" y="1043735"/>
            <a:chExt cx="862737" cy="63007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8081944" y="1359564"/>
              <a:ext cx="0" cy="31424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279" name="TextBox 5"/>
            <p:cNvSpPr txBox="1">
              <a:spLocks noChangeArrowheads="1"/>
            </p:cNvSpPr>
            <p:nvPr/>
          </p:nvSpPr>
          <p:spPr bwMode="auto">
            <a:xfrm>
              <a:off x="7767355" y="1043735"/>
              <a:ext cx="8627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9pPr>
            </a:lstStyle>
            <a:p>
              <a:r>
                <a:rPr lang="en-US"/>
                <a:t> ~ knee</a:t>
              </a:r>
            </a:p>
          </p:txBody>
        </p:sp>
      </p:grpSp>
      <p:sp>
        <p:nvSpPr>
          <p:cNvPr id="54275" name="TextBox 7"/>
          <p:cNvSpPr txBox="1">
            <a:spLocks noChangeArrowheads="1"/>
          </p:cNvSpPr>
          <p:nvPr/>
        </p:nvSpPr>
        <p:spPr bwMode="auto">
          <a:xfrm>
            <a:off x="0" y="5397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/>
            <a:r>
              <a:rPr lang="en-US" sz="3200">
                <a:latin typeface="Arial" charset="0"/>
                <a:cs typeface="Arial" charset="0"/>
              </a:rPr>
              <a:t>Counts estimation, </a:t>
            </a:r>
            <a:r>
              <a:rPr lang="en-US" sz="3200">
                <a:solidFill>
                  <a:srgbClr val="FF0000"/>
                </a:solidFill>
                <a:latin typeface="Arial" charset="0"/>
                <a:cs typeface="Arial" charset="0"/>
              </a:rPr>
              <a:t>protons and helium nuclei</a:t>
            </a:r>
          </a:p>
        </p:txBody>
      </p:sp>
      <p:sp>
        <p:nvSpPr>
          <p:cNvPr id="54276" name="TextBox 8"/>
          <p:cNvSpPr txBox="1">
            <a:spLocks noChangeArrowheads="1"/>
          </p:cNvSpPr>
          <p:nvPr/>
        </p:nvSpPr>
        <p:spPr bwMode="auto">
          <a:xfrm>
            <a:off x="0" y="5913438"/>
            <a:ext cx="862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it-IT" sz="800">
                <a:latin typeface="Arial" charset="0"/>
                <a:cs typeface="Arial" charset="0"/>
              </a:rPr>
              <a:t>* carbon target</a:t>
            </a:r>
            <a:endParaRPr lang="en-US" sz="800">
              <a:latin typeface="Arial" charset="0"/>
              <a:cs typeface="Arial" charset="0"/>
            </a:endParaRPr>
          </a:p>
        </p:txBody>
      </p:sp>
      <p:sp>
        <p:nvSpPr>
          <p:cNvPr id="54277" name="TextBox 12"/>
          <p:cNvSpPr txBox="1">
            <a:spLocks noChangeArrowheads="1"/>
          </p:cNvSpPr>
          <p:nvPr/>
        </p:nvSpPr>
        <p:spPr bwMode="auto">
          <a:xfrm>
            <a:off x="0" y="773113"/>
            <a:ext cx="74517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it-IT"/>
              <a:t>Polygonato model</a:t>
            </a:r>
          </a:p>
          <a:p>
            <a:r>
              <a:rPr lang="it-IT"/>
              <a:t>G400 configuration: CsI(Tl), 20x20x20 </a:t>
            </a:r>
            <a:r>
              <a:rPr lang="en-US"/>
              <a:t> crystals</a:t>
            </a:r>
          </a:p>
          <a:p>
            <a:r>
              <a:rPr lang="en-US"/>
              <a:t>                                     Size: 78.0x78.0x78.0 cm</a:t>
            </a:r>
            <a:r>
              <a:rPr lang="en-US" baseline="30000"/>
              <a:t>3</a:t>
            </a:r>
            <a:r>
              <a:rPr lang="en-US"/>
              <a:t> – gap 0.3 cm</a:t>
            </a:r>
          </a:p>
          <a:p>
            <a:r>
              <a:rPr lang="it-IT"/>
              <a:t>Taking into account: geometrical factor and exp. duration + selection                         </a:t>
            </a:r>
          </a:p>
          <a:p>
            <a:r>
              <a:rPr lang="it-IT"/>
              <a:t>                                     efficiency 80%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magine 1" descr="ShowerSignalRati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6988"/>
            <a:ext cx="8016875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asellaDiTesto 2"/>
          <p:cNvSpPr txBox="1">
            <a:spLocks noChangeArrowheads="1"/>
          </p:cNvSpPr>
          <p:nvPr/>
        </p:nvSpPr>
        <p:spPr bwMode="auto">
          <a:xfrm>
            <a:off x="2851150" y="6373813"/>
            <a:ext cx="3922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Total silicon signals / Total crystal signals </a:t>
            </a:r>
          </a:p>
        </p:txBody>
      </p:sp>
      <p:sp>
        <p:nvSpPr>
          <p:cNvPr id="4" name="Rettangolo 3"/>
          <p:cNvSpPr/>
          <p:nvPr/>
        </p:nvSpPr>
        <p:spPr>
          <a:xfrm>
            <a:off x="803275" y="26988"/>
            <a:ext cx="3683000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2581275" y="304800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Electrons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1" descr="Ema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6250"/>
            <a:ext cx="88392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2 3"/>
          <p:cNvCxnSpPr/>
          <p:nvPr/>
        </p:nvCxnSpPr>
        <p:spPr>
          <a:xfrm rot="16200000" flipH="1">
            <a:off x="5204619" y="4088607"/>
            <a:ext cx="1093787" cy="6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762599" y="4059378"/>
            <a:ext cx="15334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n>
                  <a:solidFill>
                    <a:srgbClr val="FF0000"/>
                  </a:solidFill>
                </a:ln>
                <a:latin typeface="+mn-lt"/>
                <a:ea typeface="+mn-ea"/>
                <a:cs typeface="+mn-cs"/>
              </a:rPr>
              <a:t>E</a:t>
            </a:r>
            <a:r>
              <a:rPr lang="en-US" baseline="-25000" dirty="0" err="1">
                <a:ln>
                  <a:solidFill>
                    <a:srgbClr val="FF0000"/>
                  </a:solidFill>
                </a:ln>
                <a:latin typeface="+mn-lt"/>
                <a:ea typeface="+mn-ea"/>
                <a:cs typeface="+mn-cs"/>
              </a:rPr>
              <a:t>max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+mn-lt"/>
                <a:ea typeface="+mn-ea"/>
                <a:cs typeface="+mn-cs"/>
              </a:rPr>
              <a:t> ~ 0.1×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+mn-lt"/>
                <a:ea typeface="+mn-ea"/>
                <a:cs typeface="+mn-cs"/>
              </a:rPr>
              <a:t>E</a:t>
            </a:r>
            <a:r>
              <a:rPr lang="en-US" baseline="-25000" dirty="0" err="1">
                <a:ln>
                  <a:solidFill>
                    <a:srgbClr val="FF0000"/>
                  </a:solidFill>
                </a:ln>
                <a:latin typeface="+mn-lt"/>
                <a:ea typeface="+mn-ea"/>
                <a:cs typeface="+mn-cs"/>
              </a:rPr>
              <a:t>tot</a:t>
            </a:r>
            <a:endParaRPr lang="en-US" baseline="-25000" dirty="0">
              <a:ln>
                <a:solidFill>
                  <a:srgbClr val="FF0000"/>
                </a:solidFill>
              </a:ln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 descr="Sprea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6250"/>
            <a:ext cx="88392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CasellaDiTesto 2"/>
          <p:cNvSpPr txBox="1">
            <a:spLocks noChangeArrowheads="1"/>
          </p:cNvSpPr>
          <p:nvPr/>
        </p:nvSpPr>
        <p:spPr bwMode="auto">
          <a:xfrm>
            <a:off x="1854200" y="2346325"/>
            <a:ext cx="1331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F0000"/>
                </a:solidFill>
              </a:rPr>
              <a:t>ΔE = 17%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39791" y="653318"/>
            <a:ext cx="18263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>
                  <a:solidFill>
                    <a:srgbClr val="FF0000"/>
                  </a:solidFill>
                </a:ln>
                <a:latin typeface="+mn-lt"/>
                <a:ea typeface="+mn-ea"/>
                <a:cs typeface="+mn-cs"/>
              </a:rPr>
              <a:t>Energy resolution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Electrons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133600" y="1600200"/>
            <a:ext cx="7010400" cy="5029200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Very simple geometrical cuts:</a:t>
            </a:r>
            <a:endParaRPr lang="en-US" sz="2400" dirty="0"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The track should point to a </a:t>
            </a:r>
            <a:r>
              <a:rPr lang="en-US" sz="2400" dirty="0" err="1" smtClean="0">
                <a:ea typeface="+mn-ea"/>
                <a:cs typeface="+mn-cs"/>
              </a:rPr>
              <a:t>fiducial</a:t>
            </a:r>
            <a:r>
              <a:rPr lang="en-US" sz="2400" dirty="0" smtClean="0">
                <a:ea typeface="+mn-ea"/>
                <a:cs typeface="+mn-cs"/>
              </a:rPr>
              <a:t> surface (two crystals on the side are eliminated)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The maximum of the shower should be well contained in the </a:t>
            </a:r>
            <a:r>
              <a:rPr lang="en-US" sz="2400" dirty="0" err="1" smtClean="0">
                <a:ea typeface="+mn-ea"/>
                <a:cs typeface="+mn-cs"/>
              </a:rPr>
              <a:t>fiducial</a:t>
            </a:r>
            <a:r>
              <a:rPr lang="en-US" sz="2400" dirty="0" smtClean="0">
                <a:ea typeface="+mn-ea"/>
                <a:cs typeface="+mn-cs"/>
              </a:rPr>
              <a:t> volume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The length of the shower should be at least 40 cm (~21 X</a:t>
            </a:r>
            <a:r>
              <a:rPr lang="en-US" sz="2400" baseline="-25000" dirty="0" smtClean="0">
                <a:ea typeface="+mn-ea"/>
                <a:cs typeface="+mn-cs"/>
              </a:rPr>
              <a:t>0</a:t>
            </a:r>
            <a:r>
              <a:rPr lang="en-US" sz="2400" dirty="0" smtClean="0">
                <a:ea typeface="+mn-ea"/>
                <a:cs typeface="+mn-cs"/>
              </a:rPr>
              <a:t>)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tx2"/>
                </a:solidFill>
                <a:ea typeface="+mn-ea"/>
                <a:cs typeface="+mn-cs"/>
              </a:rPr>
              <a:t>Efficiency of these cuts~ 36</a:t>
            </a:r>
            <a:r>
              <a:rPr lang="en-US" sz="2400" dirty="0">
                <a:solidFill>
                  <a:schemeClr val="tx2"/>
                </a:solidFill>
                <a:ea typeface="+mn-ea"/>
                <a:cs typeface="+mn-cs"/>
              </a:rPr>
              <a:t>% </a:t>
            </a:r>
            <a:endParaRPr lang="en-US" sz="24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tx2"/>
                </a:solidFill>
                <a:ea typeface="+mn-ea"/>
                <a:cs typeface="+mn-cs"/>
              </a:rPr>
              <a:t>Effective geometrical factor ~</a:t>
            </a:r>
            <a:r>
              <a:rPr lang="en-US" sz="2400" dirty="0" smtClean="0">
                <a:ea typeface="+mn-ea"/>
                <a:cs typeface="+mn-cs"/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D2533C"/>
                </a:solidFill>
                <a:ea typeface="+mn-ea"/>
                <a:cs typeface="+mn-cs"/>
              </a:rPr>
              <a:t>(0.78</a:t>
            </a:r>
            <a:r>
              <a:rPr lang="en-US" sz="2400" dirty="0">
                <a:solidFill>
                  <a:srgbClr val="D2533C"/>
                </a:solidFill>
                <a:ea typeface="+mn-ea"/>
                <a:cs typeface="+mn-cs"/>
              </a:rPr>
              <a:t>*0.78*</a:t>
            </a:r>
            <a:r>
              <a:rPr lang="en-US" sz="2400" dirty="0" smtClean="0">
                <a:solidFill>
                  <a:srgbClr val="D2533C"/>
                </a:solidFill>
                <a:latin typeface="Symbol" charset="2"/>
                <a:ea typeface="+mn-ea"/>
                <a:cs typeface="Symbol" charset="2"/>
              </a:rPr>
              <a:t>p)*5*e</a:t>
            </a:r>
            <a:r>
              <a:rPr lang="en-US" sz="2400" dirty="0" smtClean="0">
                <a:solidFill>
                  <a:srgbClr val="D2533C"/>
                </a:solidFill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D2533C"/>
                </a:solidFill>
                <a:ea typeface="+mn-ea"/>
                <a:cs typeface="+mn-cs"/>
              </a:rPr>
              <a:t>m</a:t>
            </a:r>
            <a:r>
              <a:rPr lang="en-US" sz="2400" baseline="30000" dirty="0">
                <a:solidFill>
                  <a:srgbClr val="D2533C"/>
                </a:solidFill>
                <a:ea typeface="+mn-ea"/>
                <a:cs typeface="+mn-cs"/>
              </a:rPr>
              <a:t>2</a:t>
            </a:r>
            <a:r>
              <a:rPr lang="en-US" sz="2400" dirty="0">
                <a:solidFill>
                  <a:srgbClr val="D2533C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D2533C"/>
                </a:solidFill>
                <a:ea typeface="+mn-ea"/>
                <a:cs typeface="+mn-cs"/>
              </a:rPr>
              <a:t>sr</a:t>
            </a:r>
            <a:r>
              <a:rPr lang="en-US" sz="2400" dirty="0">
                <a:solidFill>
                  <a:srgbClr val="D2533C"/>
                </a:solidFill>
                <a:ea typeface="+mn-ea"/>
                <a:cs typeface="+mn-cs"/>
              </a:rPr>
              <a:t>= </a:t>
            </a:r>
            <a:r>
              <a:rPr lang="en-US" sz="2400" dirty="0" smtClean="0">
                <a:solidFill>
                  <a:srgbClr val="D2533C"/>
                </a:solidFill>
                <a:ea typeface="+mn-ea"/>
                <a:cs typeface="+mn-cs"/>
              </a:rPr>
              <a:t>9.55*</a:t>
            </a:r>
            <a:r>
              <a:rPr lang="en-US" sz="2400" dirty="0" smtClean="0">
                <a:solidFill>
                  <a:srgbClr val="D2533C"/>
                </a:solidFill>
                <a:latin typeface="Symbol" charset="2"/>
                <a:ea typeface="+mn-ea"/>
                <a:cs typeface="Symbol" charset="2"/>
              </a:rPr>
              <a:t>e</a:t>
            </a:r>
            <a:r>
              <a:rPr lang="en-US" sz="2400" dirty="0" smtClean="0">
                <a:solidFill>
                  <a:srgbClr val="D2533C"/>
                </a:solidFill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D2533C"/>
                </a:solidFill>
                <a:ea typeface="+mn-ea"/>
                <a:cs typeface="+mn-cs"/>
              </a:rPr>
              <a:t>m</a:t>
            </a:r>
            <a:r>
              <a:rPr lang="en-US" sz="2400" baseline="30000" dirty="0">
                <a:solidFill>
                  <a:srgbClr val="D2533C"/>
                </a:solidFill>
                <a:ea typeface="+mn-ea"/>
                <a:cs typeface="+mn-cs"/>
              </a:rPr>
              <a:t>2</a:t>
            </a:r>
            <a:r>
              <a:rPr lang="en-US" sz="2400" dirty="0">
                <a:solidFill>
                  <a:srgbClr val="D2533C"/>
                </a:solidFill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D2533C"/>
                </a:solidFill>
                <a:ea typeface="+mn-ea"/>
                <a:cs typeface="+mn-cs"/>
              </a:rPr>
              <a:t>sr</a:t>
            </a:r>
            <a:r>
              <a:rPr lang="en-US" sz="2400" dirty="0">
                <a:solidFill>
                  <a:srgbClr val="D2533C"/>
                </a:solidFill>
                <a:ea typeface="+mn-ea"/>
                <a:cs typeface="+mn-cs"/>
              </a:rPr>
              <a:t> </a:t>
            </a:r>
            <a:endParaRPr lang="en-US" sz="2400" dirty="0" smtClean="0">
              <a:solidFill>
                <a:srgbClr val="D2533C"/>
              </a:solidFill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 smtClean="0">
                <a:solidFill>
                  <a:schemeClr val="tx2"/>
                </a:solidFill>
                <a:ea typeface="+mn-ea"/>
                <a:cs typeface="+mn-cs"/>
              </a:rPr>
              <a:t>Gf</a:t>
            </a:r>
            <a:r>
              <a:rPr lang="en-US" sz="3000" baseline="-25000" dirty="0" smtClean="0">
                <a:solidFill>
                  <a:schemeClr val="tx2"/>
                </a:solidFill>
                <a:ea typeface="+mn-ea"/>
                <a:cs typeface="+mn-cs"/>
              </a:rPr>
              <a:t>eff</a:t>
            </a:r>
            <a:r>
              <a:rPr lang="en-US" sz="3000" dirty="0" smtClean="0">
                <a:solidFill>
                  <a:schemeClr val="tx2"/>
                </a:solidFill>
                <a:ea typeface="+mn-ea"/>
                <a:cs typeface="+mn-cs"/>
              </a:rPr>
              <a:t>~3.4 m</a:t>
            </a:r>
            <a:r>
              <a:rPr lang="en-US" sz="3000" baseline="30000" dirty="0" smtClean="0">
                <a:solidFill>
                  <a:schemeClr val="tx2"/>
                </a:solidFill>
                <a:ea typeface="+mn-ea"/>
                <a:cs typeface="+mn-cs"/>
              </a:rPr>
              <a:t>2</a:t>
            </a:r>
            <a:r>
              <a:rPr lang="en-US" sz="3000" dirty="0" smtClean="0">
                <a:solidFill>
                  <a:schemeClr val="tx2"/>
                </a:solidFill>
                <a:ea typeface="+mn-ea"/>
                <a:cs typeface="+mn-cs"/>
              </a:rPr>
              <a:t>sr (including the efficiency)</a:t>
            </a:r>
            <a:endParaRPr lang="en-US" sz="30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grpSp>
        <p:nvGrpSpPr>
          <p:cNvPr id="21507" name="Group 1"/>
          <p:cNvGrpSpPr>
            <a:grpSpLocks/>
          </p:cNvGrpSpPr>
          <p:nvPr/>
        </p:nvGrpSpPr>
        <p:grpSpPr bwMode="auto">
          <a:xfrm>
            <a:off x="304800" y="1447800"/>
            <a:ext cx="1738313" cy="1831975"/>
            <a:chOff x="1461655" y="3657600"/>
            <a:chExt cx="1738745" cy="1831848"/>
          </a:xfrm>
        </p:grpSpPr>
        <p:sp>
          <p:nvSpPr>
            <p:cNvPr id="7" name="Rectangle 6"/>
            <p:cNvSpPr/>
            <p:nvPr/>
          </p:nvSpPr>
          <p:spPr>
            <a:xfrm>
              <a:off x="1562100" y="4041648"/>
              <a:ext cx="1600200" cy="14478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calorimeter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552165" y="4038574"/>
              <a:ext cx="1575191" cy="317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904678" y="3733795"/>
              <a:ext cx="152438" cy="22858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2209554" y="3657600"/>
              <a:ext cx="152438" cy="304779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438211" y="3733795"/>
              <a:ext cx="228657" cy="22858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752240" y="3733795"/>
              <a:ext cx="304876" cy="22858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743086" y="3706810"/>
              <a:ext cx="0" cy="304779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2895524" y="3760781"/>
              <a:ext cx="304876" cy="20159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461655" y="3760781"/>
              <a:ext cx="152438" cy="20159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047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5" descr="ElectronImage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0"/>
            <a:ext cx="7816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CasellaDiTesto 3"/>
          <p:cNvSpPr txBox="1">
            <a:spLocks noChangeArrowheads="1"/>
          </p:cNvSpPr>
          <p:nvPr/>
        </p:nvSpPr>
        <p:spPr bwMode="auto">
          <a:xfrm>
            <a:off x="239713" y="503238"/>
            <a:ext cx="12430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Electron #1</a:t>
            </a:r>
          </a:p>
        </p:txBody>
      </p:sp>
    </p:spTree>
    <p:extLst>
      <p:ext uri="{BB962C8B-B14F-4D97-AF65-F5344CB8AC3E}">
        <p14:creationId xmlns:p14="http://schemas.microsoft.com/office/powerpoint/2010/main" val="203262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8" descr="ElectronLongitudinalImage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546100"/>
            <a:ext cx="4745037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CasellaDiTesto 2"/>
          <p:cNvSpPr txBox="1">
            <a:spLocks noChangeArrowheads="1"/>
          </p:cNvSpPr>
          <p:nvPr/>
        </p:nvSpPr>
        <p:spPr bwMode="auto">
          <a:xfrm>
            <a:off x="239713" y="503238"/>
            <a:ext cx="12430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Electron #1</a:t>
            </a:r>
          </a:p>
        </p:txBody>
      </p:sp>
      <p:sp>
        <p:nvSpPr>
          <p:cNvPr id="23555" name="CasellaDiTesto 3"/>
          <p:cNvSpPr txBox="1">
            <a:spLocks noChangeArrowheads="1"/>
          </p:cNvSpPr>
          <p:nvPr/>
        </p:nvSpPr>
        <p:spPr bwMode="auto">
          <a:xfrm>
            <a:off x="4214813" y="340836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cm</a:t>
            </a:r>
          </a:p>
        </p:txBody>
      </p:sp>
      <p:sp>
        <p:nvSpPr>
          <p:cNvPr id="23556" name="CasellaDiTesto 4"/>
          <p:cNvSpPr txBox="1">
            <a:spLocks noChangeArrowheads="1"/>
          </p:cNvSpPr>
          <p:nvPr/>
        </p:nvSpPr>
        <p:spPr bwMode="auto">
          <a:xfrm>
            <a:off x="4238625" y="645636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cm</a:t>
            </a:r>
          </a:p>
        </p:txBody>
      </p:sp>
      <p:sp>
        <p:nvSpPr>
          <p:cNvPr id="23557" name="CasellaDiTesto 5"/>
          <p:cNvSpPr txBox="1">
            <a:spLocks noChangeArrowheads="1"/>
          </p:cNvSpPr>
          <p:nvPr/>
        </p:nvSpPr>
        <p:spPr bwMode="auto">
          <a:xfrm>
            <a:off x="3441700" y="336550"/>
            <a:ext cx="200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Longitudinal profile</a:t>
            </a:r>
          </a:p>
        </p:txBody>
      </p:sp>
      <p:sp>
        <p:nvSpPr>
          <p:cNvPr id="23558" name="CasellaDiTesto 6"/>
          <p:cNvSpPr txBox="1">
            <a:spLocks noChangeArrowheads="1"/>
          </p:cNvSpPr>
          <p:nvPr/>
        </p:nvSpPr>
        <p:spPr bwMode="auto">
          <a:xfrm rot="-5400000">
            <a:off x="2103438" y="1976438"/>
            <a:ext cx="738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Signal</a:t>
            </a:r>
          </a:p>
        </p:txBody>
      </p:sp>
      <p:sp>
        <p:nvSpPr>
          <p:cNvPr id="23559" name="CasellaDiTesto 7"/>
          <p:cNvSpPr txBox="1">
            <a:spLocks noChangeArrowheads="1"/>
          </p:cNvSpPr>
          <p:nvPr/>
        </p:nvSpPr>
        <p:spPr bwMode="auto">
          <a:xfrm rot="-5400000">
            <a:off x="1687513" y="5145088"/>
            <a:ext cx="1504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Integral Signal</a:t>
            </a:r>
          </a:p>
        </p:txBody>
      </p:sp>
    </p:spTree>
    <p:extLst>
      <p:ext uri="{BB962C8B-B14F-4D97-AF65-F5344CB8AC3E}">
        <p14:creationId xmlns:p14="http://schemas.microsoft.com/office/powerpoint/2010/main" val="323700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3" descr="ElectronResolution1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75"/>
            <a:ext cx="914400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CasellaDiTesto 4"/>
          <p:cNvSpPr txBox="1">
            <a:spLocks noChangeArrowheads="1"/>
          </p:cNvSpPr>
          <p:nvPr/>
        </p:nvSpPr>
        <p:spPr bwMode="auto">
          <a:xfrm>
            <a:off x="2400300" y="6386513"/>
            <a:ext cx="466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( Measured Energy – Real Energy ) / Real Energy</a:t>
            </a:r>
          </a:p>
        </p:txBody>
      </p:sp>
      <p:sp>
        <p:nvSpPr>
          <p:cNvPr id="24579" name="CasellaDiTesto 5"/>
          <p:cNvSpPr txBox="1">
            <a:spLocks noChangeArrowheads="1"/>
          </p:cNvSpPr>
          <p:nvPr/>
        </p:nvSpPr>
        <p:spPr bwMode="auto">
          <a:xfrm>
            <a:off x="3086100" y="371475"/>
            <a:ext cx="2584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Electrons 100 – 1000 GeV</a:t>
            </a:r>
          </a:p>
        </p:txBody>
      </p:sp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1295400" y="1371600"/>
            <a:ext cx="3011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D2533C"/>
                </a:solidFill>
              </a:rPr>
              <a:t>Energy resolution</a:t>
            </a:r>
          </a:p>
        </p:txBody>
      </p:sp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1219200" y="2133600"/>
            <a:ext cx="289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Non gaussian tails due to leakages and to the carbon fiber material </a:t>
            </a: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5791200" y="2057400"/>
            <a:ext cx="1911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3200"/>
              <a:t>RMS~2%</a:t>
            </a:r>
          </a:p>
        </p:txBody>
      </p:sp>
    </p:spTree>
    <p:extLst>
      <p:ext uri="{BB962C8B-B14F-4D97-AF65-F5344CB8AC3E}">
        <p14:creationId xmlns:p14="http://schemas.microsoft.com/office/powerpoint/2010/main" val="30343178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6" descr="ElectronResolution1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75"/>
            <a:ext cx="914400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CasellaDiTesto 4"/>
          <p:cNvSpPr txBox="1">
            <a:spLocks noChangeArrowheads="1"/>
          </p:cNvSpPr>
          <p:nvPr/>
        </p:nvSpPr>
        <p:spPr bwMode="auto">
          <a:xfrm>
            <a:off x="2400300" y="6386513"/>
            <a:ext cx="466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( Measured Energy – Real Energy ) / Real Energy</a:t>
            </a:r>
          </a:p>
        </p:txBody>
      </p:sp>
      <p:sp>
        <p:nvSpPr>
          <p:cNvPr id="25603" name="CasellaDiTesto 5"/>
          <p:cNvSpPr txBox="1">
            <a:spLocks noChangeArrowheads="1"/>
          </p:cNvSpPr>
          <p:nvPr/>
        </p:nvSpPr>
        <p:spPr bwMode="auto">
          <a:xfrm>
            <a:off x="3086100" y="371475"/>
            <a:ext cx="2584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Electrons 100 – 1000 GeV</a:t>
            </a:r>
          </a:p>
        </p:txBody>
      </p:sp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847850" y="1600200"/>
            <a:ext cx="150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Crystals only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895600" y="1981200"/>
            <a:ext cx="9144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5257800" y="2667000"/>
            <a:ext cx="2535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Crystals + Photodiodes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00600" y="3124200"/>
            <a:ext cx="13716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8" name="TextBox 10"/>
          <p:cNvSpPr txBox="1">
            <a:spLocks noChangeArrowheads="1"/>
          </p:cNvSpPr>
          <p:nvPr/>
        </p:nvSpPr>
        <p:spPr bwMode="auto">
          <a:xfrm>
            <a:off x="5334000" y="4419600"/>
            <a:ext cx="292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3200"/>
              <a:t>1.7% difference</a:t>
            </a:r>
          </a:p>
        </p:txBody>
      </p:sp>
    </p:spTree>
    <p:extLst>
      <p:ext uri="{BB962C8B-B14F-4D97-AF65-F5344CB8AC3E}">
        <p14:creationId xmlns:p14="http://schemas.microsoft.com/office/powerpoint/2010/main" val="792608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Protons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514600" y="1524000"/>
            <a:ext cx="6400800" cy="46482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Very simple geometrical cuts:</a:t>
            </a:r>
            <a:endParaRPr lang="en-US" sz="2400" dirty="0"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A good reconstruction of the shower axis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At least 50 crystals with &gt;25 MIP signal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Energy is reconstructed by using the shower length measured in the calorimeter, since leakage are important (1.8 </a:t>
            </a:r>
            <a:r>
              <a:rPr lang="en-US" sz="2400" dirty="0" err="1" smtClean="0">
                <a:latin typeface="Symbol" charset="2"/>
                <a:ea typeface="+mn-ea"/>
                <a:cs typeface="Symbol" charset="2"/>
              </a:rPr>
              <a:t>l</a:t>
            </a:r>
            <a:r>
              <a:rPr lang="en-US" sz="2400" baseline="-25000" dirty="0" err="1" smtClean="0">
                <a:ea typeface="+mn-ea"/>
                <a:cs typeface="+mn-cs"/>
              </a:rPr>
              <a:t>I</a:t>
            </a:r>
            <a:r>
              <a:rPr lang="en-US" sz="2400" dirty="0" smtClean="0">
                <a:ea typeface="+mn-ea"/>
                <a:cs typeface="+mn-cs"/>
              </a:rPr>
              <a:t> for perpendicular incidence)</a:t>
            </a:r>
            <a:endParaRPr lang="en-US" sz="2400" dirty="0"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2"/>
              </a:solidFill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grpSp>
        <p:nvGrpSpPr>
          <p:cNvPr id="26627" name="Group 1"/>
          <p:cNvGrpSpPr>
            <a:grpSpLocks/>
          </p:cNvGrpSpPr>
          <p:nvPr/>
        </p:nvGrpSpPr>
        <p:grpSpPr bwMode="auto">
          <a:xfrm>
            <a:off x="304800" y="1447800"/>
            <a:ext cx="1738313" cy="1831975"/>
            <a:chOff x="1461655" y="3657600"/>
            <a:chExt cx="1738745" cy="1831848"/>
          </a:xfrm>
        </p:grpSpPr>
        <p:sp>
          <p:nvSpPr>
            <p:cNvPr id="7" name="Rectangle 6"/>
            <p:cNvSpPr/>
            <p:nvPr/>
          </p:nvSpPr>
          <p:spPr>
            <a:xfrm>
              <a:off x="1562100" y="4041648"/>
              <a:ext cx="1600200" cy="14478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calorimeter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552165" y="4038574"/>
              <a:ext cx="1575191" cy="317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904678" y="3733795"/>
              <a:ext cx="152438" cy="22858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2209554" y="3657600"/>
              <a:ext cx="152438" cy="304779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438211" y="3733795"/>
              <a:ext cx="228657" cy="22858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752240" y="3733795"/>
              <a:ext cx="304876" cy="22858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743086" y="3706810"/>
              <a:ext cx="0" cy="304779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2895524" y="3760781"/>
              <a:ext cx="304876" cy="20159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461655" y="3760781"/>
              <a:ext cx="152438" cy="20159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28" name="Group 13"/>
          <p:cNvGrpSpPr>
            <a:grpSpLocks/>
          </p:cNvGrpSpPr>
          <p:nvPr/>
        </p:nvGrpSpPr>
        <p:grpSpPr bwMode="auto">
          <a:xfrm>
            <a:off x="228600" y="4495800"/>
            <a:ext cx="1943100" cy="1638300"/>
            <a:chOff x="2209800" y="2895600"/>
            <a:chExt cx="1943100" cy="1638300"/>
          </a:xfrm>
        </p:grpSpPr>
        <p:sp>
          <p:nvSpPr>
            <p:cNvPr id="15" name="Rectangle 14"/>
            <p:cNvSpPr/>
            <p:nvPr/>
          </p:nvSpPr>
          <p:spPr>
            <a:xfrm>
              <a:off x="2819400" y="3276600"/>
              <a:ext cx="1333500" cy="1257300"/>
            </a:xfrm>
            <a:prstGeom prst="rect">
              <a:avLst/>
            </a:prstGeom>
            <a:pattFill prst="lgGrid">
              <a:fgClr>
                <a:schemeClr val="bg1"/>
              </a:fgClr>
              <a:bgClr>
                <a:srgbClr val="0066CC"/>
              </a:bgClr>
            </a:patt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8954108">
              <a:off x="2295525" y="3751263"/>
              <a:ext cx="1079500" cy="374650"/>
            </a:xfrm>
            <a:prstGeom prst="ellipse">
              <a:avLst/>
            </a:prstGeom>
            <a:solidFill>
              <a:srgbClr val="CCFF66"/>
            </a:solidFill>
            <a:ln>
              <a:solidFill>
                <a:srgbClr val="00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209800" y="2895600"/>
              <a:ext cx="1676400" cy="1638300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819400" y="3714750"/>
              <a:ext cx="0" cy="476250"/>
            </a:xfrm>
            <a:prstGeom prst="line">
              <a:avLst/>
            </a:prstGeom>
            <a:pattFill prst="lgGrid">
              <a:fgClr>
                <a:schemeClr val="bg1"/>
              </a:fgClr>
              <a:bgClr>
                <a:srgbClr val="0066CC"/>
              </a:bgClr>
            </a:pattFill>
            <a:ln>
              <a:solidFill>
                <a:srgbClr val="0000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471863" y="3228975"/>
              <a:ext cx="76200" cy="762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825" y="3519488"/>
              <a:ext cx="76200" cy="762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776538" y="3886200"/>
              <a:ext cx="76200" cy="762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223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458200" cy="609600"/>
          </a:xfrm>
          <a:ln/>
        </p:spPr>
        <p:txBody>
          <a:bodyPr>
            <a:no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/>
              <a:t>Mechanical idea</a:t>
            </a:r>
            <a:endParaRPr lang="en-US" dirty="0"/>
          </a:p>
        </p:txBody>
      </p:sp>
      <p:pic>
        <p:nvPicPr>
          <p:cNvPr id="5" name="Picture 4" descr="pla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90600"/>
            <a:ext cx="7239000" cy="4890451"/>
          </a:xfrm>
          <a:prstGeom prst="rect">
            <a:avLst/>
          </a:prstGeom>
        </p:spPr>
      </p:pic>
      <p:pic>
        <p:nvPicPr>
          <p:cNvPr id="4" name="Picture 3" descr="Cal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" r="13756"/>
          <a:stretch/>
        </p:blipFill>
        <p:spPr>
          <a:xfrm>
            <a:off x="0" y="3970527"/>
            <a:ext cx="2749229" cy="288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515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4" descr="ProtonImage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76200"/>
            <a:ext cx="6353175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CasellaDiTesto 3"/>
          <p:cNvSpPr txBox="1">
            <a:spLocks noChangeArrowheads="1"/>
          </p:cNvSpPr>
          <p:nvPr/>
        </p:nvSpPr>
        <p:spPr bwMode="auto">
          <a:xfrm>
            <a:off x="239713" y="503238"/>
            <a:ext cx="11033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Proton #1</a:t>
            </a:r>
          </a:p>
        </p:txBody>
      </p:sp>
    </p:spTree>
    <p:extLst>
      <p:ext uri="{BB962C8B-B14F-4D97-AF65-F5344CB8AC3E}">
        <p14:creationId xmlns:p14="http://schemas.microsoft.com/office/powerpoint/2010/main" val="64365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1" descr="ProtonLongitudinalImage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706438"/>
            <a:ext cx="4248150" cy="61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CasellaDiTesto 2"/>
          <p:cNvSpPr txBox="1">
            <a:spLocks noChangeArrowheads="1"/>
          </p:cNvSpPr>
          <p:nvPr/>
        </p:nvSpPr>
        <p:spPr bwMode="auto">
          <a:xfrm>
            <a:off x="239713" y="503238"/>
            <a:ext cx="11033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Proton #1</a:t>
            </a:r>
          </a:p>
        </p:txBody>
      </p:sp>
      <p:sp>
        <p:nvSpPr>
          <p:cNvPr id="28675" name="CasellaDiTesto 3"/>
          <p:cNvSpPr txBox="1">
            <a:spLocks noChangeArrowheads="1"/>
          </p:cNvSpPr>
          <p:nvPr/>
        </p:nvSpPr>
        <p:spPr bwMode="auto">
          <a:xfrm>
            <a:off x="4214813" y="340836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cm</a:t>
            </a:r>
          </a:p>
        </p:txBody>
      </p:sp>
      <p:sp>
        <p:nvSpPr>
          <p:cNvPr id="28676" name="CasellaDiTesto 4"/>
          <p:cNvSpPr txBox="1">
            <a:spLocks noChangeArrowheads="1"/>
          </p:cNvSpPr>
          <p:nvPr/>
        </p:nvSpPr>
        <p:spPr bwMode="auto">
          <a:xfrm>
            <a:off x="4238625" y="645636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cm</a:t>
            </a:r>
          </a:p>
        </p:txBody>
      </p:sp>
      <p:sp>
        <p:nvSpPr>
          <p:cNvPr id="28677" name="CasellaDiTesto 5"/>
          <p:cNvSpPr txBox="1">
            <a:spLocks noChangeArrowheads="1"/>
          </p:cNvSpPr>
          <p:nvPr/>
        </p:nvSpPr>
        <p:spPr bwMode="auto">
          <a:xfrm>
            <a:off x="3441700" y="336550"/>
            <a:ext cx="200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Longitudinal profile</a:t>
            </a:r>
          </a:p>
        </p:txBody>
      </p:sp>
      <p:sp>
        <p:nvSpPr>
          <p:cNvPr id="28678" name="CasellaDiTesto 6"/>
          <p:cNvSpPr txBox="1">
            <a:spLocks noChangeArrowheads="1"/>
          </p:cNvSpPr>
          <p:nvPr/>
        </p:nvSpPr>
        <p:spPr bwMode="auto">
          <a:xfrm rot="-5400000">
            <a:off x="2103438" y="1976438"/>
            <a:ext cx="738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Signal</a:t>
            </a:r>
          </a:p>
        </p:txBody>
      </p:sp>
      <p:sp>
        <p:nvSpPr>
          <p:cNvPr id="28679" name="CasellaDiTesto 7"/>
          <p:cNvSpPr txBox="1">
            <a:spLocks noChangeArrowheads="1"/>
          </p:cNvSpPr>
          <p:nvPr/>
        </p:nvSpPr>
        <p:spPr bwMode="auto">
          <a:xfrm rot="-5400000">
            <a:off x="1687513" y="5145088"/>
            <a:ext cx="1504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Integral Signal</a:t>
            </a:r>
          </a:p>
        </p:txBody>
      </p:sp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6553200" y="4572000"/>
            <a:ext cx="243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D2533C"/>
                </a:solidFill>
              </a:rPr>
              <a:t>Shower starting point is identified with ~1 cm resolution</a:t>
            </a:r>
          </a:p>
        </p:txBody>
      </p:sp>
    </p:spTree>
    <p:extLst>
      <p:ext uri="{BB962C8B-B14F-4D97-AF65-F5344CB8AC3E}">
        <p14:creationId xmlns:p14="http://schemas.microsoft.com/office/powerpoint/2010/main" val="2411489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magine 3" descr="Calib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0"/>
            <a:ext cx="768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CasellaDiTesto 4"/>
          <p:cNvSpPr txBox="1">
            <a:spLocks noChangeArrowheads="1"/>
          </p:cNvSpPr>
          <p:nvPr/>
        </p:nvSpPr>
        <p:spPr bwMode="auto">
          <a:xfrm>
            <a:off x="3471863" y="6403975"/>
            <a:ext cx="2055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Shower Length (cm)</a:t>
            </a:r>
          </a:p>
        </p:txBody>
      </p:sp>
      <p:sp>
        <p:nvSpPr>
          <p:cNvPr id="29699" name="CasellaDiTesto 5"/>
          <p:cNvSpPr txBox="1">
            <a:spLocks noChangeArrowheads="1"/>
          </p:cNvSpPr>
          <p:nvPr/>
        </p:nvSpPr>
        <p:spPr bwMode="auto">
          <a:xfrm rot="-5400000">
            <a:off x="-238125" y="2986088"/>
            <a:ext cx="157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Signal / Energy</a:t>
            </a:r>
          </a:p>
        </p:txBody>
      </p:sp>
      <p:sp>
        <p:nvSpPr>
          <p:cNvPr id="29700" name="CasellaDiTesto 6"/>
          <p:cNvSpPr txBox="1">
            <a:spLocks noChangeArrowheads="1"/>
          </p:cNvSpPr>
          <p:nvPr/>
        </p:nvSpPr>
        <p:spPr bwMode="auto">
          <a:xfrm>
            <a:off x="3171825" y="130175"/>
            <a:ext cx="2355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Proton 100 – 1000 GeV</a:t>
            </a:r>
          </a:p>
        </p:txBody>
      </p:sp>
      <p:grpSp>
        <p:nvGrpSpPr>
          <p:cNvPr id="29701" name="Group 7"/>
          <p:cNvGrpSpPr>
            <a:grpSpLocks/>
          </p:cNvGrpSpPr>
          <p:nvPr/>
        </p:nvGrpSpPr>
        <p:grpSpPr bwMode="auto">
          <a:xfrm>
            <a:off x="7124700" y="4029075"/>
            <a:ext cx="1943100" cy="1638300"/>
            <a:chOff x="2209800" y="2895600"/>
            <a:chExt cx="1943100" cy="1638300"/>
          </a:xfrm>
        </p:grpSpPr>
        <p:sp>
          <p:nvSpPr>
            <p:cNvPr id="9" name="Rectangle 8"/>
            <p:cNvSpPr/>
            <p:nvPr/>
          </p:nvSpPr>
          <p:spPr>
            <a:xfrm>
              <a:off x="2819400" y="3276600"/>
              <a:ext cx="1333500" cy="1257300"/>
            </a:xfrm>
            <a:prstGeom prst="rect">
              <a:avLst/>
            </a:prstGeom>
            <a:pattFill prst="lgGrid">
              <a:fgClr>
                <a:schemeClr val="bg1"/>
              </a:fgClr>
              <a:bgClr>
                <a:srgbClr val="0066CC"/>
              </a:bgClr>
            </a:patt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8954108">
              <a:off x="2295525" y="3751263"/>
              <a:ext cx="1079500" cy="374650"/>
            </a:xfrm>
            <a:prstGeom prst="ellipse">
              <a:avLst/>
            </a:prstGeom>
            <a:solidFill>
              <a:srgbClr val="CCFF66"/>
            </a:solidFill>
            <a:ln>
              <a:solidFill>
                <a:srgbClr val="00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09800" y="2895600"/>
              <a:ext cx="1676400" cy="1638300"/>
            </a:xfrm>
            <a:prstGeom prst="straightConnector1">
              <a:avLst/>
            </a:prstGeom>
            <a:ln w="28575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819400" y="3714750"/>
              <a:ext cx="0" cy="476250"/>
            </a:xfrm>
            <a:prstGeom prst="line">
              <a:avLst/>
            </a:prstGeom>
            <a:pattFill prst="lgGrid">
              <a:fgClr>
                <a:schemeClr val="bg1"/>
              </a:fgClr>
              <a:bgClr>
                <a:srgbClr val="0066CC"/>
              </a:bgClr>
            </a:pattFill>
            <a:ln>
              <a:solidFill>
                <a:srgbClr val="00009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3471863" y="3228975"/>
              <a:ext cx="76200" cy="762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171825" y="3519488"/>
              <a:ext cx="76200" cy="762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776538" y="3886200"/>
              <a:ext cx="76200" cy="762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9702" name="TextBox 1"/>
          <p:cNvSpPr txBox="1">
            <a:spLocks noChangeArrowheads="1"/>
          </p:cNvSpPr>
          <p:nvPr/>
        </p:nvSpPr>
        <p:spPr bwMode="auto">
          <a:xfrm>
            <a:off x="4724400" y="762000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1600"/>
              <a:t>Shower length can be used to reconstruct the correct energy</a:t>
            </a:r>
          </a:p>
        </p:txBody>
      </p:sp>
      <p:sp>
        <p:nvSpPr>
          <p:cNvPr id="29703" name="TextBox 2"/>
          <p:cNvSpPr txBox="1">
            <a:spLocks noChangeArrowheads="1"/>
          </p:cNvSpPr>
          <p:nvPr/>
        </p:nvSpPr>
        <p:spPr bwMode="auto">
          <a:xfrm>
            <a:off x="1535113" y="1320800"/>
            <a:ext cx="37226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</a:rPr>
              <a:t>Red points: profile histogram</a:t>
            </a:r>
          </a:p>
          <a:p>
            <a:r>
              <a:rPr lang="en-US" sz="1600">
                <a:solidFill>
                  <a:srgbClr val="FF0000"/>
                </a:solidFill>
              </a:rPr>
              <a:t>Fitted with exponential functions</a:t>
            </a:r>
          </a:p>
          <a:p>
            <a:r>
              <a:rPr lang="en-US" sz="1600">
                <a:solidFill>
                  <a:srgbClr val="FF0000"/>
                </a:solidFill>
              </a:rPr>
              <a:t>To get the correct energy measurement</a:t>
            </a:r>
          </a:p>
        </p:txBody>
      </p:sp>
    </p:spTree>
    <p:extLst>
      <p:ext uri="{BB962C8B-B14F-4D97-AF65-F5344CB8AC3E}">
        <p14:creationId xmlns:p14="http://schemas.microsoft.com/office/powerpoint/2010/main" val="3967837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5" descr="Resolution1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27987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Immagine 4" descr="Resolu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849313"/>
            <a:ext cx="30718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Proton energy resolution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0724" name="CasellaDiTesto 2"/>
          <p:cNvSpPr txBox="1">
            <a:spLocks noChangeArrowheads="1"/>
          </p:cNvSpPr>
          <p:nvPr/>
        </p:nvSpPr>
        <p:spPr bwMode="auto">
          <a:xfrm>
            <a:off x="0" y="1458913"/>
            <a:ext cx="129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100 – 1000 GeV</a:t>
            </a:r>
          </a:p>
        </p:txBody>
      </p:sp>
      <p:pic>
        <p:nvPicPr>
          <p:cNvPr id="30725" name="Immagine 4" descr="Resolution1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29257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CasellaDiTesto 2"/>
          <p:cNvSpPr txBox="1">
            <a:spLocks noChangeArrowheads="1"/>
          </p:cNvSpPr>
          <p:nvPr/>
        </p:nvSpPr>
        <p:spPr bwMode="auto">
          <a:xfrm>
            <a:off x="8013700" y="1763713"/>
            <a:ext cx="1130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1 TeV</a:t>
            </a:r>
          </a:p>
        </p:txBody>
      </p:sp>
      <p:sp>
        <p:nvSpPr>
          <p:cNvPr id="30727" name="CasellaDiTesto 2"/>
          <p:cNvSpPr txBox="1">
            <a:spLocks noChangeArrowheads="1"/>
          </p:cNvSpPr>
          <p:nvPr/>
        </p:nvSpPr>
        <p:spPr bwMode="auto">
          <a:xfrm>
            <a:off x="228600" y="4049713"/>
            <a:ext cx="1228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10 TeV</a:t>
            </a:r>
          </a:p>
        </p:txBody>
      </p:sp>
      <p:sp>
        <p:nvSpPr>
          <p:cNvPr id="30728" name="TextBox 15"/>
          <p:cNvSpPr txBox="1">
            <a:spLocks noChangeArrowheads="1"/>
          </p:cNvSpPr>
          <p:nvPr/>
        </p:nvSpPr>
        <p:spPr bwMode="auto">
          <a:xfrm>
            <a:off x="1624013" y="1154113"/>
            <a:ext cx="630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D2533C"/>
                </a:solidFill>
              </a:rPr>
              <a:t>32%</a:t>
            </a:r>
          </a:p>
        </p:txBody>
      </p:sp>
      <p:sp>
        <p:nvSpPr>
          <p:cNvPr id="30729" name="TextBox 16"/>
          <p:cNvSpPr txBox="1">
            <a:spLocks noChangeArrowheads="1"/>
          </p:cNvSpPr>
          <p:nvPr/>
        </p:nvSpPr>
        <p:spPr bwMode="auto">
          <a:xfrm>
            <a:off x="5592763" y="1219200"/>
            <a:ext cx="623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D2533C"/>
                </a:solidFill>
              </a:rPr>
              <a:t>35%</a:t>
            </a:r>
          </a:p>
        </p:txBody>
      </p:sp>
      <p:sp>
        <p:nvSpPr>
          <p:cNvPr id="30730" name="TextBox 17"/>
          <p:cNvSpPr txBox="1">
            <a:spLocks noChangeArrowheads="1"/>
          </p:cNvSpPr>
          <p:nvPr/>
        </p:nvSpPr>
        <p:spPr bwMode="auto">
          <a:xfrm>
            <a:off x="1663700" y="3897313"/>
            <a:ext cx="630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D2533C"/>
                </a:solidFill>
              </a:rPr>
              <a:t>39%</a:t>
            </a:r>
          </a:p>
        </p:txBody>
      </p:sp>
      <p:pic>
        <p:nvPicPr>
          <p:cNvPr id="30731" name="Immagine 6" descr="Resolution10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92513"/>
            <a:ext cx="25908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CasellaDiTesto 2"/>
          <p:cNvSpPr txBox="1">
            <a:spLocks noChangeArrowheads="1"/>
          </p:cNvSpPr>
          <p:nvPr/>
        </p:nvSpPr>
        <p:spPr bwMode="auto">
          <a:xfrm>
            <a:off x="7915275" y="4354513"/>
            <a:ext cx="1228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100 TeV</a:t>
            </a:r>
          </a:p>
        </p:txBody>
      </p:sp>
      <p:sp>
        <p:nvSpPr>
          <p:cNvPr id="30733" name="TextBox 22"/>
          <p:cNvSpPr txBox="1">
            <a:spLocks noChangeArrowheads="1"/>
          </p:cNvSpPr>
          <p:nvPr/>
        </p:nvSpPr>
        <p:spPr bwMode="auto">
          <a:xfrm>
            <a:off x="5997575" y="4049713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D2533C"/>
                </a:solidFill>
              </a:rPr>
              <a:t>40%</a:t>
            </a:r>
          </a:p>
        </p:txBody>
      </p:sp>
      <p:sp>
        <p:nvSpPr>
          <p:cNvPr id="30734" name="TextBox 23"/>
          <p:cNvSpPr txBox="1">
            <a:spLocks noChangeArrowheads="1"/>
          </p:cNvSpPr>
          <p:nvPr/>
        </p:nvSpPr>
        <p:spPr bwMode="auto">
          <a:xfrm>
            <a:off x="1828800" y="6288088"/>
            <a:ext cx="521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( Measured Energy – Real Energy ) / Real Energy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57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Efficiencies and Geometrical factors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6858000" cy="25146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GF(1 face) = 0.78</a:t>
            </a:r>
            <a:r>
              <a:rPr lang="en-US" dirty="0">
                <a:ea typeface="+mn-ea"/>
                <a:cs typeface="+mn-cs"/>
              </a:rPr>
              <a:t>*0.78</a:t>
            </a:r>
            <a:r>
              <a:rPr lang="en-US" dirty="0" smtClean="0">
                <a:ea typeface="+mn-ea"/>
                <a:cs typeface="+mn-cs"/>
              </a:rPr>
              <a:t>*</a:t>
            </a:r>
            <a:r>
              <a:rPr lang="en-US" dirty="0">
                <a:latin typeface="Symbol" charset="2"/>
                <a:ea typeface="+mn-ea"/>
                <a:cs typeface="Symbol" charset="2"/>
              </a:rPr>
              <a:t>p</a:t>
            </a:r>
            <a:r>
              <a:rPr lang="en-US" dirty="0" smtClean="0">
                <a:ea typeface="+mn-ea"/>
                <a:cs typeface="+mn-cs"/>
              </a:rPr>
              <a:t> m</a:t>
            </a:r>
            <a:r>
              <a:rPr lang="en-US" baseline="30000" dirty="0" smtClean="0">
                <a:ea typeface="+mn-ea"/>
                <a:cs typeface="+mn-cs"/>
              </a:rPr>
              <a:t>2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sr</a:t>
            </a:r>
            <a:r>
              <a:rPr lang="en-US" dirty="0" smtClean="0">
                <a:ea typeface="+mn-ea"/>
                <a:cs typeface="+mn-cs"/>
              </a:rPr>
              <a:t>= </a:t>
            </a:r>
            <a:r>
              <a:rPr lang="en-US" dirty="0">
                <a:ea typeface="+mn-ea"/>
                <a:cs typeface="+mn-cs"/>
              </a:rPr>
              <a:t>1.91 </a:t>
            </a:r>
            <a:r>
              <a:rPr lang="en-US" dirty="0" smtClean="0">
                <a:ea typeface="+mn-ea"/>
                <a:cs typeface="+mn-cs"/>
              </a:rPr>
              <a:t>m</a:t>
            </a:r>
            <a:r>
              <a:rPr lang="en-US" baseline="30000" dirty="0" smtClean="0">
                <a:ea typeface="+mn-ea"/>
                <a:cs typeface="+mn-cs"/>
              </a:rPr>
              <a:t>2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>
                <a:ea typeface="+mn-ea"/>
                <a:cs typeface="+mn-cs"/>
              </a:rPr>
              <a:t>sr</a:t>
            </a:r>
            <a:r>
              <a:rPr lang="en-US" dirty="0">
                <a:ea typeface="+mn-ea"/>
                <a:cs typeface="+mn-cs"/>
              </a:rPr>
              <a:t> </a:t>
            </a:r>
            <a:endParaRPr lang="en-US" dirty="0" smtClean="0"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GF(5 faces)= </a:t>
            </a:r>
            <a:r>
              <a:rPr lang="en-US" dirty="0">
                <a:ea typeface="+mn-ea"/>
                <a:cs typeface="+mn-cs"/>
              </a:rPr>
              <a:t>1.91*5 m</a:t>
            </a:r>
            <a:r>
              <a:rPr lang="en-US" baseline="30000" dirty="0">
                <a:ea typeface="+mn-ea"/>
                <a:cs typeface="+mn-cs"/>
              </a:rPr>
              <a:t>2</a:t>
            </a:r>
            <a:r>
              <a:rPr lang="en-US" dirty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sr</a:t>
            </a:r>
            <a:r>
              <a:rPr lang="en-US" dirty="0" smtClean="0">
                <a:ea typeface="+mn-ea"/>
                <a:cs typeface="+mn-cs"/>
              </a:rPr>
              <a:t> = 9.55 </a:t>
            </a:r>
            <a:r>
              <a:rPr lang="en-US" dirty="0">
                <a:ea typeface="+mn-ea"/>
                <a:cs typeface="+mn-cs"/>
              </a:rPr>
              <a:t>m</a:t>
            </a:r>
            <a:r>
              <a:rPr lang="en-US" baseline="30000" dirty="0">
                <a:ea typeface="+mn-ea"/>
                <a:cs typeface="+mn-cs"/>
              </a:rPr>
              <a:t>2</a:t>
            </a:r>
            <a:r>
              <a:rPr lang="en-US" dirty="0">
                <a:ea typeface="+mn-ea"/>
                <a:cs typeface="+mn-cs"/>
              </a:rPr>
              <a:t> </a:t>
            </a:r>
            <a:r>
              <a:rPr lang="en-US" dirty="0" err="1">
                <a:ea typeface="+mn-ea"/>
                <a:cs typeface="+mn-cs"/>
              </a:rPr>
              <a:t>sr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47800" y="3200400"/>
          <a:ext cx="6096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2192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e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Energy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Gf</a:t>
                      </a:r>
                      <a:r>
                        <a:rPr lang="en-US" sz="1600" dirty="0" err="1" smtClean="0"/>
                        <a:t>eff</a:t>
                      </a:r>
                      <a:r>
                        <a:rPr lang="en-US" dirty="0" smtClean="0"/>
                        <a:t> (m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sr)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100-1000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774" name="TextBox 5"/>
          <p:cNvSpPr txBox="1">
            <a:spLocks noChangeArrowheads="1"/>
          </p:cNvSpPr>
          <p:nvPr/>
        </p:nvSpPr>
        <p:spPr bwMode="auto">
          <a:xfrm>
            <a:off x="1325563" y="5562600"/>
            <a:ext cx="6446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Selection cuts can be tuned to optimize the parameters</a:t>
            </a:r>
          </a:p>
          <a:p>
            <a:r>
              <a:rPr lang="en-US"/>
              <a:t>Roughly speaking: GF&gt;3 m</a:t>
            </a:r>
            <a:r>
              <a:rPr lang="en-US" baseline="30000"/>
              <a:t>2</a:t>
            </a:r>
            <a:r>
              <a:rPr lang="en-US"/>
              <a:t>sr with good energy resolution!!!!</a:t>
            </a:r>
          </a:p>
        </p:txBody>
      </p:sp>
    </p:spTree>
    <p:extLst>
      <p:ext uri="{BB962C8B-B14F-4D97-AF65-F5344CB8AC3E}">
        <p14:creationId xmlns:p14="http://schemas.microsoft.com/office/powerpoint/2010/main" val="28584011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Some caveats….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 rtlCol="0">
            <a:normAutofit fontScale="77500" lnSpcReduction="20000"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Please note: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The theoretical previsions for the knee region are really very much spread out!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 smtClean="0">
                <a:ea typeface="+mn-ea"/>
              </a:rPr>
              <a:t>Pre</a:t>
            </a:r>
            <a:r>
              <a:rPr lang="it-IT" dirty="0" smtClean="0">
                <a:ea typeface="+mn-ea"/>
              </a:rPr>
              <a:t>-PAMELA</a:t>
            </a:r>
            <a:r>
              <a:rPr lang="it-IT" dirty="0">
                <a:ea typeface="+mn-ea"/>
              </a:rPr>
              <a:t>-ATIC-</a:t>
            </a:r>
            <a:r>
              <a:rPr lang="it-IT" dirty="0" smtClean="0">
                <a:ea typeface="+mn-ea"/>
              </a:rPr>
              <a:t>CREAM </a:t>
            </a:r>
            <a:r>
              <a:rPr lang="it-IT" dirty="0" err="1" smtClean="0">
                <a:ea typeface="+mn-ea"/>
              </a:rPr>
              <a:t>scenarium</a:t>
            </a:r>
            <a:r>
              <a:rPr lang="it-IT" dirty="0" smtClean="0">
                <a:ea typeface="+mn-ea"/>
              </a:rPr>
              <a:t>: </a:t>
            </a:r>
            <a:r>
              <a:rPr lang="it-IT" dirty="0" err="1" smtClean="0">
                <a:ea typeface="+mn-ea"/>
              </a:rPr>
              <a:t>simple</a:t>
            </a:r>
            <a:r>
              <a:rPr lang="it-IT" dirty="0" smtClean="0">
                <a:ea typeface="+mn-ea"/>
              </a:rPr>
              <a:t> single </a:t>
            </a:r>
            <a:r>
              <a:rPr lang="it-IT" dirty="0" err="1" smtClean="0">
                <a:ea typeface="+mn-ea"/>
              </a:rPr>
              <a:t>power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low</a:t>
            </a:r>
            <a:r>
              <a:rPr lang="it-IT" dirty="0" smtClean="0">
                <a:ea typeface="+mn-ea"/>
              </a:rPr>
              <a:t> up </a:t>
            </a:r>
            <a:r>
              <a:rPr lang="it-IT" dirty="0" err="1" smtClean="0">
                <a:ea typeface="+mn-ea"/>
              </a:rPr>
              <a:t>tp</a:t>
            </a:r>
            <a:r>
              <a:rPr lang="it-IT" dirty="0" smtClean="0">
                <a:ea typeface="+mn-ea"/>
              </a:rPr>
              <a:t> the </a:t>
            </a:r>
            <a:r>
              <a:rPr lang="it-IT" dirty="0" err="1" smtClean="0">
                <a:ea typeface="+mn-ea"/>
              </a:rPr>
              <a:t>knee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region</a:t>
            </a:r>
            <a:endParaRPr lang="it-IT" dirty="0" smtClean="0">
              <a:ea typeface="+mn-ea"/>
            </a:endParaRP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ea typeface="+mn-ea"/>
              </a:rPr>
              <a:t>Post-PAMELA_ATIC_CREAM </a:t>
            </a:r>
            <a:r>
              <a:rPr lang="it-IT" dirty="0" err="1" smtClean="0">
                <a:ea typeface="+mn-ea"/>
              </a:rPr>
              <a:t>scenarium</a:t>
            </a:r>
            <a:r>
              <a:rPr lang="it-IT" dirty="0" smtClean="0">
                <a:ea typeface="+mn-ea"/>
              </a:rPr>
              <a:t>: the </a:t>
            </a:r>
            <a:r>
              <a:rPr lang="it-IT" dirty="0" err="1" smtClean="0">
                <a:ea typeface="+mn-ea"/>
              </a:rPr>
              <a:t>models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have</a:t>
            </a:r>
            <a:r>
              <a:rPr lang="it-IT" dirty="0" smtClean="0">
                <a:ea typeface="+mn-ea"/>
              </a:rPr>
              <a:t> to </a:t>
            </a:r>
            <a:r>
              <a:rPr lang="it-IT" dirty="0" err="1" smtClean="0">
                <a:ea typeface="+mn-ea"/>
              </a:rPr>
              <a:t>exaplain</a:t>
            </a:r>
            <a:r>
              <a:rPr lang="it-IT" dirty="0" smtClean="0">
                <a:ea typeface="+mn-ea"/>
              </a:rPr>
              <a:t> the </a:t>
            </a:r>
            <a:r>
              <a:rPr lang="it-IT" dirty="0" err="1" smtClean="0">
                <a:ea typeface="+mn-ea"/>
              </a:rPr>
              <a:t>change</a:t>
            </a:r>
            <a:r>
              <a:rPr lang="it-IT" dirty="0" smtClean="0">
                <a:ea typeface="+mn-ea"/>
              </a:rPr>
              <a:t> in </a:t>
            </a:r>
            <a:r>
              <a:rPr lang="it-IT" dirty="0" err="1" smtClean="0">
                <a:ea typeface="+mn-ea"/>
              </a:rPr>
              <a:t>slope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around</a:t>
            </a:r>
            <a:r>
              <a:rPr lang="it-IT" dirty="0" smtClean="0">
                <a:ea typeface="+mn-ea"/>
              </a:rPr>
              <a:t> 200 GV/c, and the </a:t>
            </a:r>
            <a:r>
              <a:rPr lang="it-IT" dirty="0" err="1" smtClean="0">
                <a:ea typeface="+mn-ea"/>
              </a:rPr>
              <a:t>different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slopes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btw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protons</a:t>
            </a:r>
            <a:r>
              <a:rPr lang="it-IT" dirty="0" smtClean="0">
                <a:ea typeface="+mn-ea"/>
              </a:rPr>
              <a:t> and </a:t>
            </a:r>
            <a:r>
              <a:rPr lang="it-IT" dirty="0" err="1" smtClean="0">
                <a:ea typeface="+mn-ea"/>
              </a:rPr>
              <a:t>helium</a:t>
            </a:r>
            <a:endParaRPr lang="it-IT" dirty="0">
              <a:ea typeface="+mn-ea"/>
            </a:endParaRP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 smtClean="0">
                <a:ea typeface="+mn-ea"/>
              </a:rPr>
              <a:t>Differents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sources</a:t>
            </a:r>
            <a:r>
              <a:rPr lang="it-IT" dirty="0" smtClean="0">
                <a:ea typeface="+mn-ea"/>
              </a:rPr>
              <a:t>, </a:t>
            </a:r>
            <a:r>
              <a:rPr lang="it-IT" dirty="0" err="1" smtClean="0">
                <a:ea typeface="+mn-ea"/>
              </a:rPr>
              <a:t>different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injectiuon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spectra</a:t>
            </a:r>
            <a:r>
              <a:rPr lang="it-IT" dirty="0" smtClean="0">
                <a:ea typeface="+mn-ea"/>
              </a:rPr>
              <a:t>, </a:t>
            </a:r>
            <a:r>
              <a:rPr lang="it-IT" dirty="0" err="1" smtClean="0">
                <a:ea typeface="+mn-ea"/>
              </a:rPr>
              <a:t>closeby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sources</a:t>
            </a:r>
            <a:r>
              <a:rPr lang="it-IT" dirty="0" smtClean="0">
                <a:ea typeface="+mn-ea"/>
              </a:rPr>
              <a:t>,,non standard </a:t>
            </a:r>
            <a:r>
              <a:rPr lang="it-IT" dirty="0" err="1" smtClean="0">
                <a:ea typeface="+mn-ea"/>
              </a:rPr>
              <a:t>propagation</a:t>
            </a:r>
            <a:r>
              <a:rPr lang="it-IT" dirty="0" smtClean="0">
                <a:ea typeface="+mn-ea"/>
              </a:rPr>
              <a:t> </a:t>
            </a:r>
            <a:r>
              <a:rPr lang="it-IT" dirty="0" err="1" smtClean="0">
                <a:ea typeface="+mn-ea"/>
              </a:rPr>
              <a:t>scenarium</a:t>
            </a:r>
            <a:r>
              <a:rPr lang="it-IT" dirty="0" smtClean="0">
                <a:ea typeface="+mn-ea"/>
              </a:rPr>
              <a:t>…. 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 smtClean="0"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 smtClean="0">
                <a:ea typeface="+mn-ea"/>
                <a:cs typeface="+mn-cs"/>
              </a:rPr>
              <a:t>Many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works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have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been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published</a:t>
            </a:r>
            <a:r>
              <a:rPr lang="it-IT" dirty="0" smtClean="0">
                <a:ea typeface="+mn-ea"/>
                <a:cs typeface="+mn-cs"/>
              </a:rPr>
              <a:t> in the last </a:t>
            </a:r>
            <a:r>
              <a:rPr lang="it-IT" dirty="0" err="1" smtClean="0">
                <a:ea typeface="+mn-ea"/>
                <a:cs typeface="+mn-cs"/>
              </a:rPr>
              <a:t>few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years</a:t>
            </a:r>
            <a:r>
              <a:rPr lang="it-IT" dirty="0" smtClean="0">
                <a:ea typeface="+mn-ea"/>
                <a:cs typeface="+mn-cs"/>
              </a:rPr>
              <a:t>:</a:t>
            </a:r>
            <a:endParaRPr lang="it-IT" dirty="0">
              <a:ea typeface="+mn-ea"/>
              <a:cs typeface="+mn-cs"/>
            </a:endParaRP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 smtClean="0">
                <a:solidFill>
                  <a:srgbClr val="D2533C"/>
                </a:solidFill>
                <a:ea typeface="+mn-ea"/>
              </a:rPr>
              <a:t>Thoudam</a:t>
            </a:r>
            <a:r>
              <a:rPr lang="it-IT" dirty="0" smtClean="0">
                <a:solidFill>
                  <a:srgbClr val="D2533C"/>
                </a:solidFill>
                <a:ea typeface="+mn-ea"/>
              </a:rPr>
              <a:t> and </a:t>
            </a:r>
            <a:r>
              <a:rPr lang="it-IT" dirty="0" err="1" smtClean="0">
                <a:solidFill>
                  <a:srgbClr val="D2533C"/>
                </a:solidFill>
                <a:ea typeface="+mn-ea"/>
              </a:rPr>
              <a:t>Horandel</a:t>
            </a:r>
            <a:endParaRPr lang="it-IT" dirty="0">
              <a:solidFill>
                <a:srgbClr val="D2533C"/>
              </a:solidFill>
              <a:ea typeface="+mn-ea"/>
            </a:endParaRP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 smtClean="0">
                <a:solidFill>
                  <a:srgbClr val="D2533C"/>
                </a:solidFill>
                <a:ea typeface="+mn-ea"/>
              </a:rPr>
              <a:t>Zatsepin</a:t>
            </a:r>
            <a:r>
              <a:rPr lang="it-IT" dirty="0">
                <a:solidFill>
                  <a:srgbClr val="D2533C"/>
                </a:solidFill>
                <a:ea typeface="+mn-ea"/>
              </a:rPr>
              <a:t>, </a:t>
            </a:r>
            <a:r>
              <a:rPr lang="it-IT" dirty="0" err="1" smtClean="0">
                <a:solidFill>
                  <a:srgbClr val="D2533C"/>
                </a:solidFill>
                <a:ea typeface="+mn-ea"/>
              </a:rPr>
              <a:t>Panov</a:t>
            </a:r>
            <a:r>
              <a:rPr lang="it-IT" dirty="0">
                <a:solidFill>
                  <a:srgbClr val="D2533C"/>
                </a:solidFill>
                <a:ea typeface="+mn-ea"/>
              </a:rPr>
              <a:t>, </a:t>
            </a:r>
            <a:r>
              <a:rPr lang="it-IT" dirty="0" err="1" smtClean="0">
                <a:solidFill>
                  <a:srgbClr val="D2533C"/>
                </a:solidFill>
                <a:ea typeface="+mn-ea"/>
              </a:rPr>
              <a:t>Sokolskaya</a:t>
            </a:r>
            <a:r>
              <a:rPr lang="it-IT" dirty="0">
                <a:solidFill>
                  <a:srgbClr val="D2533C"/>
                </a:solidFill>
                <a:ea typeface="+mn-ea"/>
              </a:rPr>
              <a:t>. </a:t>
            </a:r>
            <a:endParaRPr lang="it-IT" dirty="0" smtClean="0">
              <a:solidFill>
                <a:srgbClr val="D2533C"/>
              </a:solidFill>
              <a:ea typeface="+mn-ea"/>
            </a:endParaRP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rgbClr val="D2533C"/>
                </a:solidFill>
                <a:ea typeface="+mn-ea"/>
              </a:rPr>
              <a:t>Bernard, </a:t>
            </a:r>
            <a:r>
              <a:rPr lang="it-IT" dirty="0" err="1" smtClean="0">
                <a:solidFill>
                  <a:srgbClr val="D2533C"/>
                </a:solidFill>
                <a:ea typeface="+mn-ea"/>
              </a:rPr>
              <a:t>Delahaye</a:t>
            </a:r>
            <a:r>
              <a:rPr lang="it-IT" dirty="0" smtClean="0">
                <a:solidFill>
                  <a:srgbClr val="D2533C"/>
                </a:solidFill>
                <a:ea typeface="+mn-ea"/>
              </a:rPr>
              <a:t>, </a:t>
            </a:r>
            <a:r>
              <a:rPr lang="it-IT" dirty="0" err="1" smtClean="0">
                <a:solidFill>
                  <a:srgbClr val="D2533C"/>
                </a:solidFill>
                <a:ea typeface="+mn-ea"/>
              </a:rPr>
              <a:t>Keum</a:t>
            </a:r>
            <a:r>
              <a:rPr lang="it-IT" dirty="0" smtClean="0">
                <a:solidFill>
                  <a:srgbClr val="D2533C"/>
                </a:solidFill>
                <a:ea typeface="+mn-ea"/>
              </a:rPr>
              <a:t>, </a:t>
            </a:r>
            <a:r>
              <a:rPr lang="it-IT" dirty="0" err="1" smtClean="0">
                <a:solidFill>
                  <a:srgbClr val="D2533C"/>
                </a:solidFill>
                <a:ea typeface="+mn-ea"/>
              </a:rPr>
              <a:t>Liu</a:t>
            </a:r>
            <a:r>
              <a:rPr lang="it-IT" dirty="0" smtClean="0">
                <a:solidFill>
                  <a:srgbClr val="D2533C"/>
                </a:solidFill>
                <a:ea typeface="+mn-ea"/>
              </a:rPr>
              <a:t>, Salati</a:t>
            </a:r>
            <a:r>
              <a:rPr lang="it-IT" dirty="0">
                <a:solidFill>
                  <a:srgbClr val="D2533C"/>
                </a:solidFill>
                <a:ea typeface="+mn-ea"/>
              </a:rPr>
              <a:t>, </a:t>
            </a:r>
            <a:r>
              <a:rPr lang="it-IT" dirty="0" err="1" smtClean="0">
                <a:solidFill>
                  <a:srgbClr val="D2533C"/>
                </a:solidFill>
                <a:ea typeface="+mn-ea"/>
              </a:rPr>
              <a:t>Taillet</a:t>
            </a:r>
            <a:endParaRPr lang="it-IT" dirty="0">
              <a:solidFill>
                <a:srgbClr val="D2533C"/>
              </a:solidFill>
              <a:ea typeface="+mn-ea"/>
            </a:endParaRP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rgbClr val="D2533C"/>
                </a:solidFill>
                <a:ea typeface="+mn-ea"/>
              </a:rPr>
              <a:t>Yuan, Zhang, Bi</a:t>
            </a:r>
            <a:endParaRPr lang="it-IT" dirty="0">
              <a:solidFill>
                <a:srgbClr val="D2533C"/>
              </a:solidFill>
              <a:ea typeface="+mn-ea"/>
            </a:endParaRP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 smtClean="0">
                <a:solidFill>
                  <a:srgbClr val="D2533C"/>
                </a:solidFill>
                <a:ea typeface="+mn-ea"/>
              </a:rPr>
              <a:t>Tomassetti</a:t>
            </a:r>
            <a:r>
              <a:rPr lang="it-IT" dirty="0" smtClean="0">
                <a:solidFill>
                  <a:srgbClr val="D2533C"/>
                </a:solidFill>
                <a:ea typeface="+mn-ea"/>
              </a:rPr>
              <a:t> 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solidFill>
                  <a:srgbClr val="D2533C"/>
                </a:solidFill>
                <a:ea typeface="+mn-ea"/>
              </a:rPr>
              <a:t>Blasi, Amato, Donato, Serpico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 smtClean="0">
              <a:solidFill>
                <a:srgbClr val="D2533C"/>
              </a:solidFill>
              <a:ea typeface="+mn-ea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 smtClean="0">
                <a:ea typeface="+mn-ea"/>
                <a:cs typeface="+mn-cs"/>
              </a:rPr>
              <a:t>As</a:t>
            </a:r>
            <a:r>
              <a:rPr lang="it-IT" dirty="0" smtClean="0">
                <a:ea typeface="+mn-ea"/>
                <a:cs typeface="+mn-cs"/>
              </a:rPr>
              <a:t> a </a:t>
            </a:r>
            <a:r>
              <a:rPr lang="it-IT" dirty="0" err="1" smtClean="0">
                <a:ea typeface="+mn-ea"/>
                <a:cs typeface="+mn-cs"/>
              </a:rPr>
              <a:t>results</a:t>
            </a:r>
            <a:r>
              <a:rPr lang="it-IT" dirty="0" smtClean="0">
                <a:ea typeface="+mn-ea"/>
                <a:cs typeface="+mn-cs"/>
              </a:rPr>
              <a:t>, the </a:t>
            </a:r>
            <a:r>
              <a:rPr lang="it-IT" dirty="0" err="1" smtClean="0">
                <a:ea typeface="+mn-ea"/>
                <a:cs typeface="+mn-cs"/>
              </a:rPr>
              <a:t>expected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spectrum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around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knee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is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unclear</a:t>
            </a:r>
            <a:r>
              <a:rPr lang="it-IT" dirty="0" smtClean="0">
                <a:ea typeface="+mn-ea"/>
                <a:cs typeface="+mn-cs"/>
              </a:rPr>
              <a:t>, and </a:t>
            </a:r>
            <a:r>
              <a:rPr lang="it-IT" dirty="0" err="1" smtClean="0">
                <a:ea typeface="+mn-ea"/>
                <a:cs typeface="+mn-cs"/>
              </a:rPr>
              <a:t>probably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higher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than</a:t>
            </a:r>
            <a:r>
              <a:rPr lang="it-IT" dirty="0" smtClean="0">
                <a:ea typeface="+mn-ea"/>
                <a:cs typeface="+mn-cs"/>
              </a:rPr>
              <a:t> the </a:t>
            </a:r>
            <a:r>
              <a:rPr lang="it-IT" dirty="0" err="1" smtClean="0">
                <a:ea typeface="+mn-ea"/>
                <a:cs typeface="+mn-cs"/>
              </a:rPr>
              <a:t>one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expected</a:t>
            </a:r>
            <a:r>
              <a:rPr lang="it-IT" dirty="0" smtClean="0">
                <a:ea typeface="+mn-ea"/>
                <a:cs typeface="+mn-cs"/>
              </a:rPr>
              <a:t> up to </a:t>
            </a:r>
            <a:r>
              <a:rPr lang="it-IT" dirty="0" err="1" smtClean="0">
                <a:ea typeface="+mn-ea"/>
                <a:cs typeface="+mn-cs"/>
              </a:rPr>
              <a:t>few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years</a:t>
            </a:r>
            <a:r>
              <a:rPr lang="it-IT" dirty="0" smtClean="0">
                <a:ea typeface="+mn-ea"/>
                <a:cs typeface="+mn-cs"/>
              </a:rPr>
              <a:t> ago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 smtClean="0">
                <a:ea typeface="+mn-ea"/>
                <a:cs typeface="+mn-cs"/>
              </a:rPr>
              <a:t>Possible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structures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may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arise</a:t>
            </a:r>
            <a:r>
              <a:rPr lang="it-IT" dirty="0" smtClean="0">
                <a:ea typeface="+mn-ea"/>
                <a:cs typeface="+mn-cs"/>
              </a:rPr>
              <a:t>?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ea typeface="+mn-ea"/>
                <a:cs typeface="+mn-cs"/>
              </a:rPr>
              <a:t>Direct </a:t>
            </a:r>
            <a:r>
              <a:rPr lang="it-IT" dirty="0" err="1" smtClean="0">
                <a:ea typeface="+mn-ea"/>
                <a:cs typeface="+mn-cs"/>
              </a:rPr>
              <a:t>measurementes</a:t>
            </a:r>
            <a:r>
              <a:rPr lang="it-IT" dirty="0" smtClean="0">
                <a:ea typeface="+mn-ea"/>
                <a:cs typeface="+mn-cs"/>
              </a:rPr>
              <a:t> are </a:t>
            </a:r>
            <a:r>
              <a:rPr lang="it-IT" dirty="0" err="1" smtClean="0">
                <a:ea typeface="+mn-ea"/>
                <a:cs typeface="+mn-cs"/>
              </a:rPr>
              <a:t>really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essential</a:t>
            </a:r>
            <a:r>
              <a:rPr lang="it-IT" dirty="0" smtClean="0">
                <a:ea typeface="+mn-ea"/>
                <a:cs typeface="+mn-cs"/>
              </a:rPr>
              <a:t>!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ea typeface="+mn-ea"/>
                <a:cs typeface="+mn-cs"/>
              </a:rPr>
              <a:t>With the </a:t>
            </a:r>
            <a:r>
              <a:rPr lang="it-IT" dirty="0" err="1" smtClean="0">
                <a:ea typeface="+mn-ea"/>
                <a:cs typeface="+mn-cs"/>
              </a:rPr>
              <a:t>propsed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calorimeter</a:t>
            </a:r>
            <a:r>
              <a:rPr lang="it-IT" dirty="0" smtClean="0">
                <a:ea typeface="+mn-ea"/>
                <a:cs typeface="+mn-cs"/>
              </a:rPr>
              <a:t>, </a:t>
            </a:r>
            <a:r>
              <a:rPr lang="it-IT" dirty="0" err="1" smtClean="0">
                <a:ea typeface="+mn-ea"/>
                <a:cs typeface="+mn-cs"/>
              </a:rPr>
              <a:t>we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could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measure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well</a:t>
            </a:r>
            <a:r>
              <a:rPr lang="it-IT" dirty="0" smtClean="0">
                <a:ea typeface="+mn-ea"/>
                <a:cs typeface="+mn-cs"/>
              </a:rPr>
              <a:t> </a:t>
            </a:r>
            <a:r>
              <a:rPr lang="it-IT" dirty="0" err="1" smtClean="0">
                <a:ea typeface="+mn-ea"/>
                <a:cs typeface="+mn-cs"/>
              </a:rPr>
              <a:t>above</a:t>
            </a:r>
            <a:r>
              <a:rPr lang="it-IT" dirty="0" smtClean="0">
                <a:ea typeface="+mn-ea"/>
                <a:cs typeface="+mn-cs"/>
              </a:rPr>
              <a:t> the </a:t>
            </a:r>
            <a:r>
              <a:rPr lang="it-IT" dirty="0" err="1" smtClean="0">
                <a:ea typeface="+mn-ea"/>
                <a:cs typeface="+mn-cs"/>
              </a:rPr>
              <a:t>knee</a:t>
            </a:r>
            <a:endParaRPr lang="it-IT" dirty="0"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181600" y="3505200"/>
            <a:ext cx="304800" cy="1447800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5562600" y="3886200"/>
            <a:ext cx="327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I can give you references if you are interested</a:t>
            </a:r>
          </a:p>
        </p:txBody>
      </p:sp>
    </p:spTree>
    <p:extLst>
      <p:ext uri="{BB962C8B-B14F-4D97-AF65-F5344CB8AC3E}">
        <p14:creationId xmlns:p14="http://schemas.microsoft.com/office/powerpoint/2010/main" val="1336698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MI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76401" y="838200"/>
            <a:ext cx="5707062" cy="63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A spot on the pre-prototype test beam (</a:t>
            </a:r>
            <a:r>
              <a:rPr lang="en-US" sz="3200" dirty="0" smtClean="0">
                <a:latin typeface="Symbol" charset="2"/>
                <a:ea typeface="+mj-ea"/>
                <a:cs typeface="Symbol" charset="2"/>
              </a:rPr>
              <a:t>m</a:t>
            </a:r>
            <a:r>
              <a:rPr lang="en-US" sz="3200" dirty="0" smtClean="0">
                <a:ea typeface="+mj-ea"/>
                <a:cs typeface="+mj-cs"/>
              </a:rPr>
              <a:t> beam)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4038600" y="13716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  <p:sp>
        <p:nvSpPr>
          <p:cNvPr id="39940" name="TextBox 10"/>
          <p:cNvSpPr txBox="1">
            <a:spLocks noChangeArrowheads="1"/>
          </p:cNvSpPr>
          <p:nvPr/>
        </p:nvSpPr>
        <p:spPr bwMode="auto">
          <a:xfrm>
            <a:off x="2133600" y="60960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  <p:sp>
        <p:nvSpPr>
          <p:cNvPr id="39941" name="TextBox 11"/>
          <p:cNvSpPr txBox="1">
            <a:spLocks noChangeArrowheads="1"/>
          </p:cNvSpPr>
          <p:nvPr/>
        </p:nvSpPr>
        <p:spPr bwMode="auto">
          <a:xfrm>
            <a:off x="4267200" y="60198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  <p:sp>
        <p:nvSpPr>
          <p:cNvPr id="39942" name="TextBox 12"/>
          <p:cNvSpPr txBox="1">
            <a:spLocks noChangeArrowheads="1"/>
          </p:cNvSpPr>
          <p:nvPr/>
        </p:nvSpPr>
        <p:spPr bwMode="auto">
          <a:xfrm>
            <a:off x="6477000" y="60960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</p:spTree>
    <p:extLst>
      <p:ext uri="{BB962C8B-B14F-4D97-AF65-F5344CB8AC3E}">
        <p14:creationId xmlns:p14="http://schemas.microsoft.com/office/powerpoint/2010/main" val="803297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A spot on the pre-prototype test beam (</a:t>
            </a:r>
            <a:r>
              <a:rPr lang="en-US" sz="3200" dirty="0" smtClean="0">
                <a:latin typeface="Symbol" charset="2"/>
                <a:ea typeface="+mj-ea"/>
                <a:cs typeface="Symbol" charset="2"/>
              </a:rPr>
              <a:t>m</a:t>
            </a:r>
            <a:r>
              <a:rPr lang="en-US" sz="3200" baseline="30000" dirty="0" smtClean="0">
                <a:ea typeface="+mj-ea"/>
                <a:cs typeface="+mj-cs"/>
              </a:rPr>
              <a:t>-</a:t>
            </a:r>
            <a:r>
              <a:rPr lang="en-US" sz="3200" dirty="0" smtClean="0">
                <a:ea typeface="+mj-ea"/>
                <a:cs typeface="+mj-cs"/>
              </a:rPr>
              <a:t> beam)</a:t>
            </a:r>
            <a:endParaRPr lang="en-US" sz="3200" dirty="0">
              <a:ea typeface="+mj-ea"/>
              <a:cs typeface="+mj-cs"/>
            </a:endParaRPr>
          </a:p>
        </p:txBody>
      </p:sp>
      <p:grpSp>
        <p:nvGrpSpPr>
          <p:cNvPr id="40962" name="Group 16"/>
          <p:cNvGrpSpPr>
            <a:grpSpLocks/>
          </p:cNvGrpSpPr>
          <p:nvPr/>
        </p:nvGrpSpPr>
        <p:grpSpPr bwMode="auto">
          <a:xfrm>
            <a:off x="2362200" y="990600"/>
            <a:ext cx="4876800" cy="5791200"/>
            <a:chOff x="1905000" y="685800"/>
            <a:chExt cx="5397500" cy="6781800"/>
          </a:xfrm>
        </p:grpSpPr>
        <p:pic>
          <p:nvPicPr>
            <p:cNvPr id="40967" name="Picture 3" descr="lay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752600"/>
              <a:ext cx="53340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5" descr="lay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971800"/>
              <a:ext cx="5372100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9" name="Picture 6" descr="lay3_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114800"/>
              <a:ext cx="1765300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Picture 7" descr="lay3_2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4191000"/>
              <a:ext cx="3530600" cy="115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1" name="Picture 8" descr="lay4_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5181600"/>
              <a:ext cx="35433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2" name="Picture 9" descr="lay4_2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5181600"/>
              <a:ext cx="1739900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3" name="Picture 14" descr="pd_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700" y="685800"/>
              <a:ext cx="1790700" cy="116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4" name="Picture 15" descr="pd_2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6248400"/>
              <a:ext cx="53213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3" name="TextBox 17"/>
          <p:cNvSpPr txBox="1">
            <a:spLocks noChangeArrowheads="1"/>
          </p:cNvSpPr>
          <p:nvPr/>
        </p:nvSpPr>
        <p:spPr bwMode="auto">
          <a:xfrm>
            <a:off x="4343400" y="12954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  <p:sp>
        <p:nvSpPr>
          <p:cNvPr id="40964" name="TextBox 18"/>
          <p:cNvSpPr txBox="1">
            <a:spLocks noChangeArrowheads="1"/>
          </p:cNvSpPr>
          <p:nvPr/>
        </p:nvSpPr>
        <p:spPr bwMode="auto">
          <a:xfrm>
            <a:off x="2667000" y="60960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  <p:sp>
        <p:nvSpPr>
          <p:cNvPr id="40965" name="TextBox 19"/>
          <p:cNvSpPr txBox="1">
            <a:spLocks noChangeArrowheads="1"/>
          </p:cNvSpPr>
          <p:nvPr/>
        </p:nvSpPr>
        <p:spPr bwMode="auto">
          <a:xfrm>
            <a:off x="4343400" y="60960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  <p:sp>
        <p:nvSpPr>
          <p:cNvPr id="40966" name="TextBox 20"/>
          <p:cNvSpPr txBox="1">
            <a:spLocks noChangeArrowheads="1"/>
          </p:cNvSpPr>
          <p:nvPr/>
        </p:nvSpPr>
        <p:spPr bwMode="auto">
          <a:xfrm>
            <a:off x="5889625" y="61722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</p:spTree>
    <p:extLst>
      <p:ext uri="{BB962C8B-B14F-4D97-AF65-F5344CB8AC3E}">
        <p14:creationId xmlns:p14="http://schemas.microsoft.com/office/powerpoint/2010/main" val="1796434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electr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2263" y="990600"/>
            <a:ext cx="5570538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A spot on the pre-prototype test beam (e</a:t>
            </a:r>
            <a:r>
              <a:rPr lang="en-US" sz="3200" baseline="30000" dirty="0" smtClean="0">
                <a:ea typeface="+mj-ea"/>
                <a:cs typeface="+mj-cs"/>
              </a:rPr>
              <a:t>-</a:t>
            </a:r>
            <a:r>
              <a:rPr lang="en-US" sz="3200" dirty="0" smtClean="0">
                <a:ea typeface="+mj-ea"/>
                <a:cs typeface="+mj-cs"/>
              </a:rPr>
              <a:t> beam)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3886200" y="16002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  <p:sp>
        <p:nvSpPr>
          <p:cNvPr id="41988" name="TextBox 10"/>
          <p:cNvSpPr txBox="1">
            <a:spLocks noChangeArrowheads="1"/>
          </p:cNvSpPr>
          <p:nvPr/>
        </p:nvSpPr>
        <p:spPr bwMode="auto">
          <a:xfrm>
            <a:off x="1905000" y="63246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  <p:sp>
        <p:nvSpPr>
          <p:cNvPr id="41989" name="TextBox 11"/>
          <p:cNvSpPr txBox="1">
            <a:spLocks noChangeArrowheads="1"/>
          </p:cNvSpPr>
          <p:nvPr/>
        </p:nvSpPr>
        <p:spPr bwMode="auto">
          <a:xfrm>
            <a:off x="3886200" y="62484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  <p:sp>
        <p:nvSpPr>
          <p:cNvPr id="41990" name="TextBox 12"/>
          <p:cNvSpPr txBox="1">
            <a:spLocks noChangeArrowheads="1"/>
          </p:cNvSpPr>
          <p:nvPr/>
        </p:nvSpPr>
        <p:spPr bwMode="auto">
          <a:xfrm>
            <a:off x="6096000" y="62484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/>
              <a:t>PD Only</a:t>
            </a:r>
          </a:p>
        </p:txBody>
      </p:sp>
    </p:spTree>
    <p:extLst>
      <p:ext uri="{BB962C8B-B14F-4D97-AF65-F5344CB8AC3E}">
        <p14:creationId xmlns:p14="http://schemas.microsoft.com/office/powerpoint/2010/main" val="5509156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24" y="1752600"/>
            <a:ext cx="6449152" cy="4373563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Energy </a:t>
            </a:r>
            <a:r>
              <a:rPr lang="it-IT" dirty="0" err="1" smtClean="0"/>
              <a:t>resolution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5879013"/>
            <a:ext cx="210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12.8 GV</a:t>
            </a:r>
          </a:p>
          <a:p>
            <a:r>
              <a:rPr lang="it-IT" dirty="0" err="1" smtClean="0"/>
              <a:t>Starting-layer</a:t>
            </a:r>
            <a:r>
              <a:rPr lang="it-IT" dirty="0" smtClean="0"/>
              <a:t> ==2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536450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0070C0"/>
                </a:solidFill>
              </a:rPr>
              <a:t>Z=2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Z=1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4128" y="3381608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sym typeface="Symbol"/>
              </a:rPr>
              <a:t>82</a:t>
            </a:r>
            <a:r>
              <a:rPr lang="it-IT" dirty="0" smtClean="0">
                <a:solidFill>
                  <a:srgbClr val="FF0000"/>
                </a:solidFill>
              </a:rPr>
              <a:t>% (RMS)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4488" y="3337942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  <a:sym typeface="Symbol"/>
              </a:rPr>
              <a:t>39</a:t>
            </a:r>
            <a:r>
              <a:rPr lang="it-IT" dirty="0" smtClean="0">
                <a:solidFill>
                  <a:srgbClr val="0070C0"/>
                </a:solidFill>
              </a:rPr>
              <a:t>% (RMS)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8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Simulation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 rtlCol="0">
            <a:normAutofit fontScale="92500" lnSpcReduction="20000"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FLUKA based simulation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Planar generation surface on one of the 5 faces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Results valid also for the other faces!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Carbon fiber in between crystals (3 mm gaps)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Large photodiode is inserted on the crystal in the simulation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We take into account also the energy release in the Photodiode itself!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Results are valid for every face since scintillation light is </a:t>
            </a:r>
            <a:r>
              <a:rPr lang="en-US" dirty="0" err="1" smtClean="0">
                <a:ea typeface="+mn-ea"/>
              </a:rPr>
              <a:t>isotropically</a:t>
            </a:r>
            <a:r>
              <a:rPr lang="en-US" dirty="0" smtClean="0">
                <a:ea typeface="+mn-ea"/>
              </a:rPr>
              <a:t> emitted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Electrons:	100 </a:t>
            </a:r>
            <a:r>
              <a:rPr lang="en-US" dirty="0" err="1" smtClean="0">
                <a:ea typeface="+mn-ea"/>
                <a:cs typeface="+mn-cs"/>
              </a:rPr>
              <a:t>GeV</a:t>
            </a:r>
            <a:r>
              <a:rPr lang="en-US" dirty="0" smtClean="0">
                <a:ea typeface="+mn-ea"/>
                <a:cs typeface="+mn-cs"/>
              </a:rPr>
              <a:t> – 1 </a:t>
            </a:r>
            <a:r>
              <a:rPr lang="en-US" dirty="0" err="1" smtClean="0">
                <a:ea typeface="+mn-ea"/>
                <a:cs typeface="+mn-cs"/>
              </a:rPr>
              <a:t>TeV</a:t>
            </a:r>
            <a:r>
              <a:rPr lang="en-US" dirty="0" smtClean="0">
                <a:ea typeface="+mn-ea"/>
                <a:cs typeface="+mn-cs"/>
              </a:rPr>
              <a:t> range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Protons:	100 </a:t>
            </a:r>
            <a:r>
              <a:rPr lang="en-US" dirty="0" err="1" smtClean="0">
                <a:ea typeface="+mn-ea"/>
                <a:cs typeface="+mn-cs"/>
              </a:rPr>
              <a:t>GeV</a:t>
            </a:r>
            <a:r>
              <a:rPr lang="en-US" dirty="0" smtClean="0">
                <a:ea typeface="+mn-ea"/>
                <a:cs typeface="+mn-cs"/>
              </a:rPr>
              <a:t> – 100 </a:t>
            </a:r>
            <a:r>
              <a:rPr lang="en-US" dirty="0" err="1" smtClean="0">
                <a:ea typeface="+mn-ea"/>
                <a:cs typeface="+mn-cs"/>
              </a:rPr>
              <a:t>TeV</a:t>
            </a:r>
            <a:r>
              <a:rPr lang="en-US" dirty="0" smtClean="0">
                <a:ea typeface="+mn-ea"/>
                <a:cs typeface="+mn-cs"/>
              </a:rPr>
              <a:t> range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~ 100 – 10.000 events for each energy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No </a:t>
            </a:r>
            <a:r>
              <a:rPr lang="en-US" dirty="0" err="1" smtClean="0">
                <a:ea typeface="+mn-ea"/>
                <a:cs typeface="+mn-cs"/>
              </a:rPr>
              <a:t>mis</a:t>
            </a:r>
            <a:r>
              <a:rPr lang="en-US" dirty="0" smtClean="0">
                <a:ea typeface="+mn-ea"/>
                <a:cs typeface="+mn-cs"/>
              </a:rPr>
              <a:t>-calibration effects are included in the simulation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Light collection efficiency and PD quantum efficiency are included in the simulation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For the moment we have very low statistics for high energy particles (huge computing time is necessary….)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24" y="1752600"/>
            <a:ext cx="6449152" cy="4373563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Energy </a:t>
            </a:r>
            <a:r>
              <a:rPr lang="it-IT" dirty="0" err="1" smtClean="0"/>
              <a:t>resolution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5879013"/>
            <a:ext cx="210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12.8 GV</a:t>
            </a:r>
          </a:p>
          <a:p>
            <a:r>
              <a:rPr lang="it-IT" dirty="0" err="1" smtClean="0"/>
              <a:t>Starting-layer</a:t>
            </a:r>
            <a:r>
              <a:rPr lang="it-IT" dirty="0" smtClean="0"/>
              <a:t> ==2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536450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0070C0"/>
                </a:solidFill>
              </a:rPr>
              <a:t>Z=2</a:t>
            </a:r>
          </a:p>
          <a:p>
            <a:r>
              <a:rPr lang="it-IT" sz="1600" b="1" dirty="0" smtClean="0">
                <a:solidFill>
                  <a:srgbClr val="FF0000"/>
                </a:solidFill>
              </a:rPr>
              <a:t>Z=1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370774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sym typeface="Symbol"/>
              </a:rPr>
              <a:t></a:t>
            </a:r>
            <a:r>
              <a:rPr lang="it-IT" dirty="0" smtClean="0">
                <a:solidFill>
                  <a:srgbClr val="FF0000"/>
                </a:solidFill>
              </a:rPr>
              <a:t>60% (</a:t>
            </a:r>
            <a:r>
              <a:rPr lang="it-IT" dirty="0" err="1" smtClean="0">
                <a:solidFill>
                  <a:srgbClr val="FF0000"/>
                </a:solidFill>
              </a:rPr>
              <a:t>fit</a:t>
            </a:r>
            <a:r>
              <a:rPr lang="it-IT" dirty="0" smtClean="0">
                <a:solidFill>
                  <a:srgbClr val="FF0000"/>
                </a:solidFill>
              </a:rPr>
              <a:t>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7700" y="366407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  <a:sym typeface="Symbol"/>
              </a:rPr>
              <a:t></a:t>
            </a:r>
            <a:r>
              <a:rPr lang="it-IT" dirty="0" smtClean="0">
                <a:solidFill>
                  <a:srgbClr val="0070C0"/>
                </a:solidFill>
              </a:rPr>
              <a:t>34% (</a:t>
            </a:r>
            <a:r>
              <a:rPr lang="it-IT" dirty="0" err="1" smtClean="0">
                <a:solidFill>
                  <a:srgbClr val="0070C0"/>
                </a:solidFill>
              </a:rPr>
              <a:t>fit</a:t>
            </a:r>
            <a:r>
              <a:rPr lang="it-IT" dirty="0" smtClean="0">
                <a:solidFill>
                  <a:srgbClr val="0070C0"/>
                </a:solidFill>
              </a:rPr>
              <a:t>)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1" y="1918217"/>
            <a:ext cx="5044320" cy="353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477120" y="2167364"/>
            <a:ext cx="2894400" cy="119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>
                <a:latin typeface="FreeSerif" charset="0"/>
              </a:rPr>
              <a:t>Selection efficiency: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>
                <a:latin typeface="FreeSerif" charset="0"/>
              </a:rPr>
              <a:t>       </a:t>
            </a:r>
            <a:r>
              <a:rPr lang="en-US">
                <a:latin typeface="FreeSerif" charset="0"/>
                <a:cs typeface="FreeSerif" charset="0"/>
              </a:rPr>
              <a:t>ε ~ 36%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endParaRPr lang="en-US">
              <a:latin typeface="FreeSerif" charset="0"/>
              <a:cs typeface="FreeSerif" charset="0"/>
            </a:endParaRP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b="1">
                <a:latin typeface="FreeSerif" charset="0"/>
                <a:cs typeface="FreeSerif" charset="0"/>
              </a:rPr>
              <a:t>GF</a:t>
            </a:r>
            <a:r>
              <a:rPr lang="en-US" b="1" baseline="-33000">
                <a:latin typeface="FreeSerif" charset="0"/>
                <a:cs typeface="FreeSerif" charset="0"/>
              </a:rPr>
              <a:t>eff</a:t>
            </a:r>
            <a:r>
              <a:rPr lang="en-US" b="1">
                <a:latin typeface="FreeSerif" charset="0"/>
                <a:cs typeface="FreeSerif" charset="0"/>
              </a:rPr>
              <a:t> ~ 3.4 m</a:t>
            </a:r>
            <a:r>
              <a:rPr lang="en-US" b="1" baseline="33000">
                <a:latin typeface="FreeSerif" charset="0"/>
                <a:cs typeface="FreeSerif" charset="0"/>
              </a:rPr>
              <a:t>2</a:t>
            </a:r>
            <a:r>
              <a:rPr lang="en-US" b="1">
                <a:latin typeface="FreeSerif" charset="0"/>
                <a:cs typeface="FreeSerif" charset="0"/>
              </a:rPr>
              <a:t>sr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/>
              <a:t>Electrons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89120" y="1752600"/>
            <a:ext cx="2496021" cy="316566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500" b="1"/>
              <a:t>Electrons 100 – 1000 GeV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802880" y="5316973"/>
            <a:ext cx="3917283" cy="2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300" b="1"/>
              <a:t>(Measured Energy – Real Energy) / Real Energy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435681" y="2621010"/>
            <a:ext cx="1267739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sz="1500">
                <a:solidFill>
                  <a:srgbClr val="FF0000"/>
                </a:solidFill>
                <a:latin typeface="FreeSerif" charset="0"/>
              </a:rPr>
              <a:t>Crystals only</a:t>
            </a:r>
          </a:p>
        </p:txBody>
      </p:sp>
      <p:cxnSp>
        <p:nvCxnSpPr>
          <p:cNvPr id="13319" name="AutoShape 7"/>
          <p:cNvCxnSpPr>
            <a:cxnSpLocks noChangeShapeType="1"/>
          </p:cNvCxnSpPr>
          <p:nvPr/>
        </p:nvCxnSpPr>
        <p:spPr bwMode="auto">
          <a:xfrm>
            <a:off x="2188800" y="2884559"/>
            <a:ext cx="630720" cy="525655"/>
          </a:xfrm>
          <a:prstGeom prst="straightConnector1">
            <a:avLst/>
          </a:prstGeom>
          <a:noFill/>
          <a:ln w="2628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375360" y="3269078"/>
            <a:ext cx="2126986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1500">
                <a:latin typeface="FreeSerif" charset="0"/>
              </a:rPr>
              <a:t>Crystals + photodiodes</a:t>
            </a:r>
          </a:p>
        </p:txBody>
      </p:sp>
      <p:cxnSp>
        <p:nvCxnSpPr>
          <p:cNvPr id="13321" name="AutoShape 9"/>
          <p:cNvCxnSpPr>
            <a:cxnSpLocks noChangeShapeType="1"/>
          </p:cNvCxnSpPr>
          <p:nvPr/>
        </p:nvCxnSpPr>
        <p:spPr bwMode="auto">
          <a:xfrm flipH="1">
            <a:off x="3588480" y="3616155"/>
            <a:ext cx="973440" cy="482450"/>
          </a:xfrm>
          <a:prstGeom prst="straightConnector1">
            <a:avLst/>
          </a:prstGeom>
          <a:noFill/>
          <a:ln w="26280">
            <a:solidFill>
              <a:srgbClr val="93A2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556960" y="3992035"/>
            <a:ext cx="2626560" cy="119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>
                <a:latin typeface="FreeSerif" charset="0"/>
              </a:rPr>
              <a:t>Non-gaussian tails due to leakages and to energy losses in carbon fiber material 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111840" y="2248012"/>
            <a:ext cx="1527895" cy="470454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sz="2500">
                <a:latin typeface="FreeSerif" charset="0"/>
              </a:rPr>
              <a:t>RMS~2%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980321" y="5734618"/>
            <a:ext cx="2894400" cy="63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u="sng">
                <a:latin typeface="FreeSerif" charset="0"/>
              </a:rPr>
              <a:t>Ionization effect on PD: 1.7%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52027"/>
            <a:ext cx="8228160" cy="758959"/>
          </a:xfrm>
          <a:ln/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/>
              <a:t>Protons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31200" y="1196766"/>
            <a:ext cx="2986560" cy="3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>
                <a:latin typeface="FreeSerif" charset="0"/>
              </a:rPr>
              <a:t>Energy resolution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354721" y="2344566"/>
            <a:ext cx="2894400" cy="23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FreeSerif" charset="0"/>
              </a:rPr>
              <a:t>Selection efficiencies: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FreeSerif" charset="0"/>
              </a:rPr>
              <a:t>       </a:t>
            </a:r>
            <a:r>
              <a:rPr lang="en-US" dirty="0">
                <a:latin typeface="FreeSerif" charset="0"/>
                <a:cs typeface="FreeSerif" charset="0"/>
              </a:rPr>
              <a:t>ε</a:t>
            </a:r>
            <a:r>
              <a:rPr lang="en-US" baseline="33000" dirty="0">
                <a:latin typeface="FreeSerif" charset="0"/>
                <a:cs typeface="FreeSerif" charset="0"/>
              </a:rPr>
              <a:t>0.1-1TeV</a:t>
            </a:r>
            <a:r>
              <a:rPr lang="en-US" dirty="0">
                <a:latin typeface="FreeSerif" charset="0"/>
                <a:cs typeface="FreeSerif" charset="0"/>
              </a:rPr>
              <a:t> ~ 35%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>
                <a:latin typeface="FreeSerif" charset="0"/>
                <a:cs typeface="FreeSerif" charset="0"/>
              </a:rPr>
              <a:t>          ε</a:t>
            </a:r>
            <a:r>
              <a:rPr lang="en-US" baseline="33000" dirty="0">
                <a:latin typeface="FreeSerif" charset="0"/>
                <a:cs typeface="FreeSerif" charset="0"/>
              </a:rPr>
              <a:t>1TeV</a:t>
            </a:r>
            <a:r>
              <a:rPr lang="en-US" dirty="0">
                <a:latin typeface="FreeSerif" charset="0"/>
                <a:cs typeface="FreeSerif" charset="0"/>
              </a:rPr>
              <a:t>     ~ 41%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>
                <a:latin typeface="FreeSerif" charset="0"/>
                <a:cs typeface="FreeSerif" charset="0"/>
              </a:rPr>
              <a:t>          ε</a:t>
            </a:r>
            <a:r>
              <a:rPr lang="en-US" baseline="33000" dirty="0">
                <a:latin typeface="FreeSerif" charset="0"/>
                <a:cs typeface="FreeSerif" charset="0"/>
              </a:rPr>
              <a:t>10TeV</a:t>
            </a:r>
            <a:r>
              <a:rPr lang="en-US" dirty="0">
                <a:latin typeface="FreeSerif" charset="0"/>
                <a:cs typeface="FreeSerif" charset="0"/>
              </a:rPr>
              <a:t>    ~ 47%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endParaRPr lang="en-US" dirty="0">
              <a:latin typeface="FreeSerif" charset="0"/>
              <a:cs typeface="FreeSerif" charset="0"/>
            </a:endParaRP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FreeSerif" charset="0"/>
                <a:cs typeface="FreeSerif" charset="0"/>
              </a:rPr>
              <a:t>GF</a:t>
            </a:r>
            <a:r>
              <a:rPr lang="en-US" baseline="-33000" dirty="0">
                <a:latin typeface="FreeSerif" charset="0"/>
                <a:cs typeface="FreeSerif" charset="0"/>
              </a:rPr>
              <a:t>eff</a:t>
            </a:r>
            <a:r>
              <a:rPr lang="en-US" baseline="33000" dirty="0">
                <a:latin typeface="FreeSerif" charset="0"/>
                <a:cs typeface="FreeSerif" charset="0"/>
              </a:rPr>
              <a:t>0.1-1TeV</a:t>
            </a:r>
            <a:r>
              <a:rPr lang="en-US" dirty="0">
                <a:latin typeface="FreeSerif" charset="0"/>
                <a:cs typeface="FreeSerif" charset="0"/>
              </a:rPr>
              <a:t>  ~ 3.3 m</a:t>
            </a:r>
            <a:r>
              <a:rPr lang="en-US" baseline="33000" dirty="0">
                <a:latin typeface="FreeSerif" charset="0"/>
                <a:cs typeface="FreeSerif" charset="0"/>
              </a:rPr>
              <a:t>2</a:t>
            </a:r>
            <a:r>
              <a:rPr lang="en-US" dirty="0">
                <a:latin typeface="FreeSerif" charset="0"/>
                <a:cs typeface="FreeSerif" charset="0"/>
              </a:rPr>
              <a:t>sr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FreeSerif" charset="0"/>
                <a:cs typeface="FreeSerif" charset="0"/>
              </a:rPr>
              <a:t>GF</a:t>
            </a:r>
            <a:r>
              <a:rPr lang="en-US" baseline="-33000" dirty="0">
                <a:latin typeface="FreeSerif" charset="0"/>
                <a:cs typeface="FreeSerif" charset="0"/>
              </a:rPr>
              <a:t>eff</a:t>
            </a:r>
            <a:r>
              <a:rPr lang="en-US" baseline="33000" dirty="0">
                <a:latin typeface="FreeSerif" charset="0"/>
                <a:cs typeface="FreeSerif" charset="0"/>
              </a:rPr>
              <a:t>1TeV</a:t>
            </a:r>
            <a:r>
              <a:rPr lang="en-US" dirty="0">
                <a:latin typeface="FreeSerif" charset="0"/>
                <a:cs typeface="FreeSerif" charset="0"/>
              </a:rPr>
              <a:t>     ~ 3.9 m</a:t>
            </a:r>
            <a:r>
              <a:rPr lang="en-US" baseline="33000" dirty="0">
                <a:latin typeface="FreeSerif" charset="0"/>
                <a:cs typeface="FreeSerif" charset="0"/>
              </a:rPr>
              <a:t>2</a:t>
            </a:r>
            <a:r>
              <a:rPr lang="en-US" dirty="0">
                <a:latin typeface="FreeSerif" charset="0"/>
                <a:cs typeface="FreeSerif" charset="0"/>
              </a:rPr>
              <a:t>sr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None/>
            </a:pPr>
            <a:r>
              <a:rPr lang="en-US" dirty="0">
                <a:latin typeface="FreeSerif" charset="0"/>
                <a:cs typeface="FreeSerif" charset="0"/>
              </a:rPr>
              <a:t>GF</a:t>
            </a:r>
            <a:r>
              <a:rPr lang="en-US" baseline="-33000" dirty="0">
                <a:latin typeface="FreeSerif" charset="0"/>
                <a:cs typeface="FreeSerif" charset="0"/>
              </a:rPr>
              <a:t>eff</a:t>
            </a:r>
            <a:r>
              <a:rPr lang="en-US" baseline="33000" dirty="0">
                <a:latin typeface="FreeSerif" charset="0"/>
                <a:cs typeface="FreeSerif" charset="0"/>
              </a:rPr>
              <a:t>10TeV</a:t>
            </a:r>
            <a:r>
              <a:rPr lang="en-US" dirty="0">
                <a:latin typeface="FreeSerif" charset="0"/>
                <a:cs typeface="FreeSerif" charset="0"/>
              </a:rPr>
              <a:t>    ~ 4.5 m</a:t>
            </a:r>
            <a:r>
              <a:rPr lang="en-US" baseline="33000" dirty="0">
                <a:latin typeface="FreeSerif" charset="0"/>
                <a:cs typeface="FreeSerif" charset="0"/>
              </a:rPr>
              <a:t>2</a:t>
            </a:r>
            <a:r>
              <a:rPr lang="en-US" dirty="0">
                <a:latin typeface="FreeSerif" charset="0"/>
                <a:cs typeface="FreeSerif" charset="0"/>
              </a:rPr>
              <a:t>sr</a:t>
            </a: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3648961" y="4039624"/>
            <a:ext cx="2702880" cy="2569230"/>
            <a:chOff x="2534" y="2805"/>
            <a:chExt cx="1877" cy="1784"/>
          </a:xfrm>
        </p:grpSpPr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2534" y="2805"/>
              <a:ext cx="1877" cy="1783"/>
              <a:chOff x="2534" y="2805"/>
              <a:chExt cx="1877" cy="1783"/>
            </a:xfrm>
          </p:grpSpPr>
          <p:pic>
            <p:nvPicPr>
              <p:cNvPr id="1536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4" y="2855"/>
                <a:ext cx="1877" cy="1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5367" name="Text Box 7"/>
              <p:cNvSpPr txBox="1">
                <a:spLocks noChangeArrowheads="1"/>
              </p:cNvSpPr>
              <p:nvPr/>
            </p:nvSpPr>
            <p:spPr bwMode="auto">
              <a:xfrm>
                <a:off x="2534" y="2805"/>
                <a:ext cx="796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marL="215900" indent="-215900"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9pPr>
              </a:lstStyle>
              <a:p>
                <a:pPr>
                  <a:lnSpc>
                    <a:spcPct val="100000"/>
                  </a:lnSpc>
                  <a:buSzPct val="45000"/>
                  <a:buFont typeface="StarSymbol" charset="0"/>
                  <a:buNone/>
                </a:pPr>
                <a:r>
                  <a:rPr lang="en-US">
                    <a:latin typeface="FreeSerif" charset="0"/>
                  </a:rPr>
                  <a:t>100 TeV</a:t>
                </a:r>
              </a:p>
            </p:txBody>
          </p:sp>
          <p:sp>
            <p:nvSpPr>
              <p:cNvPr id="15368" name="Text Box 8"/>
              <p:cNvSpPr txBox="1">
                <a:spLocks noChangeArrowheads="1"/>
              </p:cNvSpPr>
              <p:nvPr/>
            </p:nvSpPr>
            <p:spPr bwMode="auto">
              <a:xfrm>
                <a:off x="3427" y="4074"/>
                <a:ext cx="447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5pPr>
                <a:lvl6pPr marL="25146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6pPr>
                <a:lvl7pPr marL="29718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7pPr>
                <a:lvl8pPr marL="34290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8pPr>
                <a:lvl9pPr marL="3886200" indent="-2286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en-US" b="1">
                    <a:latin typeface="FreeSerif" charset="0"/>
                  </a:rPr>
                  <a:t>40%</a:t>
                </a:r>
              </a:p>
            </p:txBody>
          </p:sp>
        </p:grp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765" y="4449"/>
              <a:ext cx="1533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/>
                <a:t>(Measured Energy – Real Energy) / Real Energy</a:t>
              </a:r>
            </a:p>
          </p:txBody>
        </p:sp>
      </p:grp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528481" y="4064107"/>
            <a:ext cx="2704320" cy="2580751"/>
            <a:chOff x="367" y="2822"/>
            <a:chExt cx="1878" cy="1792"/>
          </a:xfrm>
        </p:grpSpPr>
        <p:pic>
          <p:nvPicPr>
            <p:cNvPr id="1537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" y="2861"/>
              <a:ext cx="1877" cy="1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367" y="2822"/>
              <a:ext cx="77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>
                  <a:latin typeface="FreeSerif" charset="0"/>
                </a:rPr>
                <a:t>10 TeV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1068" y="4069"/>
              <a:ext cx="447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b="1">
                  <a:latin typeface="FreeSerif" charset="0"/>
                </a:rPr>
                <a:t>39%</a:t>
              </a:r>
            </a:p>
          </p:txBody>
        </p:sp>
        <p:sp>
          <p:nvSpPr>
            <p:cNvPr id="15374" name="Text Box 14"/>
            <p:cNvSpPr txBox="1">
              <a:spLocks noChangeArrowheads="1"/>
            </p:cNvSpPr>
            <p:nvPr/>
          </p:nvSpPr>
          <p:spPr bwMode="auto">
            <a:xfrm>
              <a:off x="576" y="4474"/>
              <a:ext cx="1533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/>
                <a:t>(Measured Energy – Real Energy) / Real Energy</a:t>
              </a:r>
            </a:p>
          </p:txBody>
        </p:sp>
      </p:grpSp>
      <p:grpSp>
        <p:nvGrpSpPr>
          <p:cNvPr id="15375" name="Group 15"/>
          <p:cNvGrpSpPr>
            <a:grpSpLocks/>
          </p:cNvGrpSpPr>
          <p:nvPr/>
        </p:nvGrpSpPr>
        <p:grpSpPr bwMode="auto">
          <a:xfrm>
            <a:off x="528480" y="1497758"/>
            <a:ext cx="2784960" cy="2526025"/>
            <a:chOff x="367" y="1040"/>
            <a:chExt cx="1934" cy="1754"/>
          </a:xfrm>
        </p:grpSpPr>
        <p:pic>
          <p:nvPicPr>
            <p:cNvPr id="15376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" y="1061"/>
              <a:ext cx="1934" cy="1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77" name="Text Box 17"/>
            <p:cNvSpPr txBox="1">
              <a:spLocks noChangeArrowheads="1"/>
            </p:cNvSpPr>
            <p:nvPr/>
          </p:nvSpPr>
          <p:spPr bwMode="auto">
            <a:xfrm>
              <a:off x="367" y="1040"/>
              <a:ext cx="1209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>
                  <a:latin typeface="FreeSerif" charset="0"/>
                </a:rPr>
                <a:t>100 – 1000 GeV</a:t>
              </a:r>
            </a:p>
          </p:txBody>
        </p:sp>
        <p:sp>
          <p:nvSpPr>
            <p:cNvPr id="15378" name="Text Box 18"/>
            <p:cNvSpPr txBox="1">
              <a:spLocks noChangeArrowheads="1"/>
            </p:cNvSpPr>
            <p:nvPr/>
          </p:nvSpPr>
          <p:spPr bwMode="auto">
            <a:xfrm>
              <a:off x="1087" y="2136"/>
              <a:ext cx="447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b="1">
                  <a:latin typeface="FreeSerif" charset="0"/>
                </a:rPr>
                <a:t>32%</a:t>
              </a:r>
            </a:p>
          </p:txBody>
        </p:sp>
        <p:sp>
          <p:nvSpPr>
            <p:cNvPr id="15379" name="Text Box 19"/>
            <p:cNvSpPr txBox="1">
              <a:spLocks noChangeArrowheads="1"/>
            </p:cNvSpPr>
            <p:nvPr/>
          </p:nvSpPr>
          <p:spPr bwMode="auto">
            <a:xfrm>
              <a:off x="598" y="2654"/>
              <a:ext cx="1533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/>
                <a:t>(Measured Energy – Real Energy) / Real Energy</a:t>
              </a:r>
            </a:p>
          </p:txBody>
        </p:sp>
      </p:grpSp>
      <p:grpSp>
        <p:nvGrpSpPr>
          <p:cNvPr id="15380" name="Group 20"/>
          <p:cNvGrpSpPr>
            <a:grpSpLocks/>
          </p:cNvGrpSpPr>
          <p:nvPr/>
        </p:nvGrpSpPr>
        <p:grpSpPr bwMode="auto">
          <a:xfrm>
            <a:off x="3663360" y="1497757"/>
            <a:ext cx="2718720" cy="2574990"/>
            <a:chOff x="2544" y="1040"/>
            <a:chExt cx="1888" cy="1788"/>
          </a:xfrm>
        </p:grpSpPr>
        <p:pic>
          <p:nvPicPr>
            <p:cNvPr id="15381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075"/>
              <a:ext cx="1888" cy="1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2550" y="1040"/>
              <a:ext cx="729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>
                  <a:latin typeface="FreeSerif" charset="0"/>
                </a:rPr>
                <a:t>1 TeV</a:t>
              </a: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3343" y="2285"/>
              <a:ext cx="447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b="1">
                  <a:latin typeface="FreeSerif" charset="0"/>
                </a:rPr>
                <a:t>35%</a:t>
              </a:r>
            </a:p>
          </p:txBody>
        </p:sp>
        <p:sp>
          <p:nvSpPr>
            <p:cNvPr id="15384" name="Text Box 24"/>
            <p:cNvSpPr txBox="1">
              <a:spLocks noChangeArrowheads="1"/>
            </p:cNvSpPr>
            <p:nvPr/>
          </p:nvSpPr>
          <p:spPr bwMode="auto">
            <a:xfrm>
              <a:off x="2662" y="2688"/>
              <a:ext cx="1533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StarSymbol" charset="0"/>
                <a:buNone/>
              </a:pPr>
              <a:r>
                <a:rPr lang="en-US" sz="700" b="1"/>
                <a:t>(Measured Energy – Real Energy) / Real Energy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314980"/>
            <a:ext cx="669674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D2533C"/>
                </a:solidFill>
              </a:rPr>
              <a:t>Proton  </a:t>
            </a:r>
            <a:r>
              <a:rPr lang="it-IT" sz="3200" dirty="0" err="1" smtClean="0">
                <a:solidFill>
                  <a:srgbClr val="D2533C"/>
                </a:solidFill>
              </a:rPr>
              <a:t>rejection</a:t>
            </a:r>
            <a:r>
              <a:rPr lang="it-IT" sz="3200" dirty="0" smtClean="0">
                <a:solidFill>
                  <a:srgbClr val="D2533C"/>
                </a:solidFill>
              </a:rPr>
              <a:t> </a:t>
            </a:r>
            <a:r>
              <a:rPr lang="it-IT" sz="3200" dirty="0" err="1" smtClean="0">
                <a:solidFill>
                  <a:srgbClr val="D2533C"/>
                </a:solidFill>
              </a:rPr>
              <a:t>factor</a:t>
            </a:r>
            <a:endParaRPr lang="it-IT" sz="3200" dirty="0">
              <a:solidFill>
                <a:srgbClr val="D2533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1066800"/>
            <a:ext cx="4310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Montecarlo study of proton contamination</a:t>
            </a:r>
          </a:p>
          <a:p>
            <a:r>
              <a:rPr lang="it-IT" dirty="0" smtClean="0"/>
              <a:t>using   </a:t>
            </a:r>
            <a:r>
              <a:rPr lang="it-IT" u="sng" dirty="0" smtClean="0"/>
              <a:t>CALORIMETER  INFORMATIONS ONLY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9400" y="1718992"/>
            <a:ext cx="6318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sz="1600" b="1" dirty="0" smtClean="0">
                <a:solidFill>
                  <a:schemeClr val="tx2"/>
                </a:solidFill>
              </a:rPr>
              <a:t>PARTICLES </a:t>
            </a:r>
            <a:r>
              <a:rPr lang="it-IT" sz="1600" b="1" dirty="0" err="1" smtClean="0">
                <a:solidFill>
                  <a:schemeClr val="tx2"/>
                </a:solidFill>
              </a:rPr>
              <a:t>propagation</a:t>
            </a:r>
            <a:r>
              <a:rPr lang="it-IT" sz="1600" b="1" dirty="0" smtClean="0">
                <a:solidFill>
                  <a:schemeClr val="tx2"/>
                </a:solidFill>
              </a:rPr>
              <a:t> &amp; detector </a:t>
            </a:r>
            <a:r>
              <a:rPr lang="it-IT" sz="1600" b="1" dirty="0" err="1" smtClean="0">
                <a:solidFill>
                  <a:schemeClr val="tx2"/>
                </a:solidFill>
              </a:rPr>
              <a:t>response</a:t>
            </a:r>
            <a:r>
              <a:rPr lang="it-IT" sz="1600" b="1" dirty="0" smtClean="0">
                <a:solidFill>
                  <a:schemeClr val="tx2"/>
                </a:solidFill>
              </a:rPr>
              <a:t> </a:t>
            </a:r>
            <a:r>
              <a:rPr lang="it-IT" sz="1600" b="1" dirty="0" err="1" smtClean="0">
                <a:solidFill>
                  <a:schemeClr val="tx2"/>
                </a:solidFill>
              </a:rPr>
              <a:t>simulated</a:t>
            </a:r>
            <a:r>
              <a:rPr lang="it-IT" sz="1600" b="1" dirty="0" smtClean="0">
                <a:solidFill>
                  <a:schemeClr val="tx2"/>
                </a:solidFill>
              </a:rPr>
              <a:t> with FLUKA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600" b="1" dirty="0" err="1" smtClean="0">
                <a:solidFill>
                  <a:schemeClr val="tx2"/>
                </a:solidFill>
              </a:rPr>
              <a:t>Geometrical</a:t>
            </a:r>
            <a:r>
              <a:rPr lang="it-IT" sz="1600" b="1" dirty="0" smtClean="0">
                <a:solidFill>
                  <a:schemeClr val="tx2"/>
                </a:solidFill>
              </a:rPr>
              <a:t> </a:t>
            </a:r>
            <a:r>
              <a:rPr lang="it-IT" sz="1600" b="1" dirty="0" err="1" smtClean="0">
                <a:solidFill>
                  <a:schemeClr val="tx2"/>
                </a:solidFill>
              </a:rPr>
              <a:t>cuts</a:t>
            </a:r>
            <a:r>
              <a:rPr lang="it-IT" sz="1600" b="1" dirty="0" smtClean="0">
                <a:solidFill>
                  <a:schemeClr val="tx2"/>
                </a:solidFill>
              </a:rPr>
              <a:t>  for  </a:t>
            </a:r>
            <a:r>
              <a:rPr lang="it-IT" sz="1600" b="1" dirty="0" err="1" smtClean="0">
                <a:solidFill>
                  <a:schemeClr val="tx2"/>
                </a:solidFill>
              </a:rPr>
              <a:t>shower</a:t>
            </a:r>
            <a:r>
              <a:rPr lang="it-IT" sz="1600" b="1" dirty="0" smtClean="0">
                <a:solidFill>
                  <a:schemeClr val="tx2"/>
                </a:solidFill>
              </a:rPr>
              <a:t> </a:t>
            </a:r>
            <a:r>
              <a:rPr lang="it-IT" sz="1600" b="1" dirty="0" err="1" smtClean="0">
                <a:solidFill>
                  <a:schemeClr val="tx2"/>
                </a:solidFill>
              </a:rPr>
              <a:t>containment</a:t>
            </a:r>
            <a:endParaRPr lang="it-IT" sz="1600" b="1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it-IT" sz="1600" b="1" dirty="0" err="1" smtClean="0">
                <a:solidFill>
                  <a:schemeClr val="tx2"/>
                </a:solidFill>
              </a:rPr>
              <a:t>Cuts</a:t>
            </a:r>
            <a:r>
              <a:rPr lang="it-IT" sz="1600" b="1" dirty="0" smtClean="0">
                <a:solidFill>
                  <a:schemeClr val="tx2"/>
                </a:solidFill>
              </a:rPr>
              <a:t> </a:t>
            </a:r>
            <a:r>
              <a:rPr lang="it-IT" sz="1600" b="1" dirty="0" err="1" smtClean="0">
                <a:solidFill>
                  <a:schemeClr val="tx2"/>
                </a:solidFill>
              </a:rPr>
              <a:t>based</a:t>
            </a:r>
            <a:r>
              <a:rPr lang="it-IT" sz="1600" b="1" dirty="0" smtClean="0">
                <a:solidFill>
                  <a:schemeClr val="tx2"/>
                </a:solidFill>
              </a:rPr>
              <a:t> on </a:t>
            </a:r>
            <a:r>
              <a:rPr lang="it-IT" sz="1600" b="1" dirty="0" err="1" smtClean="0">
                <a:solidFill>
                  <a:schemeClr val="tx2"/>
                </a:solidFill>
              </a:rPr>
              <a:t>longitudinal</a:t>
            </a:r>
            <a:r>
              <a:rPr lang="it-IT" sz="1600" b="1" dirty="0" smtClean="0">
                <a:solidFill>
                  <a:schemeClr val="tx2"/>
                </a:solidFill>
              </a:rPr>
              <a:t> and </a:t>
            </a:r>
            <a:r>
              <a:rPr lang="it-IT" sz="1600" b="1" dirty="0" err="1" smtClean="0">
                <a:solidFill>
                  <a:schemeClr val="tx2"/>
                </a:solidFill>
              </a:rPr>
              <a:t>lateral</a:t>
            </a:r>
            <a:r>
              <a:rPr lang="it-IT" sz="1600" b="1" dirty="0" smtClean="0">
                <a:solidFill>
                  <a:schemeClr val="tx2"/>
                </a:solidFill>
              </a:rPr>
              <a:t> </a:t>
            </a:r>
            <a:r>
              <a:rPr lang="it-IT" sz="1600" b="1" dirty="0" err="1" smtClean="0">
                <a:solidFill>
                  <a:schemeClr val="tx2"/>
                </a:solidFill>
              </a:rPr>
              <a:t>development</a:t>
            </a:r>
            <a:endParaRPr lang="it-IT" sz="1600" b="1" dirty="0" smtClean="0">
              <a:solidFill>
                <a:schemeClr val="tx2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41849" y="3202544"/>
            <a:ext cx="4601239" cy="3082705"/>
            <a:chOff x="340319" y="3267265"/>
            <a:chExt cx="4601239" cy="3082705"/>
          </a:xfrm>
        </p:grpSpPr>
        <p:grpSp>
          <p:nvGrpSpPr>
            <p:cNvPr id="10" name="Group 9"/>
            <p:cNvGrpSpPr/>
            <p:nvPr/>
          </p:nvGrpSpPr>
          <p:grpSpPr>
            <a:xfrm>
              <a:off x="711368" y="3267265"/>
              <a:ext cx="4230190" cy="2708550"/>
              <a:chOff x="4391197" y="4028561"/>
              <a:chExt cx="4230190" cy="270855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4391197" y="4028561"/>
                <a:ext cx="4230190" cy="2708550"/>
                <a:chOff x="4611907" y="3501008"/>
                <a:chExt cx="4304724" cy="2958435"/>
              </a:xfrm>
            </p:grpSpPr>
            <p:pic>
              <p:nvPicPr>
                <p:cNvPr id="14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1907" y="3501008"/>
                  <a:ext cx="4304724" cy="29196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14107" y="3700668"/>
                  <a:ext cx="285750" cy="719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7740352" y="6151666"/>
                  <a:ext cx="83061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dirty="0" smtClean="0"/>
                    <a:t>LatRMS4</a:t>
                  </a:r>
                  <a:endParaRPr lang="en-US" sz="1400" dirty="0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44302" y="5057672"/>
                <a:ext cx="926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</a:rPr>
                  <a:t>protons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441192" y="5802568"/>
                <a:ext cx="10651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/>
                  <a:t>electrons</a:t>
                </a:r>
                <a:endParaRPr lang="en-US" b="1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 rot="16200000">
              <a:off x="-286167" y="4170525"/>
              <a:ext cx="1622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LONGITUDINAL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33544" y="5980638"/>
              <a:ext cx="977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LATERAL</a:t>
              </a:r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419600" y="2819400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sz="1200" b="1" dirty="0" smtClean="0"/>
              <a:t>155.000  </a:t>
            </a:r>
            <a:r>
              <a:rPr lang="it-IT" sz="1200" b="1" dirty="0" err="1" smtClean="0"/>
              <a:t>protons</a:t>
            </a:r>
            <a:r>
              <a:rPr lang="it-IT" sz="1200" b="1" dirty="0" smtClean="0"/>
              <a:t>   </a:t>
            </a:r>
            <a:r>
              <a:rPr lang="it-IT" sz="1200" b="1" dirty="0" err="1" smtClean="0"/>
              <a:t>simulated</a:t>
            </a:r>
            <a:r>
              <a:rPr lang="it-IT" sz="1200" b="1" dirty="0" smtClean="0"/>
              <a:t>  </a:t>
            </a:r>
            <a:r>
              <a:rPr lang="it-IT" sz="1200" b="1" dirty="0" err="1" smtClean="0"/>
              <a:t>at</a:t>
            </a:r>
            <a:r>
              <a:rPr lang="it-IT" sz="1200" b="1" dirty="0" smtClean="0"/>
              <a:t> 1 </a:t>
            </a:r>
            <a:r>
              <a:rPr lang="it-IT" sz="1200" b="1" dirty="0" err="1" smtClean="0"/>
              <a:t>T</a:t>
            </a:r>
            <a:r>
              <a:rPr lang="it-IT" sz="1200" b="1" dirty="0" err="1" smtClean="0"/>
              <a:t>eV</a:t>
            </a:r>
            <a:r>
              <a:rPr lang="it-IT" sz="1200" b="1" dirty="0" smtClean="0"/>
              <a:t>   </a:t>
            </a:r>
            <a:r>
              <a:rPr lang="it-IT" sz="1200" b="1" dirty="0" smtClean="0"/>
              <a:t>: </a:t>
            </a:r>
            <a:r>
              <a:rPr lang="it-IT" sz="1200" b="1" dirty="0" err="1" smtClean="0"/>
              <a:t>only</a:t>
            </a:r>
            <a:r>
              <a:rPr lang="it-IT" sz="1200" b="1" dirty="0" smtClean="0"/>
              <a:t>  1  </a:t>
            </a:r>
            <a:r>
              <a:rPr lang="it-IT" sz="1200" b="1" dirty="0" err="1" smtClean="0"/>
              <a:t>survive</a:t>
            </a:r>
            <a:r>
              <a:rPr lang="it-IT" sz="1200" b="1" dirty="0" smtClean="0"/>
              <a:t>  the </a:t>
            </a:r>
            <a:r>
              <a:rPr lang="it-IT" sz="1200" b="1" dirty="0" err="1" smtClean="0"/>
              <a:t>cuts</a:t>
            </a:r>
            <a:endParaRPr lang="it-IT" sz="1200" b="1" dirty="0" smtClean="0"/>
          </a:p>
          <a:p>
            <a:pPr marL="285750" indent="-285750">
              <a:buFont typeface="Wingdings" pitchFamily="2" charset="2"/>
              <a:buChar char="q"/>
            </a:pPr>
            <a:endParaRPr lang="it-IT" sz="1200" b="1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it-IT" sz="1200" b="1" dirty="0" smtClean="0"/>
              <a:t>The </a:t>
            </a:r>
            <a:r>
              <a:rPr lang="it-IT" sz="1200" b="1" dirty="0" err="1" smtClean="0"/>
              <a:t>corresponding</a:t>
            </a:r>
            <a:r>
              <a:rPr lang="it-IT" sz="1200" b="1" dirty="0" smtClean="0"/>
              <a:t> electron </a:t>
            </a:r>
            <a:r>
              <a:rPr lang="it-IT" sz="1200" b="1" dirty="0" err="1" smtClean="0"/>
              <a:t>efficiency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is</a:t>
            </a:r>
            <a:r>
              <a:rPr lang="it-IT" sz="1200" b="1" dirty="0" smtClean="0"/>
              <a:t> 37%  and </a:t>
            </a:r>
            <a:r>
              <a:rPr lang="it-IT" sz="1200" b="1" dirty="0" err="1" smtClean="0"/>
              <a:t>almost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constant</a:t>
            </a:r>
            <a:r>
              <a:rPr lang="it-IT" sz="1200" b="1" dirty="0" smtClean="0"/>
              <a:t> with </a:t>
            </a:r>
            <a:r>
              <a:rPr lang="it-IT" sz="1200" b="1" dirty="0" err="1" smtClean="0"/>
              <a:t>energy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above</a:t>
            </a:r>
            <a:r>
              <a:rPr lang="it-IT" sz="1200" b="1" dirty="0" smtClean="0"/>
              <a:t> 500gev</a:t>
            </a:r>
          </a:p>
          <a:p>
            <a:pPr marL="285750" indent="-285750">
              <a:buFont typeface="Wingdings" pitchFamily="2" charset="2"/>
              <a:buChar char="q"/>
            </a:pPr>
            <a:endParaRPr lang="it-IT" sz="1200" b="1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it-IT" sz="1200" b="1" dirty="0" smtClean="0"/>
              <a:t>Mc </a:t>
            </a:r>
            <a:r>
              <a:rPr lang="it-IT" sz="1200" b="1" dirty="0" err="1" smtClean="0"/>
              <a:t>study</a:t>
            </a:r>
            <a:r>
              <a:rPr lang="it-IT" sz="1200" b="1" dirty="0" smtClean="0"/>
              <a:t>  of </a:t>
            </a:r>
            <a:r>
              <a:rPr lang="it-IT" sz="1200" b="1" dirty="0" err="1" smtClean="0"/>
              <a:t>energy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dependence</a:t>
            </a:r>
            <a:r>
              <a:rPr lang="it-IT" sz="1200" b="1" dirty="0" smtClean="0"/>
              <a:t> of  </a:t>
            </a:r>
            <a:r>
              <a:rPr lang="it-IT" sz="1200" b="1" dirty="0" err="1" smtClean="0"/>
              <a:t>selection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efficiency</a:t>
            </a:r>
            <a:r>
              <a:rPr lang="it-IT" sz="1200" b="1" dirty="0"/>
              <a:t> </a:t>
            </a:r>
            <a:r>
              <a:rPr lang="it-IT" sz="1200" b="1" dirty="0" smtClean="0"/>
              <a:t>and  calo </a:t>
            </a:r>
            <a:r>
              <a:rPr lang="it-IT" sz="1200" b="1" dirty="0" err="1" smtClean="0"/>
              <a:t>energy</a:t>
            </a:r>
            <a:r>
              <a:rPr lang="it-IT" sz="1200" b="1" dirty="0" smtClean="0"/>
              <a:t>  </a:t>
            </a:r>
            <a:r>
              <a:rPr lang="it-IT" sz="1200" b="1" dirty="0" err="1" smtClean="0"/>
              <a:t>distribution</a:t>
            </a:r>
            <a:r>
              <a:rPr lang="it-IT" sz="1200" b="1" dirty="0" smtClean="0"/>
              <a:t> of  </a:t>
            </a:r>
            <a:r>
              <a:rPr lang="it-IT" sz="1200" b="1" dirty="0" err="1" smtClean="0"/>
              <a:t>misreconstructed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events</a:t>
            </a:r>
            <a:endParaRPr lang="en-US" sz="12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4896036" y="4509121"/>
            <a:ext cx="3708412" cy="2448272"/>
            <a:chOff x="35497" y="2075479"/>
            <a:chExt cx="4239143" cy="3191572"/>
          </a:xfrm>
        </p:grpSpPr>
        <p:grpSp>
          <p:nvGrpSpPr>
            <p:cNvPr id="22" name="Group 21"/>
            <p:cNvGrpSpPr/>
            <p:nvPr/>
          </p:nvGrpSpPr>
          <p:grpSpPr>
            <a:xfrm>
              <a:off x="386208" y="2075479"/>
              <a:ext cx="3888432" cy="3191572"/>
              <a:chOff x="395536" y="2181643"/>
              <a:chExt cx="3888432" cy="3191572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2270769"/>
                <a:ext cx="3888432" cy="2980436"/>
              </a:xfrm>
              <a:prstGeom prst="rect">
                <a:avLst/>
              </a:prstGeom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8443" y="5014079"/>
                <a:ext cx="554027" cy="359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6" name="Group 25"/>
              <p:cNvGrpSpPr/>
              <p:nvPr/>
            </p:nvGrpSpPr>
            <p:grpSpPr>
              <a:xfrm>
                <a:off x="891171" y="2181643"/>
                <a:ext cx="790223" cy="904940"/>
                <a:chOff x="967088" y="2211456"/>
                <a:chExt cx="790223" cy="904940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967088" y="2746579"/>
                  <a:ext cx="369564" cy="0"/>
                </a:xfrm>
                <a:prstGeom prst="line">
                  <a:avLst/>
                </a:prstGeom>
                <a:ln w="25400">
                  <a:solidFill>
                    <a:srgbClr val="2516E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1336651" y="2631808"/>
                  <a:ext cx="420660" cy="229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b="1" dirty="0" smtClean="0">
                      <a:solidFill>
                        <a:srgbClr val="2516E8"/>
                      </a:solidFill>
                    </a:rPr>
                    <a:t>10TeV</a:t>
                  </a:r>
                  <a:endParaRPr lang="en-US" sz="1200" b="1" dirty="0">
                    <a:solidFill>
                      <a:srgbClr val="2516E8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993485" y="2985264"/>
                  <a:ext cx="316769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1314453" y="2861350"/>
                  <a:ext cx="399034" cy="2550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b="1" dirty="0" smtClean="0"/>
                    <a:t>1TeV</a:t>
                  </a:r>
                  <a:endParaRPr lang="en-US" sz="1400" b="1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056697" y="2211456"/>
                  <a:ext cx="279954" cy="306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>
                      <a:latin typeface="Symbol" pitchFamily="18" charset="2"/>
                    </a:rPr>
                    <a:t>l</a:t>
                  </a:r>
                  <a:r>
                    <a:rPr lang="it-IT" sz="1100" dirty="0" smtClean="0">
                      <a:latin typeface="Symbol" pitchFamily="18" charset="2"/>
                    </a:rPr>
                    <a:t>1</a:t>
                  </a:r>
                  <a:endParaRPr lang="en-US" sz="1100" dirty="0">
                    <a:latin typeface="Symbol" pitchFamily="18" charset="2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 rot="16200000">
                  <a:off x="-126983" y="3828960"/>
                  <a:ext cx="775661" cy="4507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200" b="1" i="1" dirty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sz="1200" b="1" i="1" dirty="0" smtClean="0">
                                <a:latin typeface="Cambria Math"/>
                              </a:rPr>
                              <m:t>𝒅𝑭</m:t>
                            </m:r>
                            <m:d>
                              <m:dPr>
                                <m:ctrlPr>
                                  <a:rPr lang="it-IT" sz="1200" b="1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it-IT" sz="1200" b="1" i="1" smtClean="0">
                                    <a:latin typeface="Cambria Math"/>
                                    <a:ea typeface="Cambria Math"/>
                                  </a:rPr>
                                  <m:t>𝝂</m:t>
                                </m:r>
                                <m:r>
                                  <a:rPr lang="it-IT" sz="1200" b="1" i="1" smtClean="0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it-IT" sz="1200" b="1" i="1" dirty="0" smtClean="0">
                                    <a:latin typeface="Cambria Math"/>
                                    <a:ea typeface="Cambria Math"/>
                                  </a:rPr>
                                  <m:t>𝝀</m:t>
                                </m:r>
                              </m:e>
                            </m:d>
                          </m:num>
                          <m:den>
                            <m:r>
                              <a:rPr lang="it-IT" sz="1200" b="1" i="1" smtClean="0">
                                <a:latin typeface="Cambria Math"/>
                                <a:ea typeface="Cambria Math"/>
                              </a:rPr>
                              <m:t>𝒅</m:t>
                            </m:r>
                            <m:r>
                              <a:rPr lang="it-IT" sz="1200" b="1" i="1" smtClean="0">
                                <a:latin typeface="Cambria Math"/>
                                <a:ea typeface="Cambria Math"/>
                              </a:rPr>
                              <m:t>𝝂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26983" y="3828960"/>
                  <a:ext cx="775661" cy="45070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1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0986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68634</TotalTime>
  <Words>2802</Words>
  <Application>Microsoft Macintosh PowerPoint</Application>
  <PresentationFormat>On-screen Show (4:3)</PresentationFormat>
  <Paragraphs>597</Paragraphs>
  <Slides>60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Clarity</vt:lpstr>
      <vt:lpstr>Gamma-400 “new” calorimeter status </vt:lpstr>
      <vt:lpstr>Starting point</vt:lpstr>
      <vt:lpstr>The proposed configuration:  CsI(Tl) ~ 1680 kg</vt:lpstr>
      <vt:lpstr>The readout sensors</vt:lpstr>
      <vt:lpstr>Mechanical idea</vt:lpstr>
      <vt:lpstr>Simulation </vt:lpstr>
      <vt:lpstr>Electrons</vt:lpstr>
      <vt:lpstr>Protons</vt:lpstr>
      <vt:lpstr>PowerPoint Presentation</vt:lpstr>
      <vt:lpstr>PowerPoint Presentation</vt:lpstr>
      <vt:lpstr>The prototypes and the test beams</vt:lpstr>
      <vt:lpstr>The prototype</vt:lpstr>
      <vt:lpstr>The prototype</vt:lpstr>
      <vt:lpstr>Noise</vt:lpstr>
      <vt:lpstr>Noise studies</vt:lpstr>
      <vt:lpstr>PowerPoint Presentation</vt:lpstr>
      <vt:lpstr>Hit 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resolution</vt:lpstr>
      <vt:lpstr>Calibation of the crystals</vt:lpstr>
      <vt:lpstr>Response uniformity of the crystals</vt:lpstr>
      <vt:lpstr>A strange effect….</vt:lpstr>
      <vt:lpstr>A glance at prototype's TB data</vt:lpstr>
      <vt:lpstr>Energy deposit for various nuclei</vt:lpstr>
      <vt:lpstr>PowerPoint Presentation</vt:lpstr>
      <vt:lpstr>How to improve the calorimeter performances?</vt:lpstr>
      <vt:lpstr>Some ideas for the Cherenkov light</vt:lpstr>
      <vt:lpstr>Which Calorimeter can we put in Gamma-400?</vt:lpstr>
      <vt:lpstr>Conclusion</vt:lpstr>
      <vt:lpstr>Backup</vt:lpstr>
      <vt:lpstr>Shower starting point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Electrons</vt:lpstr>
      <vt:lpstr>PowerPoint Presentation</vt:lpstr>
      <vt:lpstr>PowerPoint Presentation</vt:lpstr>
      <vt:lpstr>PowerPoint Presentation</vt:lpstr>
      <vt:lpstr>PowerPoint Presentation</vt:lpstr>
      <vt:lpstr>Protons</vt:lpstr>
      <vt:lpstr>PowerPoint Presentation</vt:lpstr>
      <vt:lpstr>PowerPoint Presentation</vt:lpstr>
      <vt:lpstr>PowerPoint Presentation</vt:lpstr>
      <vt:lpstr>Proton energy resolution</vt:lpstr>
      <vt:lpstr>Efficiencies and Geometrical factors</vt:lpstr>
      <vt:lpstr>Some caveats….</vt:lpstr>
      <vt:lpstr>A spot on the pre-prototype test beam (m beam)</vt:lpstr>
      <vt:lpstr>A spot on the pre-prototype test beam (m- beam)</vt:lpstr>
      <vt:lpstr>A spot on the pre-prototype test beam (e- beam)</vt:lpstr>
      <vt:lpstr>Energy resolution</vt:lpstr>
      <vt:lpstr>Energy resolution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</dc:creator>
  <cp:lastModifiedBy>Oscar Adriani</cp:lastModifiedBy>
  <cp:revision>222</cp:revision>
  <cp:lastPrinted>2012-01-27T10:32:47Z</cp:lastPrinted>
  <dcterms:created xsi:type="dcterms:W3CDTF">2012-01-25T14:36:39Z</dcterms:created>
  <dcterms:modified xsi:type="dcterms:W3CDTF">2013-05-04T13:03:54Z</dcterms:modified>
</cp:coreProperties>
</file>