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1"/>
  </p:sldMasterIdLst>
  <p:notesMasterIdLst>
    <p:notesMasterId r:id="rId92"/>
  </p:notesMasterIdLst>
  <p:sldIdLst>
    <p:sldId id="257" r:id="rId2"/>
    <p:sldId id="258" r:id="rId3"/>
    <p:sldId id="287" r:id="rId4"/>
    <p:sldId id="259" r:id="rId5"/>
    <p:sldId id="288" r:id="rId6"/>
    <p:sldId id="383" r:id="rId7"/>
    <p:sldId id="261" r:id="rId8"/>
    <p:sldId id="262" r:id="rId9"/>
    <p:sldId id="264" r:id="rId10"/>
    <p:sldId id="265" r:id="rId11"/>
    <p:sldId id="266" r:id="rId12"/>
    <p:sldId id="310" r:id="rId13"/>
    <p:sldId id="297" r:id="rId14"/>
    <p:sldId id="299" r:id="rId15"/>
    <p:sldId id="300" r:id="rId16"/>
    <p:sldId id="314" r:id="rId17"/>
    <p:sldId id="348" r:id="rId18"/>
    <p:sldId id="303" r:id="rId19"/>
    <p:sldId id="313" r:id="rId20"/>
    <p:sldId id="304" r:id="rId21"/>
    <p:sldId id="389" r:id="rId22"/>
    <p:sldId id="390" r:id="rId23"/>
    <p:sldId id="391" r:id="rId24"/>
    <p:sldId id="392" r:id="rId25"/>
    <p:sldId id="393" r:id="rId26"/>
    <p:sldId id="394" r:id="rId27"/>
    <p:sldId id="395" r:id="rId28"/>
    <p:sldId id="396" r:id="rId29"/>
    <p:sldId id="397" r:id="rId30"/>
    <p:sldId id="305" r:id="rId31"/>
    <p:sldId id="365" r:id="rId32"/>
    <p:sldId id="358" r:id="rId33"/>
    <p:sldId id="352" r:id="rId34"/>
    <p:sldId id="353" r:id="rId35"/>
    <p:sldId id="354" r:id="rId36"/>
    <p:sldId id="355" r:id="rId37"/>
    <p:sldId id="356" r:id="rId38"/>
    <p:sldId id="357" r:id="rId39"/>
    <p:sldId id="359" r:id="rId40"/>
    <p:sldId id="360" r:id="rId41"/>
    <p:sldId id="372" r:id="rId42"/>
    <p:sldId id="361" r:id="rId43"/>
    <p:sldId id="364" r:id="rId44"/>
    <p:sldId id="362" r:id="rId45"/>
    <p:sldId id="351" r:id="rId46"/>
    <p:sldId id="373" r:id="rId47"/>
    <p:sldId id="350" r:id="rId48"/>
    <p:sldId id="363" r:id="rId49"/>
    <p:sldId id="368" r:id="rId50"/>
    <p:sldId id="307" r:id="rId51"/>
    <p:sldId id="308" r:id="rId52"/>
    <p:sldId id="374" r:id="rId53"/>
    <p:sldId id="375" r:id="rId54"/>
    <p:sldId id="378" r:id="rId55"/>
    <p:sldId id="349" r:id="rId56"/>
    <p:sldId id="369" r:id="rId57"/>
    <p:sldId id="306" r:id="rId58"/>
    <p:sldId id="324" r:id="rId59"/>
    <p:sldId id="376" r:id="rId60"/>
    <p:sldId id="325" r:id="rId61"/>
    <p:sldId id="327" r:id="rId62"/>
    <p:sldId id="377" r:id="rId63"/>
    <p:sldId id="326" r:id="rId64"/>
    <p:sldId id="380" r:id="rId65"/>
    <p:sldId id="384" r:id="rId66"/>
    <p:sldId id="385" r:id="rId67"/>
    <p:sldId id="386" r:id="rId68"/>
    <p:sldId id="371" r:id="rId69"/>
    <p:sldId id="387" r:id="rId70"/>
    <p:sldId id="318" r:id="rId71"/>
    <p:sldId id="321" r:id="rId72"/>
    <p:sldId id="319" r:id="rId73"/>
    <p:sldId id="320" r:id="rId74"/>
    <p:sldId id="322" r:id="rId75"/>
    <p:sldId id="370" r:id="rId76"/>
    <p:sldId id="381" r:id="rId77"/>
    <p:sldId id="312" r:id="rId78"/>
    <p:sldId id="279" r:id="rId79"/>
    <p:sldId id="388" r:id="rId80"/>
    <p:sldId id="382" r:id="rId81"/>
    <p:sldId id="340" r:id="rId82"/>
    <p:sldId id="336" r:id="rId83"/>
    <p:sldId id="338" r:id="rId84"/>
    <p:sldId id="339" r:id="rId85"/>
    <p:sldId id="343" r:id="rId86"/>
    <p:sldId id="344" r:id="rId87"/>
    <p:sldId id="274" r:id="rId88"/>
    <p:sldId id="284" r:id="rId89"/>
    <p:sldId id="280" r:id="rId90"/>
    <p:sldId id="311" r:id="rId91"/>
  </p:sldIdLst>
  <p:sldSz cx="10077450" cy="7562850"/>
  <p:notesSz cx="6858000" cy="9144000"/>
  <p:defaultTextStyle>
    <a:defPPr>
      <a:defRPr lang="en-US"/>
    </a:defPPr>
    <a:lvl1pPr algn="l" defTabSz="503238" rtl="0" fontAlgn="base">
      <a:spcBef>
        <a:spcPct val="0"/>
      </a:spcBef>
      <a:spcAft>
        <a:spcPct val="0"/>
      </a:spcAft>
      <a:defRPr sz="2000" kern="1200">
        <a:solidFill>
          <a:schemeClr val="tx1"/>
        </a:solidFill>
        <a:latin typeface="Arial" pitchFamily="34" charset="0"/>
        <a:ea typeface="ＭＳ Ｐゴシック" pitchFamily="68" charset="-128"/>
        <a:cs typeface="+mn-cs"/>
      </a:defRPr>
    </a:lvl1pPr>
    <a:lvl2pPr marL="503238" indent="-46038" algn="l" defTabSz="503238" rtl="0" fontAlgn="base">
      <a:spcBef>
        <a:spcPct val="0"/>
      </a:spcBef>
      <a:spcAft>
        <a:spcPct val="0"/>
      </a:spcAft>
      <a:defRPr sz="2000" kern="1200">
        <a:solidFill>
          <a:schemeClr val="tx1"/>
        </a:solidFill>
        <a:latin typeface="Arial" pitchFamily="34" charset="0"/>
        <a:ea typeface="ＭＳ Ｐゴシック" pitchFamily="68" charset="-128"/>
        <a:cs typeface="+mn-cs"/>
      </a:defRPr>
    </a:lvl2pPr>
    <a:lvl3pPr marL="1006475" indent="-92075" algn="l" defTabSz="503238" rtl="0" fontAlgn="base">
      <a:spcBef>
        <a:spcPct val="0"/>
      </a:spcBef>
      <a:spcAft>
        <a:spcPct val="0"/>
      </a:spcAft>
      <a:defRPr sz="2000" kern="1200">
        <a:solidFill>
          <a:schemeClr val="tx1"/>
        </a:solidFill>
        <a:latin typeface="Arial" pitchFamily="34" charset="0"/>
        <a:ea typeface="ＭＳ Ｐゴシック" pitchFamily="68" charset="-128"/>
        <a:cs typeface="+mn-cs"/>
      </a:defRPr>
    </a:lvl3pPr>
    <a:lvl4pPr marL="1511300" indent="-139700" algn="l" defTabSz="503238" rtl="0" fontAlgn="base">
      <a:spcBef>
        <a:spcPct val="0"/>
      </a:spcBef>
      <a:spcAft>
        <a:spcPct val="0"/>
      </a:spcAft>
      <a:defRPr sz="2000" kern="1200">
        <a:solidFill>
          <a:schemeClr val="tx1"/>
        </a:solidFill>
        <a:latin typeface="Arial" pitchFamily="34" charset="0"/>
        <a:ea typeface="ＭＳ Ｐゴシック" pitchFamily="68" charset="-128"/>
        <a:cs typeface="+mn-cs"/>
      </a:defRPr>
    </a:lvl4pPr>
    <a:lvl5pPr marL="2014538" indent="-185738" algn="l" defTabSz="503238" rtl="0" fontAlgn="base">
      <a:spcBef>
        <a:spcPct val="0"/>
      </a:spcBef>
      <a:spcAft>
        <a:spcPct val="0"/>
      </a:spcAft>
      <a:defRPr sz="2000" kern="1200">
        <a:solidFill>
          <a:schemeClr val="tx1"/>
        </a:solidFill>
        <a:latin typeface="Arial" pitchFamily="34" charset="0"/>
        <a:ea typeface="ＭＳ Ｐゴシック" pitchFamily="68" charset="-128"/>
        <a:cs typeface="+mn-cs"/>
      </a:defRPr>
    </a:lvl5pPr>
    <a:lvl6pPr marL="2286000" algn="l" defTabSz="914400" rtl="0" eaLnBrk="1" latinLnBrk="0" hangingPunct="1">
      <a:defRPr sz="2000" kern="1200">
        <a:solidFill>
          <a:schemeClr val="tx1"/>
        </a:solidFill>
        <a:latin typeface="Arial" pitchFamily="34" charset="0"/>
        <a:ea typeface="ＭＳ Ｐゴシック" pitchFamily="68" charset="-128"/>
        <a:cs typeface="+mn-cs"/>
      </a:defRPr>
    </a:lvl6pPr>
    <a:lvl7pPr marL="2743200" algn="l" defTabSz="914400" rtl="0" eaLnBrk="1" latinLnBrk="0" hangingPunct="1">
      <a:defRPr sz="2000" kern="1200">
        <a:solidFill>
          <a:schemeClr val="tx1"/>
        </a:solidFill>
        <a:latin typeface="Arial" pitchFamily="34" charset="0"/>
        <a:ea typeface="ＭＳ Ｐゴシック" pitchFamily="68" charset="-128"/>
        <a:cs typeface="+mn-cs"/>
      </a:defRPr>
    </a:lvl7pPr>
    <a:lvl8pPr marL="3200400" algn="l" defTabSz="914400" rtl="0" eaLnBrk="1" latinLnBrk="0" hangingPunct="1">
      <a:defRPr sz="2000" kern="1200">
        <a:solidFill>
          <a:schemeClr val="tx1"/>
        </a:solidFill>
        <a:latin typeface="Arial" pitchFamily="34" charset="0"/>
        <a:ea typeface="ＭＳ Ｐゴシック" pitchFamily="68" charset="-128"/>
        <a:cs typeface="+mn-cs"/>
      </a:defRPr>
    </a:lvl8pPr>
    <a:lvl9pPr marL="3657600" algn="l" defTabSz="914400" rtl="0" eaLnBrk="1" latinLnBrk="0" hangingPunct="1">
      <a:defRPr sz="2000" kern="1200">
        <a:solidFill>
          <a:schemeClr val="tx1"/>
        </a:solidFill>
        <a:latin typeface="Arial" pitchFamily="34" charset="0"/>
        <a:ea typeface="ＭＳ Ｐゴシック" pitchFamily="6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99"/>
    <a:srgbClr val="9AF63E"/>
    <a:srgbClr val="1F3DD1"/>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4" autoAdjust="0"/>
    <p:restoredTop sz="94671" autoAdjust="0"/>
  </p:normalViewPr>
  <p:slideViewPr>
    <p:cSldViewPr snapToObjects="1">
      <p:cViewPr varScale="1">
        <p:scale>
          <a:sx n="59" d="100"/>
          <a:sy n="59" d="100"/>
        </p:scale>
        <p:origin x="-690" y="-90"/>
      </p:cViewPr>
      <p:guideLst>
        <p:guide orient="horz" pos="2382"/>
        <p:guide pos="31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0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4C46CF0-58BD-442A-A3A7-2FCBA0B071BD}" type="datetimeFigureOut">
              <a:rPr lang="en-US"/>
              <a:pPr>
                <a:defRPr/>
              </a:pPr>
              <a:t>5/3/2013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8269C66-6656-4421-BFCE-510AFDC4FBFB}" type="slidenum">
              <a:rPr lang="en-US"/>
              <a:pPr>
                <a:defRPr/>
              </a:pPr>
              <a:t>‹N›</a:t>
            </a:fld>
            <a:endParaRPr lang="en-US"/>
          </a:p>
        </p:txBody>
      </p:sp>
    </p:spTree>
    <p:extLst>
      <p:ext uri="{BB962C8B-B14F-4D97-AF65-F5344CB8AC3E}">
        <p14:creationId xmlns:p14="http://schemas.microsoft.com/office/powerpoint/2010/main" val="1804946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98269C66-6656-4421-BFCE-510AFDC4FBFB}" type="slidenum">
              <a:rPr lang="en-US" smtClean="0"/>
              <a:pPr>
                <a:defRPr/>
              </a:pPr>
              <a:t>1</a:t>
            </a:fld>
            <a:endParaRPr lang="en-US"/>
          </a:p>
        </p:txBody>
      </p:sp>
    </p:spTree>
    <p:extLst>
      <p:ext uri="{BB962C8B-B14F-4D97-AF65-F5344CB8AC3E}">
        <p14:creationId xmlns:p14="http://schemas.microsoft.com/office/powerpoint/2010/main" val="1222213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B6089E9-7EC9-4823-BCC1-6BF4C5E47168}" type="slidenum">
              <a:rPr lang="es-ES_tradnl" sz="1200"/>
              <a:pPr/>
              <a:t>25</a:t>
            </a:fld>
            <a:endParaRPr lang="es-ES_tradnl"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p>
            <a:r>
              <a:rPr lang="es-ES" smtClean="0">
                <a:latin typeface="Arial" pitchFamily="34" charset="0"/>
              </a:rPr>
              <a:t>Microondas. Ingeniería Electrónica. Curso 2000-2001</a:t>
            </a:r>
          </a:p>
        </p:txBody>
      </p:sp>
      <p:sp>
        <p:nvSpPr>
          <p:cNvPr id="73731" name="Rectangle 7"/>
          <p:cNvSpPr>
            <a:spLocks noGrp="1" noChangeArrowheads="1"/>
          </p:cNvSpPr>
          <p:nvPr>
            <p:ph type="sldNum" sz="quarter" idx="5"/>
          </p:nvPr>
        </p:nvSpPr>
        <p:spPr>
          <a:noFill/>
        </p:spPr>
        <p:txBody>
          <a:bodyPr/>
          <a:lstStyle/>
          <a:p>
            <a:fld id="{720A1895-306E-4C72-987B-A219C73BDDE8}" type="slidenum">
              <a:rPr lang="es-ES" smtClean="0">
                <a:latin typeface="Arial" pitchFamily="34" charset="0"/>
              </a:rPr>
              <a:pPr/>
              <a:t>81</a:t>
            </a:fld>
            <a:endParaRPr lang="es-ES" smtClean="0">
              <a:latin typeface="Arial" pitchFamily="34" charset="0"/>
            </a:endParaRPr>
          </a:p>
        </p:txBody>
      </p:sp>
      <p:sp>
        <p:nvSpPr>
          <p:cNvPr id="73732" name="Rectangle 2"/>
          <p:cNvSpPr>
            <a:spLocks noGrp="1" noRot="1" noChangeAspect="1" noChangeArrowheads="1" noTextEdit="1"/>
          </p:cNvSpPr>
          <p:nvPr>
            <p:ph type="sldImg"/>
          </p:nvPr>
        </p:nvSpPr>
        <p:spPr>
          <a:xfrm>
            <a:off x="958465" y="686474"/>
            <a:ext cx="4941072" cy="3428114"/>
          </a:xfrm>
          <a:ln/>
        </p:spPr>
      </p:sp>
      <p:sp>
        <p:nvSpPr>
          <p:cNvPr id="73733" name="Rectangle 3"/>
          <p:cNvSpPr>
            <a:spLocks noGrp="1" noChangeArrowheads="1"/>
          </p:cNvSpPr>
          <p:nvPr>
            <p:ph type="body" idx="1"/>
          </p:nvPr>
        </p:nvSpPr>
        <p:spPr>
          <a:noFill/>
          <a:ln/>
        </p:spPr>
        <p:txBody>
          <a:bodyPr/>
          <a:lstStyle/>
          <a:p>
            <a:pPr eaLnBrk="1" hangingPunct="1"/>
            <a:r>
              <a:rPr lang="es-ES" smtClean="0">
                <a:latin typeface="Arial" pitchFamily="34" charset="0"/>
                <a:ea typeface="ＭＳ Ｐゴシック" pitchFamily="68" charset="-128"/>
              </a:rPr>
              <a:t>The CTA design philosophy is profoundly inspired in the rule of following a reasonable balance. We know how to build telescopes, and the specific lines where technical innovations are needed have already been identified. These are mostly related to the optimization of low energy threshold in the large telescopes, the mirror, electronics and photodetector technologies which have experienced a very fast evolution in the last ten years, the subsystem reliability, the atmospheric monitoring and the high capacity data storage and processing.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65112" y="1512570"/>
            <a:ext cx="9069705" cy="2016760"/>
          </a:xfrm>
        </p:spPr>
        <p:txBody>
          <a:bodyPr vert="horz" lIns="50397" tIns="0" rIns="50397" bIns="0" anchor="b">
            <a:normAutofit/>
            <a:scene3d>
              <a:camera prst="orthographicFront"/>
              <a:lightRig rig="soft" dir="t">
                <a:rot lat="0" lon="0" rev="17220000"/>
              </a:lightRig>
            </a:scene3d>
            <a:sp3d prstMaterial="softEdge">
              <a:bevelT w="38100" h="38100"/>
            </a:sp3d>
          </a:bodyPr>
          <a:lstStyle>
            <a:lvl1pPr>
              <a:defRPr sz="53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948F2B54-DBA7-4351-B398-328DEA1DDED8}" type="datetimeFigureOut">
              <a:rPr lang="en-US" smtClean="0"/>
              <a:pPr/>
              <a:t>5/3/2013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F7101501-CC5B-4376-8651-AC013145BE84}" type="slidenum">
              <a:rPr lang="en-US" smtClean="0"/>
              <a:pPr/>
              <a:t>‹N›</a:t>
            </a:fld>
            <a:endParaRPr lang="en-US"/>
          </a:p>
        </p:txBody>
      </p:sp>
      <p:sp>
        <p:nvSpPr>
          <p:cNvPr id="9" name="Subtitle 8"/>
          <p:cNvSpPr>
            <a:spLocks noGrp="1"/>
          </p:cNvSpPr>
          <p:nvPr>
            <p:ph type="subTitle" idx="1"/>
          </p:nvPr>
        </p:nvSpPr>
        <p:spPr>
          <a:xfrm>
            <a:off x="1511618" y="3674123"/>
            <a:ext cx="7054215" cy="1932728"/>
          </a:xfrm>
        </p:spPr>
        <p:txBody>
          <a:bodyPr/>
          <a:lstStyle>
            <a:lvl1pPr marL="0" indent="0" algn="ctr">
              <a:buNone/>
              <a:defRPr>
                <a:solidFill>
                  <a:schemeClr val="tx1"/>
                </a:solidFill>
              </a:defRPr>
            </a:lvl1pPr>
            <a:lvl2pPr marL="503972" indent="0" algn="ctr">
              <a:buNone/>
            </a:lvl2pPr>
            <a:lvl3pPr marL="1007943" indent="0" algn="ctr">
              <a:buNone/>
            </a:lvl3pPr>
            <a:lvl4pPr marL="1511915" indent="0" algn="ctr">
              <a:buNone/>
            </a:lvl4pPr>
            <a:lvl5pPr marL="2015886" indent="0" algn="ctr">
              <a:buNone/>
            </a:lvl5pPr>
            <a:lvl6pPr marL="2519858" indent="0" algn="ctr">
              <a:buNone/>
            </a:lvl6pPr>
            <a:lvl7pPr marL="3023829" indent="0" algn="ctr">
              <a:buNone/>
            </a:lvl7pPr>
            <a:lvl8pPr marL="3527801" indent="0" algn="ctr">
              <a:buNone/>
            </a:lvl8pPr>
            <a:lvl9pPr marL="4031772"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F2B54-DBA7-4351-B398-328DEA1DDED8}"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6151" y="302865"/>
            <a:ext cx="2267426" cy="6452932"/>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3873" y="302865"/>
            <a:ext cx="6634321" cy="6452932"/>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F2B54-DBA7-4351-B398-328DEA1DDED8}"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5809" y="672253"/>
            <a:ext cx="8565833" cy="6050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755650" y="6891338"/>
            <a:ext cx="2100263" cy="503237"/>
          </a:xfrm>
          <a:prstGeom prst="rect">
            <a:avLst/>
          </a:prstGeom>
        </p:spPr>
        <p:txBody>
          <a:bodyPr lIns="100794" tIns="50397" rIns="100794" bIns="50397"/>
          <a:lstStyle>
            <a:lvl1pPr>
              <a:defRPr/>
            </a:lvl1pPr>
          </a:lstStyle>
          <a:p>
            <a:pPr>
              <a:defRPr/>
            </a:pPr>
            <a:endParaRPr lang="it-IT"/>
          </a:p>
        </p:txBody>
      </p:sp>
      <p:sp>
        <p:nvSpPr>
          <p:cNvPr id="4" name="Rectangle 5"/>
          <p:cNvSpPr>
            <a:spLocks noGrp="1" noChangeArrowheads="1"/>
          </p:cNvSpPr>
          <p:nvPr>
            <p:ph type="ftr" sz="quarter" idx="11"/>
          </p:nvPr>
        </p:nvSpPr>
        <p:spPr>
          <a:xfrm>
            <a:off x="3443288" y="6891338"/>
            <a:ext cx="3190875" cy="503237"/>
          </a:xfrm>
          <a:prstGeom prst="rect">
            <a:avLst/>
          </a:prstGeom>
        </p:spPr>
        <p:txBody>
          <a:bodyPr lIns="100794" tIns="50397" rIns="100794" bIns="50397"/>
          <a:lstStyle>
            <a:lvl1pPr>
              <a:defRPr/>
            </a:lvl1pPr>
          </a:lstStyle>
          <a:p>
            <a:pPr>
              <a:defRPr/>
            </a:pPr>
            <a:endParaRPr lang="it-IT"/>
          </a:p>
        </p:txBody>
      </p:sp>
      <p:sp>
        <p:nvSpPr>
          <p:cNvPr id="5" name="Rectangle 6"/>
          <p:cNvSpPr>
            <a:spLocks noGrp="1" noChangeArrowheads="1"/>
          </p:cNvSpPr>
          <p:nvPr>
            <p:ph type="sldNum" sz="quarter" idx="12"/>
          </p:nvPr>
        </p:nvSpPr>
        <p:spPr>
          <a:xfrm>
            <a:off x="7221538" y="6891338"/>
            <a:ext cx="2100262" cy="503237"/>
          </a:xfrm>
          <a:prstGeom prst="rect">
            <a:avLst/>
          </a:prstGeom>
        </p:spPr>
        <p:txBody>
          <a:bodyPr lIns="100794" tIns="50397" rIns="100794" bIns="50397"/>
          <a:lstStyle>
            <a:lvl1pPr>
              <a:defRPr/>
            </a:lvl1pPr>
          </a:lstStyle>
          <a:p>
            <a:pPr>
              <a:defRPr/>
            </a:pPr>
            <a:fld id="{F3B1A178-D136-467B-B80A-A19951B5861C}"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5809" y="672253"/>
            <a:ext cx="8565833"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5809" y="2184823"/>
            <a:ext cx="4198938" cy="45377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2704" y="2184823"/>
            <a:ext cx="4198938" cy="45377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503873" y="7009642"/>
            <a:ext cx="2351405" cy="402652"/>
          </a:xfrm>
          <a:prstGeom prst="rect">
            <a:avLst/>
          </a:prstGeom>
          <a:ln/>
        </p:spPr>
        <p:txBody>
          <a:bodyPr lIns="100794" tIns="50397" rIns="100794" bIns="50397"/>
          <a:lstStyle>
            <a:lvl1pPr>
              <a:defRPr/>
            </a:lvl1pPr>
          </a:lstStyle>
          <a:p>
            <a:pPr>
              <a:defRPr/>
            </a:pPr>
            <a:endParaRPr lang="it-IT"/>
          </a:p>
        </p:txBody>
      </p:sp>
      <p:sp>
        <p:nvSpPr>
          <p:cNvPr id="6" name="Footer Placeholder 5"/>
          <p:cNvSpPr>
            <a:spLocks noGrp="1" noChangeArrowheads="1"/>
          </p:cNvSpPr>
          <p:nvPr>
            <p:ph type="ftr" sz="quarter" idx="11"/>
          </p:nvPr>
        </p:nvSpPr>
        <p:spPr>
          <a:xfrm>
            <a:off x="3443129" y="7009642"/>
            <a:ext cx="3191193" cy="402652"/>
          </a:xfrm>
          <a:prstGeom prst="rect">
            <a:avLst/>
          </a:prstGeom>
          <a:ln/>
        </p:spPr>
        <p:txBody>
          <a:bodyPr lIns="100794" tIns="50397" rIns="100794" bIns="50397"/>
          <a:lstStyle>
            <a:lvl1pPr>
              <a:defRPr/>
            </a:lvl1pPr>
          </a:lstStyle>
          <a:p>
            <a:pPr>
              <a:defRPr/>
            </a:pPr>
            <a:endParaRPr lang="it-IT"/>
          </a:p>
        </p:txBody>
      </p:sp>
      <p:sp>
        <p:nvSpPr>
          <p:cNvPr id="7" name="Slide Number Placeholder 6"/>
          <p:cNvSpPr>
            <a:spLocks noGrp="1" noChangeArrowheads="1"/>
          </p:cNvSpPr>
          <p:nvPr>
            <p:ph type="sldNum" sz="quarter" idx="12"/>
          </p:nvPr>
        </p:nvSpPr>
        <p:spPr>
          <a:xfrm>
            <a:off x="7222173" y="7009642"/>
            <a:ext cx="2351405" cy="402652"/>
          </a:xfrm>
          <a:prstGeom prst="rect">
            <a:avLst/>
          </a:prstGeom>
          <a:ln/>
        </p:spPr>
        <p:txBody>
          <a:bodyPr lIns="100794" tIns="50397" rIns="100794" bIns="50397"/>
          <a:lstStyle>
            <a:lvl1pPr>
              <a:defRPr/>
            </a:lvl1pPr>
          </a:lstStyle>
          <a:p>
            <a:pPr>
              <a:defRPr/>
            </a:pPr>
            <a:fld id="{9C243093-E3FE-4E84-AD5E-C45917AF9003}"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755809" y="672253"/>
            <a:ext cx="8565833" cy="1260475"/>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755809" y="2184823"/>
            <a:ext cx="4198938" cy="453771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5122704" y="2184824"/>
            <a:ext cx="4198938" cy="218482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5122704" y="4537710"/>
            <a:ext cx="4198938" cy="218482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data 5"/>
          <p:cNvSpPr>
            <a:spLocks noGrp="1"/>
          </p:cNvSpPr>
          <p:nvPr>
            <p:ph type="dt" sz="half" idx="10"/>
          </p:nvPr>
        </p:nvSpPr>
        <p:spPr>
          <a:xfrm>
            <a:off x="755809" y="6890597"/>
            <a:ext cx="2099469" cy="504190"/>
          </a:xfrm>
        </p:spPr>
        <p:txBody>
          <a:bodyPr/>
          <a:lstStyle>
            <a:lvl1pPr>
              <a:defRPr/>
            </a:lvl1pPr>
          </a:lstStyle>
          <a:p>
            <a:endParaRPr lang="en-US"/>
          </a:p>
        </p:txBody>
      </p:sp>
      <p:sp>
        <p:nvSpPr>
          <p:cNvPr id="7" name="Segnaposto piè di pagina 6"/>
          <p:cNvSpPr>
            <a:spLocks noGrp="1"/>
          </p:cNvSpPr>
          <p:nvPr>
            <p:ph type="ftr" sz="quarter" idx="11"/>
          </p:nvPr>
        </p:nvSpPr>
        <p:spPr>
          <a:xfrm>
            <a:off x="3443129" y="6890597"/>
            <a:ext cx="3191193" cy="504190"/>
          </a:xfrm>
        </p:spPr>
        <p:txBody>
          <a:bodyPr/>
          <a:lstStyle>
            <a:lvl1pPr>
              <a:defRPr/>
            </a:lvl1pPr>
          </a:lstStyle>
          <a:p>
            <a:endParaRPr lang="en-US"/>
          </a:p>
        </p:txBody>
      </p:sp>
      <p:sp>
        <p:nvSpPr>
          <p:cNvPr id="8" name="Segnaposto numero diapositiva 7"/>
          <p:cNvSpPr>
            <a:spLocks noGrp="1"/>
          </p:cNvSpPr>
          <p:nvPr>
            <p:ph type="sldNum" sz="quarter" idx="12"/>
          </p:nvPr>
        </p:nvSpPr>
        <p:spPr>
          <a:xfrm>
            <a:off x="7222172" y="6890597"/>
            <a:ext cx="2099469" cy="504190"/>
          </a:xfrm>
        </p:spPr>
        <p:txBody>
          <a:bodyPr/>
          <a:lstStyle>
            <a:lvl1pPr>
              <a:defRPr/>
            </a:lvl1pPr>
          </a:lstStyle>
          <a:p>
            <a:fld id="{674E046E-C0BC-441A-9FDF-20B3C1336780}" type="slidenum">
              <a:rPr lang="en-US"/>
              <a:pPr/>
              <a:t>‹N›</a:t>
            </a:fld>
            <a:endParaRPr lang="en-US"/>
          </a:p>
        </p:txBody>
      </p:sp>
    </p:spTree>
    <p:extLst>
      <p:ext uri="{BB962C8B-B14F-4D97-AF65-F5344CB8AC3E}">
        <p14:creationId xmlns:p14="http://schemas.microsoft.com/office/powerpoint/2010/main" val="259120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55809" y="672253"/>
            <a:ext cx="8565833" cy="12604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55809" y="2184824"/>
            <a:ext cx="4198938" cy="21848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22704" y="2184824"/>
            <a:ext cx="4198938" cy="21848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55809" y="4537710"/>
            <a:ext cx="4198938" cy="21848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22704" y="4537710"/>
            <a:ext cx="4198938" cy="21848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755809" y="6890597"/>
            <a:ext cx="2099469" cy="504190"/>
          </a:xfrm>
        </p:spPr>
        <p:txBody>
          <a:bodyPr/>
          <a:lstStyle>
            <a:lvl1pPr>
              <a:defRPr/>
            </a:lvl1pPr>
          </a:lstStyle>
          <a:p>
            <a:endParaRPr lang="it-IT"/>
          </a:p>
        </p:txBody>
      </p:sp>
      <p:sp>
        <p:nvSpPr>
          <p:cNvPr id="8" name="Footer Placeholder 7"/>
          <p:cNvSpPr>
            <a:spLocks noGrp="1"/>
          </p:cNvSpPr>
          <p:nvPr>
            <p:ph type="ftr" sz="quarter" idx="11"/>
          </p:nvPr>
        </p:nvSpPr>
        <p:spPr>
          <a:xfrm>
            <a:off x="3443129" y="6890597"/>
            <a:ext cx="3191193" cy="504190"/>
          </a:xfrm>
        </p:spPr>
        <p:txBody>
          <a:bodyPr/>
          <a:lstStyle>
            <a:lvl1pPr>
              <a:defRPr/>
            </a:lvl1pPr>
          </a:lstStyle>
          <a:p>
            <a:endParaRPr lang="it-IT"/>
          </a:p>
        </p:txBody>
      </p:sp>
      <p:sp>
        <p:nvSpPr>
          <p:cNvPr id="9" name="Slide Number Placeholder 8"/>
          <p:cNvSpPr>
            <a:spLocks noGrp="1"/>
          </p:cNvSpPr>
          <p:nvPr>
            <p:ph type="sldNum" sz="quarter" idx="12"/>
          </p:nvPr>
        </p:nvSpPr>
        <p:spPr>
          <a:xfrm>
            <a:off x="7222172" y="6890597"/>
            <a:ext cx="2099469" cy="504190"/>
          </a:xfrm>
        </p:spPr>
        <p:txBody>
          <a:bodyPr/>
          <a:lstStyle>
            <a:lvl1pPr>
              <a:defRPr/>
            </a:lvl1pPr>
          </a:lstStyle>
          <a:p>
            <a:fld id="{42910CE2-AE0C-4EAD-8BEB-B64B55D11DEF}" type="slidenum">
              <a:rPr lang="it-IT"/>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F2B54-DBA7-4351-B398-328DEA1DDED8}"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763554" y="672253"/>
            <a:ext cx="7810024" cy="201676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53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763554" y="2765531"/>
            <a:ext cx="7810024" cy="1664877"/>
          </a:xfrm>
        </p:spPr>
        <p:txBody>
          <a:bodyPr anchor="t"/>
          <a:lstStyle>
            <a:lvl1pPr marL="80635" indent="0" algn="l">
              <a:buNone/>
              <a:defRPr sz="2200">
                <a:solidFill>
                  <a:schemeClr val="tx1"/>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48F2B54-DBA7-4351-B398-328DEA1DDED8}" type="datetimeFigureOut">
              <a:rPr lang="en-US" smtClean="0"/>
              <a:pPr/>
              <a:t>5/3/2013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3790" y="7076167"/>
            <a:ext cx="839788" cy="402652"/>
          </a:xfrm>
        </p:spPr>
        <p:txBody>
          <a:bodyPr/>
          <a:lstStyle/>
          <a:p>
            <a:fld id="{F7101501-CC5B-4376-8651-AC013145BE84}" type="slidenum">
              <a:rPr lang="en-US" smtClean="0"/>
              <a:pPr/>
              <a:t>‹N›</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503872" y="1764666"/>
            <a:ext cx="4450874" cy="4991131"/>
          </a:xfrm>
        </p:spPr>
        <p:txBody>
          <a:bodyPr/>
          <a:lstStyle>
            <a:lvl1pPr>
              <a:defRPr sz="2900"/>
            </a:lvl1pPr>
            <a:lvl2pPr>
              <a:defRPr sz="26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122704" y="1764666"/>
            <a:ext cx="4450874" cy="4991131"/>
          </a:xfrm>
        </p:spPr>
        <p:txBody>
          <a:bodyPr/>
          <a:lstStyle>
            <a:lvl1pPr>
              <a:defRPr sz="2900"/>
            </a:lvl1pPr>
            <a:lvl2pPr>
              <a:defRPr sz="26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48F2B54-DBA7-4351-B398-328DEA1DDED8}" type="datetimeFigureOut">
              <a:rPr lang="en-US" smtClean="0"/>
              <a:pPr/>
              <a:t>5/3/2013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301113"/>
            <a:ext cx="9069705" cy="1260475"/>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3872" y="1692888"/>
            <a:ext cx="4452624" cy="828061"/>
          </a:xfrm>
        </p:spPr>
        <p:txBody>
          <a:bodyPr anchor="ctr"/>
          <a:lstStyle>
            <a:lvl1pPr marL="0" indent="0">
              <a:buNone/>
              <a:defRPr sz="2600" b="0" cap="all" baseline="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119205" y="1692888"/>
            <a:ext cx="4454373" cy="828061"/>
          </a:xfrm>
        </p:spPr>
        <p:txBody>
          <a:bodyPr anchor="ctr"/>
          <a:lstStyle>
            <a:lvl1pPr marL="0" indent="0">
              <a:buNone/>
              <a:defRPr sz="2600" b="0" cap="all" baseline="0">
                <a:solidFill>
                  <a:schemeClr val="tx1"/>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03872" y="2604982"/>
            <a:ext cx="4452624" cy="415081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119205" y="2604982"/>
            <a:ext cx="4454373" cy="4150815"/>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48F2B54-DBA7-4351-B398-328DEA1DDED8}" type="datetimeFigureOut">
              <a:rPr lang="en-US" smtClean="0"/>
              <a:pPr/>
              <a:t>5/3/2013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48F2B54-DBA7-4351-B398-328DEA1DDED8}" type="datetimeFigureOut">
              <a:rPr lang="en-US" smtClean="0"/>
              <a:pPr/>
              <a:t>5/3/2013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F2B54-DBA7-4351-B398-328DEA1DDED8}" type="datetimeFigureOut">
              <a:rPr lang="en-US" smtClean="0"/>
              <a:pPr/>
              <a:t>5/3/2013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301113"/>
            <a:ext cx="3315412" cy="1281483"/>
          </a:xfrm>
        </p:spPr>
        <p:txBody>
          <a:bodyPr vert="horz" anchor="b">
            <a:normAutofit/>
            <a:sp3d prstMaterial="softEdge"/>
          </a:bodyPr>
          <a:lstStyle>
            <a:lvl1pPr algn="l">
              <a:buNone/>
              <a:defRPr sz="24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03873" y="1680634"/>
            <a:ext cx="3315412" cy="5075163"/>
          </a:xfrm>
        </p:spPr>
        <p:txBody>
          <a:bodyPr/>
          <a:lstStyle>
            <a:lvl1pPr marL="0" indent="0">
              <a:buNone/>
              <a:defRPr sz="1500"/>
            </a:lvl1pPr>
            <a:lvl2pPr>
              <a:buNone/>
              <a:defRPr sz="1300"/>
            </a:lvl2pPr>
            <a:lvl3pPr>
              <a:buNone/>
              <a:defRPr sz="1100"/>
            </a:lvl3pPr>
            <a:lvl4pPr>
              <a:buNone/>
              <a:defRPr sz="1000"/>
            </a:lvl4pPr>
            <a:lvl5pPr>
              <a:buNone/>
              <a:defRPr sz="10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940003" y="301114"/>
            <a:ext cx="5633574" cy="6454683"/>
          </a:xfrm>
        </p:spPr>
        <p:txBody>
          <a:bodyPr/>
          <a:lstStyle>
            <a:lvl1pPr>
              <a:defRPr sz="2900"/>
            </a:lvl1pPr>
            <a:lvl2pPr>
              <a:defRPr sz="2600"/>
            </a:lvl2pPr>
            <a:lvl3pPr>
              <a:defRPr sz="2400"/>
            </a:lvl3pPr>
            <a:lvl4pPr>
              <a:defRPr sz="22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48F2B54-DBA7-4351-B398-328DEA1DDED8}" type="datetimeFigureOut">
              <a:rPr lang="en-US" smtClean="0"/>
              <a:pPr/>
              <a:t>5/3/2013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5490" y="672253"/>
            <a:ext cx="6046470" cy="575968"/>
          </a:xfrm>
        </p:spPr>
        <p:txBody>
          <a:bodyPr lIns="50397" rIns="50397" bIns="0" anchor="b">
            <a:sp3d prstMaterial="softEdge"/>
          </a:bodyPr>
          <a:lstStyle>
            <a:lvl1pPr algn="ctr">
              <a:buNone/>
              <a:defRPr sz="22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015490" y="2020261"/>
            <a:ext cx="6046470" cy="4369647"/>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5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015490" y="1286707"/>
            <a:ext cx="6046470" cy="584860"/>
          </a:xfrm>
        </p:spPr>
        <p:txBody>
          <a:bodyPr lIns="50397" tIns="50397" rIns="50397" anchor="t"/>
          <a:lstStyle>
            <a:lvl1pPr marL="0" indent="0" algn="ctr">
              <a:buNone/>
              <a:defRPr sz="1500"/>
            </a:lvl1pPr>
            <a:lvl2pPr>
              <a:defRPr sz="1300"/>
            </a:lvl2pPr>
            <a:lvl3pPr>
              <a:defRPr sz="1100"/>
            </a:lvl3pPr>
            <a:lvl4pPr>
              <a:defRPr sz="1000"/>
            </a:lvl4pPr>
            <a:lvl5pPr>
              <a:defRPr sz="10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48F2B54-DBA7-4351-B398-328DEA1DDED8}" type="datetimeFigureOut">
              <a:rPr lang="en-US" smtClean="0"/>
              <a:pPr/>
              <a:t>5/3/2013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01501-CC5B-4376-8651-AC013145BE84}"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503873" y="302865"/>
            <a:ext cx="9069705" cy="1260475"/>
          </a:xfrm>
          <a:prstGeom prst="rect">
            <a:avLst/>
          </a:prstGeom>
        </p:spPr>
        <p:txBody>
          <a:bodyPr vert="horz" lIns="100794" tIns="50397" rIns="100794" bIns="50397"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503873" y="1764665"/>
            <a:ext cx="9069705" cy="5193157"/>
          </a:xfrm>
          <a:prstGeom prst="rect">
            <a:avLst/>
          </a:prstGeom>
        </p:spPr>
        <p:txBody>
          <a:bodyPr vert="horz" lIns="100794" tIns="50397" rIns="100794" bIns="50397">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503873" y="7076167"/>
            <a:ext cx="2351405" cy="402652"/>
          </a:xfrm>
          <a:prstGeom prst="rect">
            <a:avLst/>
          </a:prstGeom>
        </p:spPr>
        <p:txBody>
          <a:bodyPr vert="horz" lIns="100794" tIns="50397" rIns="100794" bIns="50397" anchor="b"/>
          <a:lstStyle>
            <a:lvl1pPr algn="l" eaLnBrk="1" latinLnBrk="0" hangingPunct="1">
              <a:defRPr kumimoji="0" sz="1300">
                <a:solidFill>
                  <a:schemeClr val="tx1">
                    <a:shade val="50000"/>
                  </a:schemeClr>
                </a:solidFill>
              </a:defRPr>
            </a:lvl1pPr>
          </a:lstStyle>
          <a:p>
            <a:fld id="{948F2B54-DBA7-4351-B398-328DEA1DDED8}" type="datetimeFigureOut">
              <a:rPr lang="en-US" smtClean="0"/>
              <a:pPr/>
              <a:t>5/3/2013</a:t>
            </a:fld>
            <a:endParaRPr lang="en-US"/>
          </a:p>
        </p:txBody>
      </p:sp>
      <p:sp>
        <p:nvSpPr>
          <p:cNvPr id="3" name="Footer Placeholder 2"/>
          <p:cNvSpPr>
            <a:spLocks noGrp="1"/>
          </p:cNvSpPr>
          <p:nvPr>
            <p:ph type="ftr" sz="quarter" idx="3"/>
          </p:nvPr>
        </p:nvSpPr>
        <p:spPr>
          <a:xfrm>
            <a:off x="3443129" y="7076167"/>
            <a:ext cx="3191193" cy="402652"/>
          </a:xfrm>
          <a:prstGeom prst="rect">
            <a:avLst/>
          </a:prstGeom>
        </p:spPr>
        <p:txBody>
          <a:bodyPr vert="horz" lIns="100794" tIns="50397" rIns="100794" bIns="50397" anchor="b"/>
          <a:lstStyle>
            <a:lvl1pPr algn="ctr" eaLnBrk="1" latinLnBrk="0" hangingPunct="1">
              <a:defRPr kumimoji="0" sz="13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8733790" y="7076167"/>
            <a:ext cx="839788" cy="402652"/>
          </a:xfrm>
          <a:prstGeom prst="rect">
            <a:avLst/>
          </a:prstGeom>
        </p:spPr>
        <p:txBody>
          <a:bodyPr vert="horz" lIns="0" tIns="50397" rIns="0" bIns="50397" anchor="b"/>
          <a:lstStyle>
            <a:lvl1pPr algn="r" eaLnBrk="1" latinLnBrk="0" hangingPunct="1">
              <a:defRPr kumimoji="0" sz="1300">
                <a:solidFill>
                  <a:schemeClr val="tx1">
                    <a:shade val="50000"/>
                  </a:schemeClr>
                </a:solidFill>
              </a:defRPr>
            </a:lvl1pPr>
          </a:lstStyle>
          <a:p>
            <a:fld id="{F7101501-CC5B-4376-8651-AC013145BE84}" type="slidenum">
              <a:rPr lang="en-US" smtClean="0"/>
              <a:pPr/>
              <a:t>‹N›</a:t>
            </a:fld>
            <a:endParaRPr lang="en-US"/>
          </a:p>
        </p:txBody>
      </p:sp>
      <p:pic>
        <p:nvPicPr>
          <p:cNvPr id="7" name="Picture 8" descr="tel_mirror_2006_02_11__136sm1.jpg"/>
          <p:cNvPicPr>
            <a:picLocks noChangeAspect="1"/>
          </p:cNvPicPr>
          <p:nvPr userDrawn="1"/>
        </p:nvPicPr>
        <p:blipFill>
          <a:blip r:embed="rId17"/>
          <a:srcRect/>
          <a:stretch>
            <a:fillRect/>
          </a:stretch>
        </p:blipFill>
        <p:spPr bwMode="auto">
          <a:xfrm>
            <a:off x="8985250" y="84138"/>
            <a:ext cx="1008063" cy="987425"/>
          </a:xfrm>
          <a:prstGeom prst="rect">
            <a:avLst/>
          </a:prstGeom>
          <a:noFill/>
          <a:ln w="9525">
            <a:noFill/>
            <a:miter lim="800000"/>
            <a:headEnd/>
            <a:tailEnd/>
          </a:ln>
        </p:spPr>
      </p:pic>
      <p:sp>
        <p:nvSpPr>
          <p:cNvPr id="8" name="TextBox 7"/>
          <p:cNvSpPr txBox="1"/>
          <p:nvPr userDrawn="1"/>
        </p:nvSpPr>
        <p:spPr>
          <a:xfrm>
            <a:off x="9121775" y="420688"/>
            <a:ext cx="871538" cy="406400"/>
          </a:xfrm>
          <a:prstGeom prst="rect">
            <a:avLst/>
          </a:prstGeom>
          <a:noFill/>
        </p:spPr>
        <p:txBody>
          <a:bodyPr lIns="100794" tIns="50397" rIns="100794" bIns="50397">
            <a:spAutoFit/>
          </a:bodyPr>
          <a:lstStyle/>
          <a:p>
            <a:pPr algn="ctr">
              <a:defRPr/>
            </a:pPr>
            <a:r>
              <a:rPr lang="en-US">
                <a:solidFill>
                  <a:schemeClr val="bg1"/>
                </a:solidFill>
              </a:rPr>
              <a:t>CTA</a:t>
            </a:r>
          </a:p>
        </p:txBody>
      </p:sp>
    </p:spTree>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xStyles>
    <p:titleStyle>
      <a:lvl1pPr algn="ctr" rtl="0" eaLnBrk="1" latinLnBrk="0" hangingPunct="1">
        <a:spcBef>
          <a:spcPct val="0"/>
        </a:spcBef>
        <a:buNone/>
        <a:defRPr kumimoji="0" sz="45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604766" indent="-453574" algn="l" rtl="0" eaLnBrk="1" latinLnBrk="0" hangingPunct="1">
        <a:spcBef>
          <a:spcPct val="20000"/>
        </a:spcBef>
        <a:buClr>
          <a:schemeClr val="tx1">
            <a:shade val="95000"/>
          </a:schemeClr>
        </a:buClr>
        <a:buSzPct val="65000"/>
        <a:buFont typeface="Wingdings 2"/>
        <a:buChar char=""/>
        <a:defRPr kumimoji="0" sz="3100" kern="1200">
          <a:solidFill>
            <a:schemeClr val="tx1"/>
          </a:solidFill>
          <a:latin typeface="+mn-lt"/>
          <a:ea typeface="+mn-ea"/>
          <a:cs typeface="+mn-cs"/>
        </a:defRPr>
      </a:lvl1pPr>
      <a:lvl2pPr marL="957546" indent="-312462" algn="l" rtl="0" eaLnBrk="1" latinLnBrk="0" hangingPunct="1">
        <a:spcBef>
          <a:spcPct val="20000"/>
        </a:spcBef>
        <a:buClr>
          <a:schemeClr val="tx1"/>
        </a:buClr>
        <a:buSzPct val="80000"/>
        <a:buFont typeface="Wingdings 2"/>
        <a:buChar char=""/>
        <a:defRPr kumimoji="0" sz="2600" kern="1200">
          <a:solidFill>
            <a:schemeClr val="tx1"/>
          </a:solidFill>
          <a:latin typeface="+mn-lt"/>
          <a:ea typeface="+mn-ea"/>
          <a:cs typeface="+mn-cs"/>
        </a:defRPr>
      </a:lvl2pPr>
      <a:lvl3pPr marL="1249849" indent="-251986" algn="l" rtl="0" eaLnBrk="1" latinLnBrk="0" hangingPunct="1">
        <a:spcBef>
          <a:spcPct val="20000"/>
        </a:spcBef>
        <a:buClr>
          <a:schemeClr val="tx1"/>
        </a:buClr>
        <a:buSzPct val="95000"/>
        <a:buFont typeface="Wingdings"/>
        <a:buChar char=""/>
        <a:defRPr kumimoji="0" sz="2400" kern="1200">
          <a:solidFill>
            <a:schemeClr val="tx1"/>
          </a:solidFill>
          <a:latin typeface="+mn-lt"/>
          <a:ea typeface="+mn-ea"/>
          <a:cs typeface="+mn-cs"/>
        </a:defRPr>
      </a:lvl3pPr>
      <a:lvl4pPr marL="1491756" indent="-201589" algn="l" rtl="0" eaLnBrk="1" latinLnBrk="0" hangingPunct="1">
        <a:spcBef>
          <a:spcPct val="20000"/>
        </a:spcBef>
        <a:buClr>
          <a:schemeClr val="tx1"/>
        </a:buClr>
        <a:buSzPct val="100000"/>
        <a:buFont typeface="Wingdings 3"/>
        <a:buChar char=""/>
        <a:defRPr kumimoji="0" sz="2200" kern="1200">
          <a:solidFill>
            <a:schemeClr val="tx1"/>
          </a:solidFill>
          <a:latin typeface="+mn-lt"/>
          <a:ea typeface="+mn-ea"/>
          <a:cs typeface="+mn-cs"/>
        </a:defRPr>
      </a:lvl4pPr>
      <a:lvl5pPr marL="1703424" indent="-201589" algn="l" rtl="0" eaLnBrk="1" latinLnBrk="0" hangingPunct="1">
        <a:spcBef>
          <a:spcPct val="20000"/>
        </a:spcBef>
        <a:buClr>
          <a:schemeClr val="tx1"/>
        </a:buClr>
        <a:buFont typeface="Wingdings 2"/>
        <a:buChar char=""/>
        <a:defRPr kumimoji="0" sz="2200" kern="1200">
          <a:solidFill>
            <a:schemeClr val="tx1"/>
          </a:solidFill>
          <a:latin typeface="+mn-lt"/>
          <a:ea typeface="+mn-ea"/>
          <a:cs typeface="+mn-cs"/>
        </a:defRPr>
      </a:lvl5pPr>
      <a:lvl6pPr marL="1945330" indent="-201589" algn="l" rtl="0" eaLnBrk="1" latinLnBrk="0" hangingPunct="1">
        <a:spcBef>
          <a:spcPct val="20000"/>
        </a:spcBef>
        <a:buClr>
          <a:schemeClr val="tx1"/>
        </a:buClr>
        <a:buFont typeface="Wingdings 3"/>
        <a:buChar char=""/>
        <a:defRPr kumimoji="0" sz="2000" kern="1200">
          <a:solidFill>
            <a:schemeClr val="tx1"/>
          </a:solidFill>
          <a:latin typeface="+mn-lt"/>
          <a:ea typeface="+mn-ea"/>
          <a:cs typeface="+mn-cs"/>
        </a:defRPr>
      </a:lvl6pPr>
      <a:lvl7pPr marL="2167078" indent="-201589" algn="l" rtl="0" eaLnBrk="1" latinLnBrk="0" hangingPunct="1">
        <a:spcBef>
          <a:spcPct val="20000"/>
        </a:spcBef>
        <a:buClr>
          <a:schemeClr val="tx1"/>
        </a:buClr>
        <a:buFont typeface="Wingdings 2"/>
        <a:buChar char=""/>
        <a:defRPr kumimoji="0" sz="1800" kern="1200">
          <a:solidFill>
            <a:schemeClr val="tx1"/>
          </a:solidFill>
          <a:latin typeface="+mn-lt"/>
          <a:ea typeface="+mn-ea"/>
          <a:cs typeface="+mn-cs"/>
        </a:defRPr>
      </a:lvl7pPr>
      <a:lvl8pPr marL="2388825" indent="-201589" algn="l" rtl="0" eaLnBrk="1" latinLnBrk="0" hangingPunct="1">
        <a:spcBef>
          <a:spcPct val="20000"/>
        </a:spcBef>
        <a:buClr>
          <a:schemeClr val="tx1"/>
        </a:buClr>
        <a:buFont typeface="Wingdings 2"/>
        <a:buChar char=""/>
        <a:defRPr kumimoji="0" sz="1500" kern="1200">
          <a:solidFill>
            <a:schemeClr val="tx1"/>
          </a:solidFill>
          <a:latin typeface="+mn-lt"/>
          <a:ea typeface="+mn-ea"/>
          <a:cs typeface="+mn-cs"/>
        </a:defRPr>
      </a:lvl8pPr>
      <a:lvl9pPr marL="2610573" indent="-201589" algn="l" rtl="0" eaLnBrk="1" latinLnBrk="0" hangingPunct="1">
        <a:spcBef>
          <a:spcPct val="20000"/>
        </a:spcBef>
        <a:buClr>
          <a:schemeClr val="tx1"/>
        </a:buClr>
        <a:buFont typeface="Wingdings 2"/>
        <a:buChar char=""/>
        <a:defRPr kumimoji="0" sz="15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3972" algn="l" rtl="0" eaLnBrk="1" latinLnBrk="0" hangingPunct="1">
        <a:defRPr kumimoji="0" kern="1200">
          <a:solidFill>
            <a:schemeClr val="tx1"/>
          </a:solidFill>
          <a:latin typeface="+mn-lt"/>
          <a:ea typeface="+mn-ea"/>
          <a:cs typeface="+mn-cs"/>
        </a:defRPr>
      </a:lvl2pPr>
      <a:lvl3pPr marL="1007943" algn="l" rtl="0" eaLnBrk="1" latinLnBrk="0" hangingPunct="1">
        <a:defRPr kumimoji="0" kern="1200">
          <a:solidFill>
            <a:schemeClr val="tx1"/>
          </a:solidFill>
          <a:latin typeface="+mn-lt"/>
          <a:ea typeface="+mn-ea"/>
          <a:cs typeface="+mn-cs"/>
        </a:defRPr>
      </a:lvl3pPr>
      <a:lvl4pPr marL="1511915" algn="l" rtl="0" eaLnBrk="1" latinLnBrk="0" hangingPunct="1">
        <a:defRPr kumimoji="0" kern="1200">
          <a:solidFill>
            <a:schemeClr val="tx1"/>
          </a:solidFill>
          <a:latin typeface="+mn-lt"/>
          <a:ea typeface="+mn-ea"/>
          <a:cs typeface="+mn-cs"/>
        </a:defRPr>
      </a:lvl4pPr>
      <a:lvl5pPr marL="2015886" algn="l" rtl="0" eaLnBrk="1" latinLnBrk="0" hangingPunct="1">
        <a:defRPr kumimoji="0" kern="1200">
          <a:solidFill>
            <a:schemeClr val="tx1"/>
          </a:solidFill>
          <a:latin typeface="+mn-lt"/>
          <a:ea typeface="+mn-ea"/>
          <a:cs typeface="+mn-cs"/>
        </a:defRPr>
      </a:lvl5pPr>
      <a:lvl6pPr marL="2519858" algn="l" rtl="0" eaLnBrk="1" latinLnBrk="0" hangingPunct="1">
        <a:defRPr kumimoji="0" kern="1200">
          <a:solidFill>
            <a:schemeClr val="tx1"/>
          </a:solidFill>
          <a:latin typeface="+mn-lt"/>
          <a:ea typeface="+mn-ea"/>
          <a:cs typeface="+mn-cs"/>
        </a:defRPr>
      </a:lvl6pPr>
      <a:lvl7pPr marL="3023829" algn="l" rtl="0" eaLnBrk="1" latinLnBrk="0" hangingPunct="1">
        <a:defRPr kumimoji="0" kern="1200">
          <a:solidFill>
            <a:schemeClr val="tx1"/>
          </a:solidFill>
          <a:latin typeface="+mn-lt"/>
          <a:ea typeface="+mn-ea"/>
          <a:cs typeface="+mn-cs"/>
        </a:defRPr>
      </a:lvl7pPr>
      <a:lvl8pPr marL="3527801" algn="l" rtl="0" eaLnBrk="1" latinLnBrk="0" hangingPunct="1">
        <a:defRPr kumimoji="0" kern="1200">
          <a:solidFill>
            <a:schemeClr val="tx1"/>
          </a:solidFill>
          <a:latin typeface="+mn-lt"/>
          <a:ea typeface="+mn-ea"/>
          <a:cs typeface="+mn-cs"/>
        </a:defRPr>
      </a:lvl8pPr>
      <a:lvl9pPr marL="40317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gi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676275" y="1876425"/>
            <a:ext cx="10439400" cy="2714625"/>
          </a:xfrm>
        </p:spPr>
        <p:txBody>
          <a:bodyPr>
            <a:normAutofit/>
          </a:bodyPr>
          <a:lstStyle/>
          <a:p>
            <a:pPr marL="952500" indent="0" eaLnBrk="1" hangingPunct="1"/>
            <a:r>
              <a:rPr lang="en-US" sz="4400" dirty="0" smtClean="0">
                <a:solidFill>
                  <a:srgbClr val="FFFF00"/>
                </a:solidFill>
                <a:effectLst/>
                <a:latin typeface="Comic Sans MS" pitchFamily="66" charset="0"/>
              </a:rPr>
              <a:t>Cherenkov Telescope Array</a:t>
            </a:r>
            <a:r>
              <a:rPr lang="en-US" sz="4800" dirty="0" smtClean="0">
                <a:solidFill>
                  <a:srgbClr val="FFFF00"/>
                </a:solidFill>
                <a:effectLst/>
                <a:latin typeface="Comic Sans MS" pitchFamily="66" charset="0"/>
              </a:rPr>
              <a:t/>
            </a:r>
            <a:br>
              <a:rPr lang="en-US" sz="4800" dirty="0" smtClean="0">
                <a:solidFill>
                  <a:srgbClr val="FFFF00"/>
                </a:solidFill>
                <a:effectLst/>
                <a:latin typeface="Comic Sans MS" pitchFamily="66" charset="0"/>
              </a:rPr>
            </a:br>
            <a:r>
              <a:rPr lang="en-US" sz="5400" dirty="0" smtClean="0">
                <a:solidFill>
                  <a:srgbClr val="FFFF00"/>
                </a:solidFill>
                <a:effectLst/>
                <a:latin typeface="Comic Sans MS" pitchFamily="66" charset="0"/>
              </a:rPr>
              <a:t>CTA</a:t>
            </a:r>
            <a:endParaRPr lang="en-US" sz="4800" dirty="0" smtClean="0">
              <a:solidFill>
                <a:srgbClr val="FFFF00"/>
              </a:solidFill>
              <a:effectLst/>
              <a:latin typeface="Comic Sans MS" pitchFamily="66" charset="0"/>
            </a:endParaRPr>
          </a:p>
        </p:txBody>
      </p:sp>
      <p:sp>
        <p:nvSpPr>
          <p:cNvPr id="4099" name="TextBox 4"/>
          <p:cNvSpPr txBox="1">
            <a:spLocks noChangeArrowheads="1"/>
          </p:cNvSpPr>
          <p:nvPr/>
        </p:nvSpPr>
        <p:spPr bwMode="auto">
          <a:xfrm>
            <a:off x="6867525" y="5965825"/>
            <a:ext cx="2706688" cy="1517551"/>
          </a:xfrm>
          <a:prstGeom prst="rect">
            <a:avLst/>
          </a:prstGeom>
          <a:noFill/>
          <a:ln w="9525">
            <a:solidFill>
              <a:schemeClr val="bg1"/>
            </a:solidFill>
            <a:miter lim="800000"/>
            <a:headEnd/>
            <a:tailEnd/>
          </a:ln>
        </p:spPr>
        <p:txBody>
          <a:bodyPr lIns="100794" tIns="50397" rIns="100794" bIns="50397">
            <a:spAutoFit/>
          </a:bodyPr>
          <a:lstStyle/>
          <a:p>
            <a:pPr algn="just">
              <a:defRPr/>
            </a:pPr>
            <a:r>
              <a:rPr lang="en-US" sz="2400" dirty="0">
                <a:solidFill>
                  <a:schemeClr val="bg1"/>
                </a:solidFill>
              </a:rPr>
              <a:t> </a:t>
            </a:r>
            <a:r>
              <a:rPr lang="en-US" sz="2800" dirty="0">
                <a:solidFill>
                  <a:srgbClr val="FFFF00"/>
                </a:solidFill>
                <a:latin typeface="Cambria Math" pitchFamily="18" charset="0"/>
                <a:ea typeface="Cambria Math" pitchFamily="18" charset="0"/>
              </a:rPr>
              <a:t>Massimo </a:t>
            </a:r>
            <a:r>
              <a:rPr lang="en-US" sz="2800" dirty="0" err="1" smtClean="0">
                <a:solidFill>
                  <a:srgbClr val="FFFF00"/>
                </a:solidFill>
                <a:latin typeface="Cambria Math" pitchFamily="18" charset="0"/>
                <a:ea typeface="Cambria Math" pitchFamily="18" charset="0"/>
              </a:rPr>
              <a:t>Persic</a:t>
            </a:r>
            <a:endParaRPr lang="en-US" sz="2800" dirty="0" smtClean="0">
              <a:solidFill>
                <a:srgbClr val="FFFF00"/>
              </a:solidFill>
              <a:latin typeface="Cambria Math" pitchFamily="18" charset="0"/>
              <a:ea typeface="Cambria Math" pitchFamily="18" charset="0"/>
            </a:endParaRPr>
          </a:p>
          <a:p>
            <a:pPr algn="just">
              <a:defRPr/>
            </a:pPr>
            <a:r>
              <a:rPr lang="en-US" dirty="0" smtClean="0">
                <a:solidFill>
                  <a:srgbClr val="FFFF00"/>
                </a:solidFill>
                <a:latin typeface="Cambria Math" pitchFamily="18" charset="0"/>
                <a:ea typeface="Cambria Math" pitchFamily="18" charset="0"/>
              </a:rPr>
              <a:t>  INAF + INFN  Trieste</a:t>
            </a:r>
            <a:endParaRPr lang="en-US" sz="1800" dirty="0">
              <a:solidFill>
                <a:srgbClr val="FFFF00"/>
              </a:solidFill>
              <a:latin typeface="Cambria Math" pitchFamily="18" charset="0"/>
              <a:ea typeface="Cambria Math" pitchFamily="18" charset="0"/>
            </a:endParaRPr>
          </a:p>
          <a:p>
            <a:pPr algn="just">
              <a:defRPr/>
            </a:pPr>
            <a:r>
              <a:rPr lang="en-US" sz="2400" dirty="0">
                <a:solidFill>
                  <a:srgbClr val="FFFF00"/>
                </a:solidFill>
              </a:rPr>
              <a:t> </a:t>
            </a:r>
            <a:r>
              <a:rPr lang="en-US" dirty="0">
                <a:solidFill>
                  <a:srgbClr val="FFFF99"/>
                </a:solidFill>
              </a:rPr>
              <a:t>for </a:t>
            </a:r>
            <a:r>
              <a:rPr lang="en-US" dirty="0">
                <a:solidFill>
                  <a:srgbClr val="FFFF99"/>
                </a:solidFill>
                <a:latin typeface="Comic Sans MS" pitchFamily="66" charset="0"/>
              </a:rPr>
              <a:t>CTA Consortium</a:t>
            </a:r>
            <a:r>
              <a:rPr lang="en-US" dirty="0">
                <a:solidFill>
                  <a:srgbClr val="FFFF99"/>
                </a:solidFill>
              </a:rPr>
              <a:t> </a:t>
            </a:r>
            <a:endParaRPr lang="en-US" sz="2400" dirty="0">
              <a:solidFill>
                <a:srgbClr val="FFFF99"/>
              </a:solidFill>
            </a:endParaRPr>
          </a:p>
          <a:p>
            <a:pPr algn="just">
              <a:defRPr/>
            </a:pPr>
            <a:r>
              <a:rPr lang="en-US" dirty="0">
                <a:solidFill>
                  <a:srgbClr val="FFFF00"/>
                </a:solidFill>
              </a:rPr>
              <a:t> </a:t>
            </a:r>
            <a:r>
              <a:rPr lang="en-US" dirty="0" smtClean="0">
                <a:solidFill>
                  <a:srgbClr val="9AF63E"/>
                </a:solidFill>
              </a:rPr>
              <a:t>Trieste</a:t>
            </a:r>
            <a:r>
              <a:rPr lang="en-US" dirty="0" smtClean="0">
                <a:solidFill>
                  <a:srgbClr val="9AF63E"/>
                </a:solidFill>
              </a:rPr>
              <a:t>, </a:t>
            </a:r>
            <a:r>
              <a:rPr lang="en-US" dirty="0" smtClean="0">
                <a:solidFill>
                  <a:srgbClr val="9AF63E"/>
                </a:solidFill>
              </a:rPr>
              <a:t>May</a:t>
            </a:r>
            <a:r>
              <a:rPr lang="en-US" dirty="0" smtClean="0">
                <a:solidFill>
                  <a:srgbClr val="9AF63E"/>
                </a:solidFill>
              </a:rPr>
              <a:t> 3, 2013</a:t>
            </a:r>
            <a:endParaRPr lang="en-US" dirty="0">
              <a:solidFill>
                <a:srgbClr val="9AF63E"/>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236538"/>
            <a:ext cx="6029325" cy="792162"/>
          </a:xfrm>
          <a:solidFill>
            <a:srgbClr val="C00000"/>
          </a:solidFill>
        </p:spPr>
        <p:txBody>
          <a:bodyPr>
            <a:normAutofit fontScale="90000"/>
          </a:bodyPr>
          <a:lstStyle/>
          <a:p>
            <a:pPr eaLnBrk="1" hangingPunct="1"/>
            <a:r>
              <a:rPr lang="en-US" b="0" dirty="0" smtClean="0">
                <a:solidFill>
                  <a:srgbClr val="FFFF00"/>
                </a:solidFill>
                <a:latin typeface="Comic Sans MS" pitchFamily="66" charset="0"/>
              </a:rPr>
              <a:t>Big Science Questions</a:t>
            </a:r>
          </a:p>
        </p:txBody>
      </p:sp>
      <p:sp>
        <p:nvSpPr>
          <p:cNvPr id="4" name="Content Placeholder 2"/>
          <p:cNvSpPr>
            <a:spLocks noGrp="1"/>
          </p:cNvSpPr>
          <p:nvPr>
            <p:ph idx="1"/>
          </p:nvPr>
        </p:nvSpPr>
        <p:spPr/>
        <p:txBody>
          <a:bodyPr>
            <a:normAutofit fontScale="92500" lnSpcReduction="20000"/>
          </a:bodyPr>
          <a:lstStyle/>
          <a:p>
            <a:pPr eaLnBrk="1" hangingPunct="1"/>
            <a:r>
              <a:rPr lang="en-US" dirty="0" smtClean="0"/>
              <a:t>Determining</a:t>
            </a:r>
          </a:p>
          <a:p>
            <a:pPr lvl="1" eaLnBrk="1" hangingPunct="1"/>
            <a:r>
              <a:rPr lang="en-US" dirty="0" smtClean="0">
                <a:ea typeface="ＭＳ Ｐゴシック" pitchFamily="68" charset="-128"/>
              </a:rPr>
              <a:t>Origin of galactic cosmic-rays</a:t>
            </a:r>
          </a:p>
          <a:p>
            <a:pPr lvl="1" eaLnBrk="1" hangingPunct="1"/>
            <a:r>
              <a:rPr lang="en-US" dirty="0" smtClean="0">
                <a:ea typeface="ＭＳ Ｐゴシック" pitchFamily="68" charset="-128"/>
              </a:rPr>
              <a:t>Whether γ-ray binaries emit via wind/jet</a:t>
            </a:r>
          </a:p>
          <a:p>
            <a:pPr eaLnBrk="1" hangingPunct="1"/>
            <a:r>
              <a:rPr lang="en-US" dirty="0" smtClean="0"/>
              <a:t>Studying</a:t>
            </a:r>
          </a:p>
          <a:p>
            <a:pPr lvl="1" eaLnBrk="1" hangingPunct="1"/>
            <a:r>
              <a:rPr lang="en-US" dirty="0" smtClean="0">
                <a:ea typeface="ＭＳ Ｐゴシック" pitchFamily="68" charset="-128"/>
              </a:rPr>
              <a:t>Star formation regions</a:t>
            </a:r>
          </a:p>
          <a:p>
            <a:pPr lvl="1" eaLnBrk="1" hangingPunct="1"/>
            <a:r>
              <a:rPr lang="en-US" dirty="0" smtClean="0">
                <a:ea typeface="ＭＳ Ｐゴシック" pitchFamily="68" charset="-128"/>
              </a:rPr>
              <a:t>Pulsars and PWN  </a:t>
            </a:r>
          </a:p>
          <a:p>
            <a:pPr lvl="1" eaLnBrk="1" hangingPunct="1"/>
            <a:r>
              <a:rPr lang="en-US" dirty="0" smtClean="0">
                <a:ea typeface="ＭＳ Ｐゴシック" pitchFamily="68" charset="-128"/>
              </a:rPr>
              <a:t>Studying Physics of AGN Jets</a:t>
            </a:r>
          </a:p>
          <a:p>
            <a:pPr lvl="1" eaLnBrk="1" hangingPunct="1"/>
            <a:r>
              <a:rPr lang="en-US" dirty="0" smtClean="0">
                <a:ea typeface="ＭＳ Ｐゴシック" pitchFamily="68" charset="-128"/>
              </a:rPr>
              <a:t>Galaxy clusters: the dark side of structure formation.</a:t>
            </a:r>
          </a:p>
          <a:p>
            <a:pPr eaLnBrk="1" hangingPunct="1"/>
            <a:r>
              <a:rPr lang="en-US" dirty="0" smtClean="0"/>
              <a:t>Constraining </a:t>
            </a:r>
          </a:p>
          <a:p>
            <a:pPr lvl="1" eaLnBrk="1" hangingPunct="1"/>
            <a:r>
              <a:rPr lang="en-US" dirty="0" smtClean="0">
                <a:ea typeface="ＭＳ Ｐゴシック" pitchFamily="68" charset="-128"/>
              </a:rPr>
              <a:t>Extragalactic Background Light </a:t>
            </a:r>
          </a:p>
          <a:p>
            <a:pPr lvl="1" eaLnBrk="1" hangingPunct="1"/>
            <a:r>
              <a:rPr lang="en-US" dirty="0" smtClean="0">
                <a:ea typeface="ＭＳ Ｐゴシック" pitchFamily="68" charset="-128"/>
              </a:rPr>
              <a:t>Quantum Gravity Energy Scale</a:t>
            </a:r>
          </a:p>
          <a:p>
            <a:pPr eaLnBrk="1" hangingPunct="1"/>
            <a:r>
              <a:rPr lang="en-US" dirty="0" smtClean="0"/>
              <a:t>May detect WIMP annihilation</a:t>
            </a:r>
          </a:p>
          <a:p>
            <a:pPr eaLnBrk="1" hangingPunct="1"/>
            <a:r>
              <a:rPr lang="en-US" dirty="0" smtClean="0"/>
              <a:t>Dark sources / New source classes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990725" y="145034"/>
            <a:ext cx="4724400" cy="664591"/>
          </a:xfrm>
          <a:solidFill>
            <a:srgbClr val="C00000"/>
          </a:solidFill>
        </p:spPr>
        <p:txBody>
          <a:bodyPr>
            <a:normAutofit fontScale="90000"/>
          </a:bodyPr>
          <a:lstStyle/>
          <a:p>
            <a:pPr eaLnBrk="1" hangingPunct="1"/>
            <a:r>
              <a:rPr lang="en-US" sz="4400" b="0" dirty="0" smtClean="0">
                <a:solidFill>
                  <a:srgbClr val="FFFF00"/>
                </a:solidFill>
                <a:effectLst>
                  <a:outerShdw blurRad="38100" dist="38100" dir="2700000" algn="tl">
                    <a:srgbClr val="000000">
                      <a:alpha val="43137"/>
                    </a:srgbClr>
                  </a:outerShdw>
                </a:effectLst>
                <a:latin typeface="Comic Sans MS" pitchFamily="66" charset="0"/>
              </a:rPr>
              <a:t>CTA tech wish list</a:t>
            </a:r>
            <a:r>
              <a:rPr lang="en-US" sz="4000" b="0" dirty="0" smtClean="0">
                <a:solidFill>
                  <a:srgbClr val="FFFF00"/>
                </a:solidFill>
                <a:effectLst>
                  <a:outerShdw blurRad="38100" dist="38100" dir="2700000" algn="tl">
                    <a:srgbClr val="000000">
                      <a:alpha val="43137"/>
                    </a:srgbClr>
                  </a:outerShdw>
                </a:effectLst>
                <a:latin typeface="Comic Sans MS" pitchFamily="66" charset="0"/>
              </a:rPr>
              <a:t> </a:t>
            </a:r>
          </a:p>
        </p:txBody>
      </p:sp>
      <p:sp>
        <p:nvSpPr>
          <p:cNvPr id="3" name="Content Placeholder 2"/>
          <p:cNvSpPr>
            <a:spLocks noGrp="1"/>
          </p:cNvSpPr>
          <p:nvPr>
            <p:ph idx="1"/>
          </p:nvPr>
        </p:nvSpPr>
        <p:spPr>
          <a:xfrm>
            <a:off x="571500" y="1647825"/>
            <a:ext cx="9148763" cy="5410200"/>
          </a:xfrm>
        </p:spPr>
        <p:txBody>
          <a:bodyPr>
            <a:normAutofit fontScale="85000" lnSpcReduction="20000"/>
          </a:bodyPr>
          <a:lstStyle/>
          <a:p>
            <a:pPr eaLnBrk="1" hangingPunct="1"/>
            <a:r>
              <a:rPr lang="en-US" b="1" dirty="0" smtClean="0">
                <a:solidFill>
                  <a:schemeClr val="bg1"/>
                </a:solidFill>
              </a:rPr>
              <a:t>Higher Sensitivity at </a:t>
            </a:r>
            <a:r>
              <a:rPr lang="en-US" b="1" dirty="0" err="1" smtClean="0">
                <a:solidFill>
                  <a:schemeClr val="bg1"/>
                </a:solidFill>
              </a:rPr>
              <a:t>TeV</a:t>
            </a:r>
            <a:r>
              <a:rPr lang="en-US" b="1" dirty="0" smtClean="0">
                <a:solidFill>
                  <a:schemeClr val="bg1"/>
                </a:solidFill>
              </a:rPr>
              <a:t> energies (x10)</a:t>
            </a:r>
          </a:p>
          <a:p>
            <a:pPr lvl="1" eaLnBrk="1" hangingPunct="1">
              <a:buFont typeface="Wingdings" pitchFamily="2" charset="2"/>
              <a:buNone/>
            </a:pPr>
            <a:r>
              <a:rPr lang="en-US" b="1" dirty="0" smtClean="0">
                <a:solidFill>
                  <a:schemeClr val="bg1"/>
                </a:solidFill>
                <a:ea typeface="ＭＳ Ｐゴシック" pitchFamily="68" charset="-128"/>
              </a:rPr>
              <a:t>Deep Observations </a:t>
            </a:r>
            <a:r>
              <a:rPr lang="en-US" b="1" dirty="0" smtClean="0">
                <a:solidFill>
                  <a:schemeClr val="bg1"/>
                </a:solidFill>
                <a:ea typeface="ＭＳ Ｐゴシック" pitchFamily="68" charset="-128"/>
                <a:sym typeface="Wingdings" pitchFamily="2" charset="2"/>
              </a:rPr>
              <a:t></a:t>
            </a:r>
            <a:r>
              <a:rPr lang="en-US" b="1" dirty="0" smtClean="0">
                <a:solidFill>
                  <a:schemeClr val="bg1"/>
                </a:solidFill>
                <a:ea typeface="ＭＳ Ｐゴシック" pitchFamily="68" charset="-128"/>
              </a:rPr>
              <a:t> More Sources</a:t>
            </a:r>
          </a:p>
          <a:p>
            <a:pPr lvl="1" eaLnBrk="1" hangingPunct="1">
              <a:buFont typeface="Wingdings" pitchFamily="2" charset="2"/>
              <a:buNone/>
            </a:pPr>
            <a:endParaRPr lang="en-US" sz="800" b="1" dirty="0" smtClean="0">
              <a:solidFill>
                <a:schemeClr val="bg1"/>
              </a:solidFill>
              <a:ea typeface="ＭＳ Ｐゴシック" pitchFamily="68" charset="-128"/>
            </a:endParaRPr>
          </a:p>
          <a:p>
            <a:pPr eaLnBrk="1" hangingPunct="1"/>
            <a:r>
              <a:rPr lang="en-US" b="1" dirty="0" smtClean="0">
                <a:solidFill>
                  <a:schemeClr val="bg1"/>
                </a:solidFill>
              </a:rPr>
              <a:t>Higher Detection Area</a:t>
            </a:r>
          </a:p>
          <a:p>
            <a:pPr lvl="1" eaLnBrk="1" hangingPunct="1">
              <a:buFont typeface="Wingdings" pitchFamily="2" charset="2"/>
              <a:buNone/>
            </a:pPr>
            <a:r>
              <a:rPr lang="en-US" b="1" dirty="0" smtClean="0">
                <a:solidFill>
                  <a:schemeClr val="bg1"/>
                </a:solidFill>
                <a:ea typeface="ＭＳ Ｐゴシック" pitchFamily="68" charset="-128"/>
              </a:rPr>
              <a:t>Greater Detection Rates </a:t>
            </a:r>
            <a:r>
              <a:rPr lang="en-US" b="1" dirty="0" smtClean="0">
                <a:solidFill>
                  <a:schemeClr val="bg1"/>
                </a:solidFill>
                <a:ea typeface="ＭＳ Ｐゴシック" pitchFamily="68" charset="-128"/>
                <a:sym typeface="Wingdings" pitchFamily="2" charset="2"/>
              </a:rPr>
              <a:t></a:t>
            </a:r>
            <a:r>
              <a:rPr lang="en-US" b="1" dirty="0" smtClean="0">
                <a:solidFill>
                  <a:schemeClr val="bg1"/>
                </a:solidFill>
                <a:ea typeface="ＭＳ Ｐゴシック" pitchFamily="68" charset="-128"/>
              </a:rPr>
              <a:t> Transient Phenomena</a:t>
            </a:r>
          </a:p>
          <a:p>
            <a:pPr lvl="1" eaLnBrk="1" hangingPunct="1">
              <a:buFont typeface="Wingdings" pitchFamily="2" charset="2"/>
              <a:buNone/>
            </a:pPr>
            <a:endParaRPr lang="en-US" sz="800" b="1" dirty="0" smtClean="0">
              <a:solidFill>
                <a:schemeClr val="bg1"/>
              </a:solidFill>
              <a:ea typeface="ＭＳ Ｐゴシック" pitchFamily="68" charset="-128"/>
            </a:endParaRPr>
          </a:p>
          <a:p>
            <a:pPr eaLnBrk="1" hangingPunct="1"/>
            <a:r>
              <a:rPr lang="en-US" b="1" dirty="0" smtClean="0">
                <a:solidFill>
                  <a:schemeClr val="bg1"/>
                </a:solidFill>
              </a:rPr>
              <a:t>Better Angular Resolution</a:t>
            </a:r>
          </a:p>
          <a:p>
            <a:pPr lvl="1" eaLnBrk="1" hangingPunct="1">
              <a:buFont typeface="Wingdings" pitchFamily="2" charset="2"/>
              <a:buNone/>
            </a:pPr>
            <a:r>
              <a:rPr lang="en-US" b="1" dirty="0" smtClean="0">
                <a:solidFill>
                  <a:schemeClr val="bg1"/>
                </a:solidFill>
                <a:ea typeface="ＭＳ Ｐゴシック" pitchFamily="68" charset="-128"/>
              </a:rPr>
              <a:t>Improved morphology studies </a:t>
            </a:r>
            <a:r>
              <a:rPr lang="en-US" b="1" dirty="0" smtClean="0">
                <a:solidFill>
                  <a:schemeClr val="bg1"/>
                </a:solidFill>
                <a:ea typeface="ＭＳ Ｐゴシック" pitchFamily="68" charset="-128"/>
                <a:sym typeface="Wingdings" pitchFamily="2" charset="2"/>
              </a:rPr>
              <a:t></a:t>
            </a:r>
            <a:r>
              <a:rPr lang="en-US" b="1" dirty="0" smtClean="0">
                <a:solidFill>
                  <a:schemeClr val="bg1"/>
                </a:solidFill>
                <a:ea typeface="ＭＳ Ｐゴシック" pitchFamily="68" charset="-128"/>
              </a:rPr>
              <a:t> Structure of Extended Sources</a:t>
            </a:r>
          </a:p>
          <a:p>
            <a:pPr lvl="1" eaLnBrk="1" hangingPunct="1">
              <a:buFont typeface="Wingdings" pitchFamily="2" charset="2"/>
              <a:buNone/>
            </a:pPr>
            <a:endParaRPr lang="en-US" sz="800" b="1" dirty="0" smtClean="0">
              <a:solidFill>
                <a:schemeClr val="bg1"/>
              </a:solidFill>
              <a:ea typeface="ＭＳ Ｐゴシック" pitchFamily="68" charset="-128"/>
            </a:endParaRPr>
          </a:p>
          <a:p>
            <a:pPr eaLnBrk="1" hangingPunct="1"/>
            <a:r>
              <a:rPr lang="en-US" b="1" dirty="0" smtClean="0">
                <a:solidFill>
                  <a:schemeClr val="bg1"/>
                </a:solidFill>
              </a:rPr>
              <a:t>Lower Threshold (some 10 </a:t>
            </a:r>
            <a:r>
              <a:rPr lang="en-US" b="1" dirty="0" err="1" smtClean="0">
                <a:solidFill>
                  <a:schemeClr val="bg1"/>
                </a:solidFill>
              </a:rPr>
              <a:t>GeV</a:t>
            </a:r>
            <a:r>
              <a:rPr lang="en-US" b="1" dirty="0" smtClean="0">
                <a:solidFill>
                  <a:schemeClr val="bg1"/>
                </a:solidFill>
              </a:rPr>
              <a:t>)</a:t>
            </a:r>
          </a:p>
          <a:p>
            <a:pPr lvl="1" eaLnBrk="1" hangingPunct="1">
              <a:buFont typeface="Wingdings" pitchFamily="2" charset="2"/>
              <a:buNone/>
            </a:pPr>
            <a:r>
              <a:rPr lang="en-US" b="1" dirty="0" smtClean="0">
                <a:solidFill>
                  <a:schemeClr val="bg1"/>
                </a:solidFill>
                <a:ea typeface="ＭＳ Ｐゴシック" pitchFamily="68" charset="-128"/>
              </a:rPr>
              <a:t>Pulsars, distant AGN, source mechanisms</a:t>
            </a:r>
          </a:p>
          <a:p>
            <a:pPr lvl="1" eaLnBrk="1" hangingPunct="1">
              <a:buFont typeface="Wingdings" pitchFamily="2" charset="2"/>
              <a:buNone/>
            </a:pPr>
            <a:endParaRPr lang="en-US" sz="800" b="1" dirty="0" smtClean="0">
              <a:solidFill>
                <a:schemeClr val="bg1"/>
              </a:solidFill>
              <a:ea typeface="ＭＳ Ｐゴシック" pitchFamily="68" charset="-128"/>
            </a:endParaRPr>
          </a:p>
          <a:p>
            <a:pPr eaLnBrk="1" hangingPunct="1"/>
            <a:r>
              <a:rPr lang="en-US" b="1" dirty="0" smtClean="0">
                <a:solidFill>
                  <a:schemeClr val="bg1"/>
                </a:solidFill>
              </a:rPr>
              <a:t>Higher Energy Reach (</a:t>
            </a:r>
            <a:r>
              <a:rPr lang="en-US" b="1" dirty="0" err="1" smtClean="0">
                <a:solidFill>
                  <a:schemeClr val="bg1"/>
                </a:solidFill>
              </a:rPr>
              <a:t>PeV</a:t>
            </a:r>
            <a:r>
              <a:rPr lang="en-US" b="1" dirty="0" smtClean="0">
                <a:solidFill>
                  <a:schemeClr val="bg1"/>
                </a:solidFill>
              </a:rPr>
              <a:t> and beyond)</a:t>
            </a:r>
          </a:p>
          <a:p>
            <a:pPr lvl="1" eaLnBrk="1" hangingPunct="1">
              <a:buFont typeface="Wingdings" pitchFamily="2" charset="2"/>
              <a:buNone/>
            </a:pPr>
            <a:r>
              <a:rPr lang="en-US" b="1" dirty="0" smtClean="0">
                <a:solidFill>
                  <a:schemeClr val="bg1"/>
                </a:solidFill>
                <a:ea typeface="ＭＳ Ｐゴシック" pitchFamily="68" charset="-128"/>
              </a:rPr>
              <a:t>Cutoff region of galactic accelerators</a:t>
            </a:r>
          </a:p>
          <a:p>
            <a:pPr lvl="1" eaLnBrk="1" hangingPunct="1">
              <a:buFont typeface="Wingdings" pitchFamily="2" charset="2"/>
              <a:buNone/>
            </a:pPr>
            <a:r>
              <a:rPr lang="en-US" b="1" dirty="0" smtClean="0">
                <a:solidFill>
                  <a:schemeClr val="bg1"/>
                </a:solidFill>
                <a:ea typeface="ＭＳ Ｐゴシック" pitchFamily="68" charset="-128"/>
              </a:rPr>
              <a:t>Sources of UHECRs?</a:t>
            </a:r>
          </a:p>
          <a:p>
            <a:pPr lvl="1" eaLnBrk="1" hangingPunct="1">
              <a:buFont typeface="Wingdings" pitchFamily="2" charset="2"/>
              <a:buNone/>
            </a:pPr>
            <a:endParaRPr lang="en-US" sz="800" b="1" dirty="0" smtClean="0">
              <a:solidFill>
                <a:schemeClr val="bg1"/>
              </a:solidFill>
              <a:ea typeface="ＭＳ Ｐゴシック" pitchFamily="68" charset="-128"/>
            </a:endParaRPr>
          </a:p>
          <a:p>
            <a:pPr eaLnBrk="1" hangingPunct="1"/>
            <a:r>
              <a:rPr lang="en-US" b="1" dirty="0" smtClean="0">
                <a:solidFill>
                  <a:schemeClr val="bg1"/>
                </a:solidFill>
              </a:rPr>
              <a:t>Wide Field of View</a:t>
            </a:r>
          </a:p>
          <a:p>
            <a:pPr lvl="1" eaLnBrk="1" hangingPunct="1">
              <a:buFont typeface="Wingdings" pitchFamily="2" charset="2"/>
              <a:buNone/>
            </a:pPr>
            <a:r>
              <a:rPr lang="en-US" b="1" dirty="0" smtClean="0">
                <a:solidFill>
                  <a:schemeClr val="bg1"/>
                </a:solidFill>
                <a:ea typeface="ＭＳ Ｐゴシック" pitchFamily="68" charset="-128"/>
              </a:rPr>
              <a:t>Extended Sources, Surveys</a:t>
            </a:r>
          </a:p>
        </p:txBody>
      </p:sp>
      <p:sp>
        <p:nvSpPr>
          <p:cNvPr id="4" name="Right Arrow 3"/>
          <p:cNvSpPr/>
          <p:nvPr/>
        </p:nvSpPr>
        <p:spPr>
          <a:xfrm>
            <a:off x="1012317" y="262509"/>
            <a:ext cx="978408" cy="4846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srcRect/>
          <a:stretch>
            <a:fillRect/>
          </a:stretch>
        </p:blipFill>
        <p:spPr bwMode="auto">
          <a:xfrm>
            <a:off x="0" y="0"/>
            <a:ext cx="10064750" cy="7572375"/>
          </a:xfrm>
          <a:prstGeom prst="rect">
            <a:avLst/>
          </a:prstGeom>
          <a:noFill/>
          <a:ln w="9525">
            <a:noFill/>
            <a:miter lim="800000"/>
            <a:headEnd/>
            <a:tailEnd/>
          </a:ln>
        </p:spPr>
      </p:pic>
      <p:sp>
        <p:nvSpPr>
          <p:cNvPr id="15363" name="TextBox 2"/>
          <p:cNvSpPr txBox="1">
            <a:spLocks noChangeArrowheads="1"/>
          </p:cNvSpPr>
          <p:nvPr/>
        </p:nvSpPr>
        <p:spPr bwMode="auto">
          <a:xfrm>
            <a:off x="1165225" y="0"/>
            <a:ext cx="8912225" cy="1323975"/>
          </a:xfrm>
          <a:prstGeom prst="rect">
            <a:avLst/>
          </a:prstGeom>
          <a:solidFill>
            <a:schemeClr val="tx1"/>
          </a:solidFill>
          <a:ln w="9525">
            <a:noFill/>
            <a:miter lim="800000"/>
            <a:headEnd/>
            <a:tailEnd/>
          </a:ln>
        </p:spPr>
        <p:txBody>
          <a:bodyPr>
            <a:spAutoFit/>
          </a:bodyPr>
          <a:lstStyle/>
          <a:p>
            <a:r>
              <a:rPr lang="en-US" sz="4000" dirty="0">
                <a:solidFill>
                  <a:srgbClr val="C00000"/>
                </a:solidFill>
                <a:latin typeface="Comic Sans MS" pitchFamily="66" charset="0"/>
              </a:rPr>
              <a:t>A few examples of science cases </a:t>
            </a:r>
          </a:p>
          <a:p>
            <a:r>
              <a:rPr lang="en-US" sz="4000" dirty="0">
                <a:solidFill>
                  <a:srgbClr val="C00000"/>
                </a:solidFill>
                <a:latin typeface="Comic Sans MS" pitchFamily="66" charset="0"/>
              </a:rPr>
              <a:t>for CTA </a:t>
            </a:r>
            <a:r>
              <a:rPr lang="en-US" sz="4000" dirty="0">
                <a:solidFill>
                  <a:srgbClr val="FFFF00"/>
                </a:solidFill>
                <a:latin typeface="Comic Sans MS" pitchFamily="66" charset="0"/>
              </a:rPr>
              <a:t>…</a:t>
            </a:r>
            <a:endParaRPr lang="en-US" sz="40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5" name="Picture 36"/>
          <p:cNvPicPr>
            <a:picLocks noGrp="1" noChangeAspect="1" noChangeArrowheads="1"/>
          </p:cNvPicPr>
          <p:nvPr>
            <p:ph sz="half" idx="1"/>
          </p:nvPr>
        </p:nvPicPr>
        <p:blipFill>
          <a:blip r:embed="rId2"/>
          <a:srcRect/>
          <a:stretch>
            <a:fillRect/>
          </a:stretch>
        </p:blipFill>
        <p:spPr>
          <a:xfrm>
            <a:off x="0" y="3762375"/>
            <a:ext cx="3054350" cy="2593975"/>
          </a:xfrm>
        </p:spPr>
      </p:pic>
      <p:pic>
        <p:nvPicPr>
          <p:cNvPr id="16386" name="Picture 22"/>
          <p:cNvPicPr>
            <a:picLocks noGrp="1" noChangeAspect="1" noChangeArrowheads="1"/>
          </p:cNvPicPr>
          <p:nvPr>
            <p:ph sz="half" idx="2"/>
          </p:nvPr>
        </p:nvPicPr>
        <p:blipFill>
          <a:blip r:embed="rId3"/>
          <a:srcRect/>
          <a:stretch>
            <a:fillRect/>
          </a:stretch>
        </p:blipFill>
        <p:spPr>
          <a:xfrm>
            <a:off x="3260725" y="865188"/>
            <a:ext cx="6816725" cy="5507037"/>
          </a:xfrm>
        </p:spPr>
      </p:pic>
      <p:sp>
        <p:nvSpPr>
          <p:cNvPr id="16387" name="Text Box 9"/>
          <p:cNvSpPr txBox="1">
            <a:spLocks noChangeArrowheads="1"/>
          </p:cNvSpPr>
          <p:nvPr/>
        </p:nvSpPr>
        <p:spPr bwMode="auto">
          <a:xfrm rot="911390">
            <a:off x="4325938" y="2759075"/>
            <a:ext cx="5399087" cy="793750"/>
          </a:xfrm>
          <a:prstGeom prst="rect">
            <a:avLst/>
          </a:prstGeom>
          <a:noFill/>
          <a:ln w="9525">
            <a:solidFill>
              <a:schemeClr val="tx1"/>
            </a:solidFill>
            <a:miter lim="800000"/>
            <a:headEnd/>
            <a:tailEnd/>
          </a:ln>
        </p:spPr>
        <p:txBody>
          <a:bodyPr wrap="none" lIns="100794" tIns="50397" rIns="100794" bIns="50397">
            <a:spAutoFit/>
          </a:bodyPr>
          <a:lstStyle/>
          <a:p>
            <a:r>
              <a:rPr lang="it-IT" sz="1500" u="sng">
                <a:latin typeface="Arial Narrow" pitchFamily="34" charset="0"/>
              </a:rPr>
              <a:t>Hadronic</a:t>
            </a:r>
            <a:r>
              <a:rPr lang="it-IT" sz="1500">
                <a:latin typeface="Arial Narrow" pitchFamily="34" charset="0"/>
              </a:rPr>
              <a:t>: 2M</a:t>
            </a:r>
            <a:r>
              <a:rPr lang="it-IT" sz="1500" baseline="-25000">
                <a:latin typeface="Symbol" pitchFamily="18" charset="2"/>
              </a:rPr>
              <a:t>Ä</a:t>
            </a:r>
            <a:r>
              <a:rPr lang="it-IT" sz="1500">
                <a:latin typeface="Arial Narrow" pitchFamily="34" charset="0"/>
              </a:rPr>
              <a:t> of target gas, exp-cutoff proton distrib: </a:t>
            </a:r>
            <a:r>
              <a:rPr lang="it-IT" sz="1500">
                <a:latin typeface="Symbol" pitchFamily="18" charset="2"/>
              </a:rPr>
              <a:t>a</a:t>
            </a:r>
            <a:r>
              <a:rPr lang="it-IT" sz="1500">
                <a:latin typeface="Arial Narrow" pitchFamily="34" charset="0"/>
              </a:rPr>
              <a:t>=2.1, E</a:t>
            </a:r>
            <a:r>
              <a:rPr lang="it-IT" sz="1500" baseline="-25000">
                <a:latin typeface="Arial Narrow" pitchFamily="34" charset="0"/>
              </a:rPr>
              <a:t>c</a:t>
            </a:r>
            <a:r>
              <a:rPr lang="it-IT" sz="1500">
                <a:latin typeface="Arial Narrow" pitchFamily="34" charset="0"/>
              </a:rPr>
              <a:t>=100 TeV, </a:t>
            </a:r>
          </a:p>
          <a:p>
            <a:r>
              <a:rPr lang="it-IT" sz="1500">
                <a:latin typeface="Arial Narrow" pitchFamily="34" charset="0"/>
              </a:rPr>
              <a:t>                n</a:t>
            </a:r>
            <a:r>
              <a:rPr lang="it-IT" sz="1500" baseline="-25000">
                <a:latin typeface="Arial Narrow" pitchFamily="34" charset="0"/>
              </a:rPr>
              <a:t>p</a:t>
            </a:r>
            <a:r>
              <a:rPr lang="it-IT" sz="1500">
                <a:latin typeface="Arial Narrow" pitchFamily="34" charset="0"/>
              </a:rPr>
              <a:t>=6cm</a:t>
            </a:r>
            <a:r>
              <a:rPr lang="it-IT" sz="1500" baseline="30000">
                <a:latin typeface="Arial Narrow" pitchFamily="34" charset="0"/>
              </a:rPr>
              <a:t>-3</a:t>
            </a:r>
            <a:r>
              <a:rPr lang="it-IT" sz="1500">
                <a:latin typeface="Arial Narrow" pitchFamily="34" charset="0"/>
              </a:rPr>
              <a:t>, L(0.4</a:t>
            </a:r>
            <a:r>
              <a:rPr lang="it-IT" sz="1500">
                <a:latin typeface="Symbol" pitchFamily="18" charset="2"/>
              </a:rPr>
              <a:t>-</a:t>
            </a:r>
            <a:r>
              <a:rPr lang="it-IT" sz="1500">
                <a:latin typeface="Arial Narrow" pitchFamily="34" charset="0"/>
              </a:rPr>
              <a:t>6 TeV)=2.5E+34erg/s</a:t>
            </a:r>
          </a:p>
          <a:p>
            <a:r>
              <a:rPr lang="it-IT" sz="1500" u="sng">
                <a:latin typeface="Arial Narrow" pitchFamily="34" charset="0"/>
              </a:rPr>
              <a:t>Leptonic</a:t>
            </a:r>
            <a:r>
              <a:rPr lang="it-IT" sz="1500">
                <a:latin typeface="Arial Narrow" pitchFamily="34" charset="0"/>
              </a:rPr>
              <a:t>: B=10mG, exp-cutoff electron distrib: </a:t>
            </a:r>
            <a:r>
              <a:rPr lang="it-IT" sz="1500">
                <a:latin typeface="Symbol" pitchFamily="18" charset="2"/>
              </a:rPr>
              <a:t>a</a:t>
            </a:r>
            <a:r>
              <a:rPr lang="it-IT" sz="1500">
                <a:latin typeface="Arial Narrow" pitchFamily="34" charset="0"/>
              </a:rPr>
              <a:t>=2.0, E</a:t>
            </a:r>
            <a:r>
              <a:rPr lang="it-IT" sz="1500" baseline="-25000">
                <a:latin typeface="Arial Narrow" pitchFamily="34" charset="0"/>
              </a:rPr>
              <a:t>c</a:t>
            </a:r>
            <a:r>
              <a:rPr lang="it-IT" sz="1500">
                <a:latin typeface="Arial Narrow" pitchFamily="34" charset="0"/>
              </a:rPr>
              <a:t>=20TeV</a:t>
            </a:r>
          </a:p>
        </p:txBody>
      </p:sp>
      <p:sp>
        <p:nvSpPr>
          <p:cNvPr id="16388" name="Text Box 10"/>
          <p:cNvSpPr txBox="1">
            <a:spLocks noChangeArrowheads="1"/>
          </p:cNvSpPr>
          <p:nvPr/>
        </p:nvSpPr>
        <p:spPr bwMode="auto">
          <a:xfrm>
            <a:off x="8928100" y="5607050"/>
            <a:ext cx="1009650" cy="379413"/>
          </a:xfrm>
          <a:prstGeom prst="rect">
            <a:avLst/>
          </a:prstGeom>
          <a:noFill/>
          <a:ln w="9525">
            <a:solidFill>
              <a:schemeClr val="tx1"/>
            </a:solidFill>
            <a:miter lim="800000"/>
            <a:headEnd/>
            <a:tailEnd/>
          </a:ln>
        </p:spPr>
        <p:txBody>
          <a:bodyPr wrap="none" lIns="100794" tIns="50397" rIns="100794" bIns="50397">
            <a:spAutoFit/>
          </a:bodyPr>
          <a:lstStyle/>
          <a:p>
            <a:r>
              <a:rPr lang="it-IT" sz="1800">
                <a:latin typeface="Arial Narrow" pitchFamily="34" charset="0"/>
              </a:rPr>
              <a:t>D = 4 kpc</a:t>
            </a:r>
          </a:p>
        </p:txBody>
      </p:sp>
      <p:sp>
        <p:nvSpPr>
          <p:cNvPr id="16389" name="Text Box 12"/>
          <p:cNvSpPr txBox="1">
            <a:spLocks noChangeArrowheads="1"/>
          </p:cNvSpPr>
          <p:nvPr/>
        </p:nvSpPr>
        <p:spPr bwMode="auto">
          <a:xfrm>
            <a:off x="7280116" y="1898025"/>
            <a:ext cx="554038" cy="331788"/>
          </a:xfrm>
          <a:prstGeom prst="rect">
            <a:avLst/>
          </a:prstGeom>
          <a:solidFill>
            <a:schemeClr val="tx1"/>
          </a:solidFill>
          <a:ln w="9525">
            <a:noFill/>
            <a:miter lim="800000"/>
            <a:headEnd/>
            <a:tailEnd/>
          </a:ln>
        </p:spPr>
        <p:txBody>
          <a:bodyPr wrap="none" lIns="100794" tIns="50397" rIns="100794" bIns="50397">
            <a:spAutoFit/>
          </a:bodyPr>
          <a:lstStyle/>
          <a:p>
            <a:pPr eaLnBrk="0" hangingPunct="0"/>
            <a:r>
              <a:rPr lang="it-IT" sz="1500" b="1" dirty="0" err="1"/>
              <a:t>uuu</a:t>
            </a:r>
            <a:endParaRPr lang="it-IT" sz="1500" b="1" dirty="0"/>
          </a:p>
        </p:txBody>
      </p:sp>
      <p:sp>
        <p:nvSpPr>
          <p:cNvPr id="16390" name="Text Box 25"/>
          <p:cNvSpPr txBox="1">
            <a:spLocks noChangeArrowheads="1"/>
          </p:cNvSpPr>
          <p:nvPr/>
        </p:nvSpPr>
        <p:spPr bwMode="auto">
          <a:xfrm rot="2384277">
            <a:off x="9177338" y="2073275"/>
            <a:ext cx="738187" cy="336550"/>
          </a:xfrm>
          <a:prstGeom prst="rect">
            <a:avLst/>
          </a:prstGeom>
          <a:solidFill>
            <a:srgbClr val="FFFF00"/>
          </a:solidFill>
          <a:ln w="9525">
            <a:noFill/>
            <a:miter lim="800000"/>
            <a:headEnd/>
            <a:tailEnd/>
          </a:ln>
        </p:spPr>
        <p:txBody>
          <a:bodyPr wrap="none" lIns="100794" tIns="50397" rIns="100794" bIns="50397">
            <a:spAutoFit/>
          </a:bodyPr>
          <a:lstStyle/>
          <a:p>
            <a:r>
              <a:rPr lang="it-IT" sz="1500" b="1" dirty="0">
                <a:solidFill>
                  <a:srgbClr val="FF0000"/>
                </a:solidFill>
                <a:latin typeface="Arial Narrow" pitchFamily="34" charset="0"/>
              </a:rPr>
              <a:t>MAGIC</a:t>
            </a:r>
          </a:p>
        </p:txBody>
      </p:sp>
      <p:sp>
        <p:nvSpPr>
          <p:cNvPr id="16391" name="Text Box 26"/>
          <p:cNvSpPr txBox="1">
            <a:spLocks noChangeArrowheads="1"/>
          </p:cNvSpPr>
          <p:nvPr/>
        </p:nvSpPr>
        <p:spPr bwMode="auto">
          <a:xfrm>
            <a:off x="8212138" y="1800225"/>
            <a:ext cx="557212" cy="424944"/>
          </a:xfrm>
          <a:prstGeom prst="rect">
            <a:avLst/>
          </a:prstGeom>
          <a:solidFill>
            <a:srgbClr val="FFFF66"/>
          </a:solidFill>
          <a:ln w="9525">
            <a:noFill/>
            <a:miter lim="800000"/>
            <a:headEnd/>
            <a:tailEnd/>
          </a:ln>
        </p:spPr>
        <p:txBody>
          <a:bodyPr lIns="100794" tIns="50397" rIns="100794" bIns="50397">
            <a:spAutoFit/>
          </a:bodyPr>
          <a:lstStyle/>
          <a:p>
            <a:r>
              <a:rPr lang="it-IT" sz="1050" b="1" dirty="0">
                <a:solidFill>
                  <a:srgbClr val="00CC00"/>
                </a:solidFill>
                <a:latin typeface="Arial Narrow" pitchFamily="34" charset="0"/>
              </a:rPr>
              <a:t>AGILE</a:t>
            </a:r>
          </a:p>
          <a:p>
            <a:r>
              <a:rPr lang="it-IT" sz="1050" b="1" dirty="0" smtClean="0">
                <a:solidFill>
                  <a:srgbClr val="00CC00"/>
                </a:solidFill>
                <a:latin typeface="Arial Narrow" pitchFamily="34" charset="0"/>
              </a:rPr>
              <a:t>Fermi</a:t>
            </a:r>
            <a:endParaRPr lang="it-IT" sz="1050" b="1" dirty="0">
              <a:solidFill>
                <a:srgbClr val="00CC00"/>
              </a:solidFill>
              <a:latin typeface="Arial Narrow" pitchFamily="34" charset="0"/>
            </a:endParaRPr>
          </a:p>
        </p:txBody>
      </p:sp>
      <p:sp>
        <p:nvSpPr>
          <p:cNvPr id="16392" name="Text Box 27"/>
          <p:cNvSpPr txBox="1">
            <a:spLocks noChangeArrowheads="1"/>
          </p:cNvSpPr>
          <p:nvPr/>
        </p:nvSpPr>
        <p:spPr bwMode="auto">
          <a:xfrm>
            <a:off x="115888" y="6734175"/>
            <a:ext cx="2938462" cy="779463"/>
          </a:xfrm>
          <a:prstGeom prst="rect">
            <a:avLst/>
          </a:prstGeom>
          <a:solidFill>
            <a:srgbClr val="FFFF00"/>
          </a:solidFill>
          <a:ln w="9525">
            <a:noFill/>
            <a:miter lim="800000"/>
            <a:headEnd/>
            <a:tailEnd/>
          </a:ln>
        </p:spPr>
        <p:txBody>
          <a:bodyPr lIns="100794" tIns="50397" rIns="100794" bIns="50397">
            <a:spAutoFit/>
          </a:bodyPr>
          <a:lstStyle/>
          <a:p>
            <a:r>
              <a:rPr lang="it-IT" sz="2200" dirty="0">
                <a:solidFill>
                  <a:schemeClr val="bg1"/>
                </a:solidFill>
              </a:rPr>
              <a:t>VHE </a:t>
            </a:r>
            <a:r>
              <a:rPr lang="it-IT" sz="2200" dirty="0">
                <a:solidFill>
                  <a:schemeClr val="bg1"/>
                </a:solidFill>
                <a:latin typeface="Symbol" pitchFamily="18" charset="2"/>
              </a:rPr>
              <a:t>g</a:t>
            </a:r>
            <a:r>
              <a:rPr lang="it-IT" sz="2200" dirty="0">
                <a:solidFill>
                  <a:schemeClr val="bg1"/>
                </a:solidFill>
              </a:rPr>
              <a:t>-</a:t>
            </a:r>
            <a:r>
              <a:rPr lang="it-IT" sz="2200" dirty="0" err="1">
                <a:solidFill>
                  <a:schemeClr val="bg1"/>
                </a:solidFill>
              </a:rPr>
              <a:t>rays</a:t>
            </a:r>
            <a:r>
              <a:rPr lang="it-IT" sz="2200" dirty="0">
                <a:solidFill>
                  <a:schemeClr val="bg1"/>
                </a:solidFill>
              </a:rPr>
              <a:t>: </a:t>
            </a:r>
          </a:p>
          <a:p>
            <a:r>
              <a:rPr lang="it-IT" sz="2200" dirty="0" err="1">
                <a:solidFill>
                  <a:schemeClr val="bg1"/>
                </a:solidFill>
              </a:rPr>
              <a:t>hadronic</a:t>
            </a:r>
            <a:r>
              <a:rPr lang="it-IT" sz="2200" dirty="0">
                <a:solidFill>
                  <a:schemeClr val="bg1"/>
                </a:solidFill>
              </a:rPr>
              <a:t> or </a:t>
            </a:r>
            <a:r>
              <a:rPr lang="it-IT" sz="2200" dirty="0" err="1">
                <a:solidFill>
                  <a:schemeClr val="bg1"/>
                </a:solidFill>
              </a:rPr>
              <a:t>leptonic</a:t>
            </a:r>
            <a:r>
              <a:rPr lang="it-IT" sz="2200" dirty="0">
                <a:solidFill>
                  <a:schemeClr val="bg1"/>
                </a:solidFill>
              </a:rPr>
              <a:t> ?</a:t>
            </a:r>
          </a:p>
        </p:txBody>
      </p:sp>
      <p:sp>
        <p:nvSpPr>
          <p:cNvPr id="16393" name="Text Box 28"/>
          <p:cNvSpPr txBox="1">
            <a:spLocks noChangeArrowheads="1"/>
          </p:cNvSpPr>
          <p:nvPr/>
        </p:nvSpPr>
        <p:spPr bwMode="auto">
          <a:xfrm>
            <a:off x="33338" y="1168400"/>
            <a:ext cx="3227387" cy="1579563"/>
          </a:xfrm>
          <a:prstGeom prst="rect">
            <a:avLst/>
          </a:prstGeom>
          <a:solidFill>
            <a:srgbClr val="FFFF00"/>
          </a:solidFill>
          <a:ln w="9525">
            <a:noFill/>
            <a:miter lim="800000"/>
            <a:headEnd/>
            <a:tailEnd/>
          </a:ln>
        </p:spPr>
        <p:txBody>
          <a:bodyPr lIns="100794" tIns="50397" rIns="100794" bIns="50397">
            <a:spAutoFit/>
          </a:bodyPr>
          <a:lstStyle/>
          <a:p>
            <a:r>
              <a:rPr lang="it-IT" sz="3200">
                <a:solidFill>
                  <a:srgbClr val="003300"/>
                </a:solidFill>
                <a:latin typeface="Comic Sans MS" pitchFamily="66" charset="0"/>
              </a:rPr>
              <a:t>Spectral degeneracy at </a:t>
            </a:r>
          </a:p>
          <a:p>
            <a:r>
              <a:rPr lang="it-IT" sz="3200">
                <a:solidFill>
                  <a:srgbClr val="003300"/>
                </a:solidFill>
                <a:latin typeface="Comic Sans MS" pitchFamily="66" charset="0"/>
              </a:rPr>
              <a:t>TeV energies</a:t>
            </a:r>
          </a:p>
        </p:txBody>
      </p:sp>
      <p:sp>
        <p:nvSpPr>
          <p:cNvPr id="16394" name="Text Box 29"/>
          <p:cNvSpPr txBox="1">
            <a:spLocks noChangeArrowheads="1"/>
          </p:cNvSpPr>
          <p:nvPr/>
        </p:nvSpPr>
        <p:spPr bwMode="auto">
          <a:xfrm>
            <a:off x="3403600" y="6356350"/>
            <a:ext cx="2386847" cy="748109"/>
          </a:xfrm>
          <a:prstGeom prst="rect">
            <a:avLst/>
          </a:prstGeom>
          <a:solidFill>
            <a:srgbClr val="FFFF66"/>
          </a:solidFill>
          <a:ln w="9525">
            <a:noFill/>
            <a:miter lim="800000"/>
            <a:headEnd/>
            <a:tailEnd/>
          </a:ln>
        </p:spPr>
        <p:txBody>
          <a:bodyPr wrap="none" lIns="100794" tIns="50397" rIns="100794" bIns="50397">
            <a:spAutoFit/>
          </a:bodyPr>
          <a:lstStyle/>
          <a:p>
            <a:r>
              <a:rPr lang="it-IT" b="1" dirty="0" err="1">
                <a:solidFill>
                  <a:srgbClr val="C00000"/>
                </a:solidFill>
                <a:latin typeface="Arial Narrow" pitchFamily="34" charset="0"/>
              </a:rPr>
              <a:t>low</a:t>
            </a:r>
            <a:r>
              <a:rPr lang="it-IT" b="1" dirty="0">
                <a:solidFill>
                  <a:srgbClr val="C00000"/>
                </a:solidFill>
                <a:latin typeface="Arial Narrow" pitchFamily="34" charset="0"/>
              </a:rPr>
              <a:t> </a:t>
            </a:r>
            <a:r>
              <a:rPr lang="it-IT" b="1" dirty="0" err="1">
                <a:solidFill>
                  <a:srgbClr val="C00000"/>
                </a:solidFill>
                <a:latin typeface="Arial Narrow" pitchFamily="34" charset="0"/>
              </a:rPr>
              <a:t>E</a:t>
            </a:r>
            <a:r>
              <a:rPr lang="it-IT" b="1" baseline="-25000" dirty="0" err="1">
                <a:solidFill>
                  <a:srgbClr val="C00000"/>
                </a:solidFill>
                <a:latin typeface="Arial Narrow" pitchFamily="34" charset="0"/>
              </a:rPr>
              <a:t>thr</a:t>
            </a:r>
            <a:r>
              <a:rPr lang="it-IT" b="1" dirty="0">
                <a:solidFill>
                  <a:srgbClr val="C00000"/>
                </a:solidFill>
                <a:latin typeface="Arial Narrow" pitchFamily="34" charset="0"/>
              </a:rPr>
              <a:t> (</a:t>
            </a:r>
            <a:r>
              <a:rPr lang="it-IT" sz="2200" b="1" dirty="0">
                <a:solidFill>
                  <a:srgbClr val="C00000"/>
                </a:solidFill>
                <a:latin typeface="Arial Narrow" pitchFamily="34" charset="0"/>
              </a:rPr>
              <a:t>~10-30 </a:t>
            </a:r>
            <a:r>
              <a:rPr lang="it-IT" sz="2200" b="1" dirty="0" err="1">
                <a:solidFill>
                  <a:srgbClr val="C00000"/>
                </a:solidFill>
                <a:latin typeface="Arial Narrow" pitchFamily="34" charset="0"/>
              </a:rPr>
              <a:t>GeV</a:t>
            </a:r>
            <a:r>
              <a:rPr lang="it-IT" b="1" dirty="0">
                <a:solidFill>
                  <a:srgbClr val="C00000"/>
                </a:solidFill>
                <a:latin typeface="Arial Narrow" pitchFamily="34" charset="0"/>
              </a:rPr>
              <a:t>)</a:t>
            </a:r>
          </a:p>
          <a:p>
            <a:r>
              <a:rPr lang="it-IT" b="1" dirty="0">
                <a:solidFill>
                  <a:srgbClr val="C00000"/>
                </a:solidFill>
                <a:latin typeface="Arial Narrow" pitchFamily="34" charset="0"/>
              </a:rPr>
              <a:t>to discriminate</a:t>
            </a:r>
          </a:p>
        </p:txBody>
      </p:sp>
      <p:sp>
        <p:nvSpPr>
          <p:cNvPr id="16396" name="Text Box 38"/>
          <p:cNvSpPr txBox="1">
            <a:spLocks noChangeArrowheads="1"/>
          </p:cNvSpPr>
          <p:nvPr/>
        </p:nvSpPr>
        <p:spPr bwMode="auto">
          <a:xfrm>
            <a:off x="8666163" y="1724025"/>
            <a:ext cx="793750" cy="348000"/>
          </a:xfrm>
          <a:prstGeom prst="rect">
            <a:avLst/>
          </a:prstGeom>
          <a:solidFill>
            <a:srgbClr val="FFFF00"/>
          </a:solidFill>
          <a:ln w="9525">
            <a:noFill/>
            <a:miter lim="800000"/>
            <a:headEnd/>
            <a:tailEnd/>
          </a:ln>
        </p:spPr>
        <p:txBody>
          <a:bodyPr lIns="100794" tIns="50397" rIns="100794" bIns="50397">
            <a:spAutoFit/>
          </a:bodyPr>
          <a:lstStyle/>
          <a:p>
            <a:r>
              <a:rPr lang="it-IT" sz="1600" b="1" dirty="0">
                <a:solidFill>
                  <a:srgbClr val="FF0000"/>
                </a:solidFill>
                <a:latin typeface="Arial Narrow" pitchFamily="34" charset="0"/>
              </a:rPr>
              <a:t>   </a:t>
            </a:r>
            <a:r>
              <a:rPr lang="it-IT" sz="1400" b="1" dirty="0">
                <a:solidFill>
                  <a:srgbClr val="FF0000"/>
                </a:solidFill>
                <a:latin typeface="Arial Narrow" pitchFamily="34" charset="0"/>
              </a:rPr>
              <a:t>CTA</a:t>
            </a:r>
          </a:p>
        </p:txBody>
      </p:sp>
      <p:sp>
        <p:nvSpPr>
          <p:cNvPr id="16397" name="Text Box 39"/>
          <p:cNvSpPr txBox="1">
            <a:spLocks noChangeArrowheads="1"/>
          </p:cNvSpPr>
          <p:nvPr/>
        </p:nvSpPr>
        <p:spPr bwMode="auto">
          <a:xfrm>
            <a:off x="3403600" y="7104063"/>
            <a:ext cx="6442075" cy="409575"/>
          </a:xfrm>
          <a:prstGeom prst="rect">
            <a:avLst/>
          </a:prstGeom>
          <a:solidFill>
            <a:srgbClr val="99FF33"/>
          </a:solidFill>
          <a:ln w="9525">
            <a:noFill/>
            <a:miter lim="800000"/>
            <a:headEnd/>
            <a:tailEnd/>
          </a:ln>
        </p:spPr>
        <p:txBody>
          <a:bodyPr lIns="100794" tIns="50397" rIns="100794" bIns="50397">
            <a:spAutoFit/>
          </a:bodyPr>
          <a:lstStyle/>
          <a:p>
            <a:r>
              <a:rPr lang="it-IT" b="1" dirty="0">
                <a:solidFill>
                  <a:schemeClr val="bg1"/>
                </a:solidFill>
                <a:latin typeface="Arial Narrow" pitchFamily="34" charset="0"/>
              </a:rPr>
              <a:t>CTA </a:t>
            </a:r>
            <a:r>
              <a:rPr lang="it-IT" b="1" dirty="0">
                <a:solidFill>
                  <a:schemeClr val="bg1"/>
                </a:solidFill>
                <a:latin typeface="Arial Narrow" pitchFamily="34" charset="0"/>
                <a:sym typeface="Wingdings" pitchFamily="2" charset="2"/>
              </a:rPr>
              <a:t> </a:t>
            </a:r>
            <a:r>
              <a:rPr lang="it-IT" b="1" dirty="0" err="1">
                <a:solidFill>
                  <a:schemeClr val="bg1"/>
                </a:solidFill>
                <a:latin typeface="Arial Narrow" pitchFamily="34" charset="0"/>
                <a:sym typeface="Wingdings" pitchFamily="2" charset="2"/>
              </a:rPr>
              <a:t>improved</a:t>
            </a:r>
            <a:r>
              <a:rPr lang="it-IT" b="1" dirty="0">
                <a:solidFill>
                  <a:schemeClr val="bg1"/>
                </a:solidFill>
                <a:latin typeface="Arial Narrow" pitchFamily="34" charset="0"/>
                <a:sym typeface="Wingdings" pitchFamily="2" charset="2"/>
              </a:rPr>
              <a:t> </a:t>
            </a:r>
            <a:r>
              <a:rPr lang="it-IT" b="1" dirty="0" err="1">
                <a:solidFill>
                  <a:schemeClr val="bg1"/>
                </a:solidFill>
                <a:latin typeface="Arial Narrow" pitchFamily="34" charset="0"/>
                <a:sym typeface="Wingdings" pitchFamily="2" charset="2"/>
              </a:rPr>
              <a:t>low</a:t>
            </a:r>
            <a:r>
              <a:rPr lang="it-IT" b="1" dirty="0">
                <a:solidFill>
                  <a:schemeClr val="bg1"/>
                </a:solidFill>
                <a:latin typeface="Arial Narrow" pitchFamily="34" charset="0"/>
                <a:sym typeface="Wingdings" pitchFamily="2" charset="2"/>
              </a:rPr>
              <a:t>-</a:t>
            </a:r>
            <a:r>
              <a:rPr lang="it-IT" b="1" i="1" dirty="0">
                <a:solidFill>
                  <a:schemeClr val="bg1"/>
                </a:solidFill>
                <a:latin typeface="Arial Narrow" pitchFamily="34" charset="0"/>
                <a:sym typeface="Wingdings" pitchFamily="2" charset="2"/>
              </a:rPr>
              <a:t>E</a:t>
            </a:r>
            <a:r>
              <a:rPr lang="it-IT" b="1" dirty="0">
                <a:solidFill>
                  <a:schemeClr val="bg1"/>
                </a:solidFill>
                <a:latin typeface="Arial Narrow" pitchFamily="34" charset="0"/>
                <a:sym typeface="Wingdings" pitchFamily="2" charset="2"/>
              </a:rPr>
              <a:t> </a:t>
            </a:r>
            <a:r>
              <a:rPr lang="it-IT" b="1" dirty="0" err="1">
                <a:solidFill>
                  <a:schemeClr val="bg1"/>
                </a:solidFill>
                <a:latin typeface="Arial Narrow" pitchFamily="34" charset="0"/>
                <a:sym typeface="Wingdings" pitchFamily="2" charset="2"/>
              </a:rPr>
              <a:t>coverage</a:t>
            </a:r>
            <a:r>
              <a:rPr lang="it-IT" b="1" dirty="0">
                <a:solidFill>
                  <a:schemeClr val="bg1"/>
                </a:solidFill>
                <a:latin typeface="Arial Narrow" pitchFamily="34" charset="0"/>
                <a:sym typeface="Wingdings" pitchFamily="2" charset="2"/>
              </a:rPr>
              <a:t>,  solve </a:t>
            </a:r>
            <a:r>
              <a:rPr lang="it-IT" b="1" dirty="0" err="1">
                <a:solidFill>
                  <a:schemeClr val="bg1"/>
                </a:solidFill>
                <a:latin typeface="Arial Narrow" pitchFamily="34" charset="0"/>
                <a:sym typeface="Wingdings" pitchFamily="2" charset="2"/>
              </a:rPr>
              <a:t>spectral</a:t>
            </a:r>
            <a:r>
              <a:rPr lang="it-IT" b="1" dirty="0">
                <a:solidFill>
                  <a:schemeClr val="bg1"/>
                </a:solidFill>
                <a:latin typeface="Arial Narrow" pitchFamily="34" charset="0"/>
                <a:sym typeface="Wingdings" pitchFamily="2" charset="2"/>
              </a:rPr>
              <a:t> </a:t>
            </a:r>
            <a:r>
              <a:rPr lang="it-IT" b="1" dirty="0" err="1">
                <a:solidFill>
                  <a:schemeClr val="bg1"/>
                </a:solidFill>
                <a:latin typeface="Arial Narrow" pitchFamily="34" charset="0"/>
                <a:sym typeface="Wingdings" pitchFamily="2" charset="2"/>
              </a:rPr>
              <a:t>degeneracy</a:t>
            </a:r>
            <a:endParaRPr lang="it-IT" b="1" dirty="0">
              <a:solidFill>
                <a:schemeClr val="bg1"/>
              </a:solidFill>
              <a:latin typeface="Arial Narrow" pitchFamily="34" charset="0"/>
            </a:endParaRPr>
          </a:p>
        </p:txBody>
      </p:sp>
      <p:sp>
        <p:nvSpPr>
          <p:cNvPr id="16398" name="TextBox 14"/>
          <p:cNvSpPr txBox="1">
            <a:spLocks noChangeArrowheads="1"/>
          </p:cNvSpPr>
          <p:nvPr/>
        </p:nvSpPr>
        <p:spPr bwMode="auto">
          <a:xfrm>
            <a:off x="5734050" y="1514475"/>
            <a:ext cx="2197100" cy="400050"/>
          </a:xfrm>
          <a:prstGeom prst="rect">
            <a:avLst/>
          </a:prstGeom>
          <a:solidFill>
            <a:srgbClr val="FFFF00"/>
          </a:solidFill>
          <a:ln w="9525">
            <a:noFill/>
            <a:miter lim="800000"/>
            <a:headEnd/>
            <a:tailEnd/>
          </a:ln>
        </p:spPr>
        <p:txBody>
          <a:bodyPr>
            <a:spAutoFit/>
          </a:bodyPr>
          <a:lstStyle/>
          <a:p>
            <a:r>
              <a:rPr lang="it-IT" dirty="0">
                <a:solidFill>
                  <a:schemeClr val="bg1"/>
                </a:solidFill>
              </a:rPr>
              <a:t>HESS J1834-178</a:t>
            </a:r>
            <a:endParaRPr lang="en-US" dirty="0">
              <a:solidFill>
                <a:schemeClr val="bg1"/>
              </a:solidFill>
            </a:endParaRPr>
          </a:p>
        </p:txBody>
      </p:sp>
      <p:sp>
        <p:nvSpPr>
          <p:cNvPr id="16399" name="TextBox 14"/>
          <p:cNvSpPr txBox="1">
            <a:spLocks noChangeArrowheads="1"/>
          </p:cNvSpPr>
          <p:nvPr/>
        </p:nvSpPr>
        <p:spPr bwMode="auto">
          <a:xfrm>
            <a:off x="115888" y="79375"/>
            <a:ext cx="8910637" cy="769938"/>
          </a:xfrm>
          <a:prstGeom prst="rect">
            <a:avLst/>
          </a:prstGeom>
          <a:solidFill>
            <a:srgbClr val="C00000"/>
          </a:solidFill>
          <a:ln w="9525">
            <a:noFill/>
            <a:miter lim="800000"/>
            <a:headEnd/>
            <a:tailEnd/>
          </a:ln>
        </p:spPr>
        <p:txBody>
          <a:bodyPr wrap="none">
            <a:spAutoFit/>
          </a:bodyPr>
          <a:lstStyle/>
          <a:p>
            <a:r>
              <a:rPr lang="en-US" sz="4400">
                <a:solidFill>
                  <a:srgbClr val="FFFF00"/>
                </a:solidFill>
                <a:latin typeface="Comic Sans MS" pitchFamily="66" charset="0"/>
              </a:rPr>
              <a:t>… and a few open issues for CTA!</a:t>
            </a:r>
            <a:r>
              <a:rPr lang="en-US"/>
              <a:t>.</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7"/>
          <p:cNvSpPr txBox="1">
            <a:spLocks noChangeArrowheads="1"/>
          </p:cNvSpPr>
          <p:nvPr/>
        </p:nvSpPr>
        <p:spPr bwMode="auto">
          <a:xfrm>
            <a:off x="890588" y="3962400"/>
            <a:ext cx="203200" cy="409575"/>
          </a:xfrm>
          <a:prstGeom prst="rect">
            <a:avLst/>
          </a:prstGeom>
          <a:noFill/>
          <a:ln w="9525">
            <a:noFill/>
            <a:miter lim="800000"/>
            <a:headEnd/>
            <a:tailEnd/>
          </a:ln>
        </p:spPr>
        <p:txBody>
          <a:bodyPr wrap="none" lIns="100794" tIns="50397" rIns="100794" bIns="50397">
            <a:spAutoFit/>
          </a:bodyPr>
          <a:lstStyle/>
          <a:p>
            <a:endParaRPr lang="it-IT"/>
          </a:p>
        </p:txBody>
      </p:sp>
      <p:pic>
        <p:nvPicPr>
          <p:cNvPr id="17411" name="Picture 18"/>
          <p:cNvPicPr>
            <a:picLocks noGrp="1" noChangeAspect="1" noChangeArrowheads="1"/>
          </p:cNvPicPr>
          <p:nvPr>
            <p:ph sz="half" idx="1"/>
          </p:nvPr>
        </p:nvPicPr>
        <p:blipFill>
          <a:blip r:embed="rId2"/>
          <a:stretch>
            <a:fillRect/>
          </a:stretch>
        </p:blipFill>
        <p:spPr>
          <a:xfrm>
            <a:off x="1624151" y="3722612"/>
            <a:ext cx="2209524" cy="1076475"/>
          </a:xfrm>
          <a:solidFill>
            <a:srgbClr val="FFFF66"/>
          </a:solidFill>
        </p:spPr>
      </p:pic>
      <p:sp>
        <p:nvSpPr>
          <p:cNvPr id="17412" name="Text Box 22"/>
          <p:cNvSpPr txBox="1">
            <a:spLocks noChangeArrowheads="1"/>
          </p:cNvSpPr>
          <p:nvPr/>
        </p:nvSpPr>
        <p:spPr bwMode="auto">
          <a:xfrm>
            <a:off x="1366838" y="546100"/>
            <a:ext cx="203200" cy="409575"/>
          </a:xfrm>
          <a:prstGeom prst="rect">
            <a:avLst/>
          </a:prstGeom>
          <a:noFill/>
          <a:ln w="9525">
            <a:noFill/>
            <a:miter lim="800000"/>
            <a:headEnd/>
            <a:tailEnd/>
          </a:ln>
        </p:spPr>
        <p:txBody>
          <a:bodyPr wrap="none" lIns="100794" tIns="50397" rIns="100794" bIns="50397">
            <a:spAutoFit/>
          </a:bodyPr>
          <a:lstStyle/>
          <a:p>
            <a:endParaRPr lang="it-IT"/>
          </a:p>
        </p:txBody>
      </p:sp>
      <p:pic>
        <p:nvPicPr>
          <p:cNvPr id="17413" name="Picture 23"/>
          <p:cNvPicPr>
            <a:picLocks noChangeAspect="1" noChangeArrowheads="1"/>
          </p:cNvPicPr>
          <p:nvPr/>
        </p:nvPicPr>
        <p:blipFill>
          <a:blip r:embed="rId3"/>
          <a:srcRect/>
          <a:stretch>
            <a:fillRect/>
          </a:stretch>
        </p:blipFill>
        <p:spPr bwMode="auto">
          <a:xfrm>
            <a:off x="0" y="1155700"/>
            <a:ext cx="6388100" cy="5065713"/>
          </a:xfrm>
          <a:prstGeom prst="rect">
            <a:avLst/>
          </a:prstGeom>
          <a:noFill/>
          <a:ln w="9525">
            <a:noFill/>
            <a:miter lim="800000"/>
            <a:headEnd/>
            <a:tailEnd/>
          </a:ln>
        </p:spPr>
      </p:pic>
      <p:sp>
        <p:nvSpPr>
          <p:cNvPr id="17414" name="Text Box 24"/>
          <p:cNvSpPr txBox="1">
            <a:spLocks noChangeArrowheads="1"/>
          </p:cNvSpPr>
          <p:nvPr/>
        </p:nvSpPr>
        <p:spPr bwMode="auto">
          <a:xfrm>
            <a:off x="5175250" y="865188"/>
            <a:ext cx="203200" cy="409575"/>
          </a:xfrm>
          <a:prstGeom prst="rect">
            <a:avLst/>
          </a:prstGeom>
          <a:noFill/>
          <a:ln w="9525">
            <a:noFill/>
            <a:miter lim="800000"/>
            <a:headEnd/>
            <a:tailEnd/>
          </a:ln>
        </p:spPr>
        <p:txBody>
          <a:bodyPr wrap="none" lIns="100794" tIns="50397" rIns="100794" bIns="50397">
            <a:spAutoFit/>
          </a:bodyPr>
          <a:lstStyle/>
          <a:p>
            <a:endParaRPr lang="it-IT"/>
          </a:p>
        </p:txBody>
      </p:sp>
      <p:sp>
        <p:nvSpPr>
          <p:cNvPr id="17415" name="Text Box 25"/>
          <p:cNvSpPr txBox="1">
            <a:spLocks noChangeArrowheads="1"/>
          </p:cNvSpPr>
          <p:nvPr/>
        </p:nvSpPr>
        <p:spPr bwMode="auto">
          <a:xfrm>
            <a:off x="6388100" y="1495425"/>
            <a:ext cx="3490913" cy="2255838"/>
          </a:xfrm>
          <a:prstGeom prst="rect">
            <a:avLst/>
          </a:prstGeom>
          <a:solidFill>
            <a:srgbClr val="FFFF00"/>
          </a:solidFill>
          <a:ln w="9525">
            <a:noFill/>
            <a:miter lim="800000"/>
            <a:headEnd/>
            <a:tailEnd/>
          </a:ln>
        </p:spPr>
        <p:txBody>
          <a:bodyPr lIns="100794" tIns="50397" rIns="100794" bIns="50397">
            <a:spAutoFit/>
          </a:bodyPr>
          <a:lstStyle/>
          <a:p>
            <a:pPr eaLnBrk="0" hangingPunct="0"/>
            <a:r>
              <a:rPr lang="it-IT" b="1">
                <a:solidFill>
                  <a:srgbClr val="000000"/>
                </a:solidFill>
                <a:latin typeface="Arial Narrow" pitchFamily="34" charset="0"/>
              </a:rPr>
              <a:t>Leptonic:</a:t>
            </a:r>
            <a:r>
              <a:rPr lang="it-IT">
                <a:solidFill>
                  <a:srgbClr val="000000"/>
                </a:solidFill>
                <a:latin typeface="Arial Narrow" pitchFamily="34" charset="0"/>
              </a:rPr>
              <a:t>  </a:t>
            </a:r>
          </a:p>
          <a:p>
            <a:pPr eaLnBrk="0" hangingPunct="0"/>
            <a:r>
              <a:rPr lang="it-IT">
                <a:solidFill>
                  <a:srgbClr val="000000"/>
                </a:solidFill>
                <a:latin typeface="Arial Narrow" pitchFamily="34" charset="0"/>
              </a:rPr>
              <a:t>E</a:t>
            </a:r>
            <a:r>
              <a:rPr lang="it-IT" baseline="-25000">
                <a:solidFill>
                  <a:srgbClr val="000000"/>
                </a:solidFill>
                <a:latin typeface="Arial Narrow" pitchFamily="34" charset="0"/>
              </a:rPr>
              <a:t>e </a:t>
            </a:r>
            <a:r>
              <a:rPr lang="it-IT">
                <a:solidFill>
                  <a:srgbClr val="000000"/>
                </a:solidFill>
                <a:latin typeface="Arial Narrow" pitchFamily="34" charset="0"/>
              </a:rPr>
              <a:t>~ 20 (E</a:t>
            </a:r>
            <a:r>
              <a:rPr lang="it-IT" baseline="-25000">
                <a:solidFill>
                  <a:srgbClr val="000000"/>
                </a:solidFill>
                <a:latin typeface="Symbol" pitchFamily="18" charset="2"/>
              </a:rPr>
              <a:t>g</a:t>
            </a:r>
            <a:r>
              <a:rPr lang="it-IT">
                <a:solidFill>
                  <a:srgbClr val="000000"/>
                </a:solidFill>
                <a:latin typeface="Arial Narrow" pitchFamily="34" charset="0"/>
              </a:rPr>
              <a:t> )</a:t>
            </a:r>
            <a:r>
              <a:rPr lang="it-IT" baseline="30000">
                <a:solidFill>
                  <a:srgbClr val="000000"/>
                </a:solidFill>
                <a:latin typeface="Arial Narrow" pitchFamily="34" charset="0"/>
              </a:rPr>
              <a:t>1/2 </a:t>
            </a:r>
            <a:r>
              <a:rPr lang="it-IT">
                <a:solidFill>
                  <a:srgbClr val="000000"/>
                </a:solidFill>
                <a:latin typeface="Arial Narrow" pitchFamily="34" charset="0"/>
              </a:rPr>
              <a:t>TeV  </a:t>
            </a:r>
          </a:p>
          <a:p>
            <a:pPr eaLnBrk="0" hangingPunct="0"/>
            <a:r>
              <a:rPr lang="it-IT">
                <a:solidFill>
                  <a:srgbClr val="000000"/>
                </a:solidFill>
                <a:latin typeface="Arial Narrow" pitchFamily="34" charset="0"/>
              </a:rPr>
              <a:t>     ~ 110 TeV … but KN sets on .. </a:t>
            </a:r>
            <a:r>
              <a:rPr lang="it-IT">
                <a:solidFill>
                  <a:srgbClr val="000000"/>
                </a:solidFill>
                <a:latin typeface="Arial Narrow" pitchFamily="34" charset="0"/>
                <a:sym typeface="Wingdings" pitchFamily="2" charset="2"/>
              </a:rPr>
              <a:t> ~100 TeV</a:t>
            </a:r>
            <a:endParaRPr lang="it-IT">
              <a:solidFill>
                <a:srgbClr val="000000"/>
              </a:solidFill>
              <a:latin typeface="Arial Narrow" pitchFamily="34" charset="0"/>
            </a:endParaRPr>
          </a:p>
          <a:p>
            <a:pPr eaLnBrk="0" hangingPunct="0"/>
            <a:r>
              <a:rPr lang="it-IT" b="1">
                <a:solidFill>
                  <a:srgbClr val="000000"/>
                </a:solidFill>
                <a:latin typeface="Arial Narrow" pitchFamily="34" charset="0"/>
              </a:rPr>
              <a:t>Hadronic:</a:t>
            </a:r>
            <a:r>
              <a:rPr lang="it-IT">
                <a:solidFill>
                  <a:srgbClr val="000000"/>
                </a:solidFill>
                <a:latin typeface="Arial Narrow" pitchFamily="34" charset="0"/>
              </a:rPr>
              <a:t> </a:t>
            </a:r>
          </a:p>
          <a:p>
            <a:pPr eaLnBrk="0" hangingPunct="0"/>
            <a:r>
              <a:rPr lang="it-IT">
                <a:solidFill>
                  <a:srgbClr val="000000"/>
                </a:solidFill>
                <a:latin typeface="Arial Narrow" pitchFamily="34" charset="0"/>
              </a:rPr>
              <a:t>E</a:t>
            </a:r>
            <a:r>
              <a:rPr lang="it-IT" baseline="-25000">
                <a:solidFill>
                  <a:srgbClr val="000000"/>
                </a:solidFill>
                <a:latin typeface="Arial Narrow" pitchFamily="34" charset="0"/>
              </a:rPr>
              <a:t>p </a:t>
            </a:r>
            <a:r>
              <a:rPr lang="it-IT">
                <a:solidFill>
                  <a:srgbClr val="000000"/>
                </a:solidFill>
                <a:latin typeface="Arial Narrow" pitchFamily="34" charset="0"/>
              </a:rPr>
              <a:t>~ E</a:t>
            </a:r>
            <a:r>
              <a:rPr lang="it-IT" baseline="-25000">
                <a:solidFill>
                  <a:srgbClr val="000000"/>
                </a:solidFill>
                <a:latin typeface="Symbol" pitchFamily="18" charset="2"/>
              </a:rPr>
              <a:t>g </a:t>
            </a:r>
            <a:r>
              <a:rPr lang="it-IT">
                <a:solidFill>
                  <a:srgbClr val="000000"/>
                </a:solidFill>
                <a:latin typeface="Arial Narrow" pitchFamily="34" charset="0"/>
              </a:rPr>
              <a:t>/ 0.15 ~ 30 / 0.15 TeV ~ </a:t>
            </a:r>
          </a:p>
          <a:p>
            <a:pPr eaLnBrk="0" hangingPunct="0"/>
            <a:r>
              <a:rPr lang="it-IT">
                <a:solidFill>
                  <a:srgbClr val="000000"/>
                </a:solidFill>
                <a:latin typeface="Arial Narrow" pitchFamily="34" charset="0"/>
              </a:rPr>
              <a:t>     ~ 200 TeV = 10</a:t>
            </a:r>
            <a:r>
              <a:rPr lang="it-IT" baseline="30000">
                <a:solidFill>
                  <a:srgbClr val="000000"/>
                </a:solidFill>
                <a:latin typeface="Arial Narrow" pitchFamily="34" charset="0"/>
              </a:rPr>
              <a:t>5.3</a:t>
            </a:r>
            <a:r>
              <a:rPr lang="it-IT">
                <a:solidFill>
                  <a:srgbClr val="000000"/>
                </a:solidFill>
                <a:latin typeface="Arial Narrow" pitchFamily="34" charset="0"/>
              </a:rPr>
              <a:t> GeV</a:t>
            </a:r>
          </a:p>
        </p:txBody>
      </p:sp>
      <p:sp>
        <p:nvSpPr>
          <p:cNvPr id="17416" name="Text Box 26"/>
          <p:cNvSpPr txBox="1">
            <a:spLocks noChangeArrowheads="1"/>
          </p:cNvSpPr>
          <p:nvPr/>
        </p:nvSpPr>
        <p:spPr bwMode="auto">
          <a:xfrm>
            <a:off x="1093788" y="6988175"/>
            <a:ext cx="8720137" cy="471488"/>
          </a:xfrm>
          <a:prstGeom prst="rect">
            <a:avLst/>
          </a:prstGeom>
          <a:solidFill>
            <a:srgbClr val="99FF33"/>
          </a:solidFill>
          <a:ln w="9525">
            <a:noFill/>
            <a:miter lim="800000"/>
            <a:headEnd/>
            <a:tailEnd/>
          </a:ln>
        </p:spPr>
        <p:txBody>
          <a:bodyPr wrap="none" lIns="100794" tIns="50397" rIns="100794" bIns="50397">
            <a:spAutoFit/>
          </a:bodyPr>
          <a:lstStyle/>
          <a:p>
            <a:r>
              <a:rPr lang="it-IT" sz="2400" b="1" dirty="0">
                <a:solidFill>
                  <a:schemeClr val="bg1"/>
                </a:solidFill>
              </a:rPr>
              <a:t>CTA: </a:t>
            </a:r>
            <a:r>
              <a:rPr lang="it-IT" sz="2400" b="1" dirty="0" err="1">
                <a:solidFill>
                  <a:schemeClr val="bg1"/>
                </a:solidFill>
              </a:rPr>
              <a:t>improved</a:t>
            </a:r>
            <a:r>
              <a:rPr lang="it-IT" sz="2400" b="1" dirty="0">
                <a:solidFill>
                  <a:schemeClr val="bg1"/>
                </a:solidFill>
              </a:rPr>
              <a:t> </a:t>
            </a:r>
            <a:r>
              <a:rPr lang="it-IT" sz="2400" b="1" dirty="0" err="1">
                <a:solidFill>
                  <a:schemeClr val="bg1"/>
                </a:solidFill>
              </a:rPr>
              <a:t>statistics</a:t>
            </a:r>
            <a:r>
              <a:rPr lang="it-IT" sz="2400" b="1" dirty="0">
                <a:solidFill>
                  <a:schemeClr val="bg1"/>
                </a:solidFill>
              </a:rPr>
              <a:t> </a:t>
            </a:r>
            <a:r>
              <a:rPr lang="it-IT" sz="2400" b="1" dirty="0" err="1">
                <a:solidFill>
                  <a:schemeClr val="bg1"/>
                </a:solidFill>
              </a:rPr>
              <a:t>at</a:t>
            </a:r>
            <a:r>
              <a:rPr lang="it-IT" sz="2400" b="1" dirty="0">
                <a:solidFill>
                  <a:schemeClr val="bg1"/>
                </a:solidFill>
              </a:rPr>
              <a:t> </a:t>
            </a:r>
            <a:r>
              <a:rPr lang="it-IT" sz="2400" b="1" dirty="0" err="1">
                <a:solidFill>
                  <a:schemeClr val="bg1"/>
                </a:solidFill>
              </a:rPr>
              <a:t>E</a:t>
            </a:r>
            <a:r>
              <a:rPr lang="it-IT" sz="2400" b="1" baseline="-25000" dirty="0" err="1">
                <a:solidFill>
                  <a:schemeClr val="bg1"/>
                </a:solidFill>
                <a:latin typeface="Symbol" pitchFamily="18" charset="2"/>
              </a:rPr>
              <a:t>g</a:t>
            </a:r>
            <a:r>
              <a:rPr lang="it-IT" sz="2400" b="1" dirty="0">
                <a:solidFill>
                  <a:schemeClr val="bg1"/>
                </a:solidFill>
              </a:rPr>
              <a:t> &gt; 100 </a:t>
            </a:r>
            <a:r>
              <a:rPr lang="it-IT" sz="2400" b="1" dirty="0" err="1">
                <a:solidFill>
                  <a:schemeClr val="bg1"/>
                </a:solidFill>
              </a:rPr>
              <a:t>TeV</a:t>
            </a:r>
            <a:r>
              <a:rPr lang="it-IT" sz="2400" b="1" dirty="0">
                <a:solidFill>
                  <a:schemeClr val="bg1"/>
                </a:solidFill>
              </a:rPr>
              <a:t>, to probe CR </a:t>
            </a:r>
            <a:r>
              <a:rPr lang="it-IT" sz="2400" b="1" dirty="0" err="1">
                <a:solidFill>
                  <a:schemeClr val="bg1"/>
                </a:solidFill>
              </a:rPr>
              <a:t>knee</a:t>
            </a:r>
            <a:endParaRPr lang="it-IT" sz="2400" b="1" dirty="0">
              <a:solidFill>
                <a:schemeClr val="bg1"/>
              </a:solidFill>
            </a:endParaRPr>
          </a:p>
        </p:txBody>
      </p:sp>
      <p:sp>
        <p:nvSpPr>
          <p:cNvPr id="17417" name="TextBox 8"/>
          <p:cNvSpPr txBox="1">
            <a:spLocks noChangeArrowheads="1"/>
          </p:cNvSpPr>
          <p:nvPr/>
        </p:nvSpPr>
        <p:spPr bwMode="auto">
          <a:xfrm>
            <a:off x="2905125" y="1495425"/>
            <a:ext cx="1752600" cy="400050"/>
          </a:xfrm>
          <a:prstGeom prst="rect">
            <a:avLst/>
          </a:prstGeom>
          <a:solidFill>
            <a:srgbClr val="FFFF00"/>
          </a:solidFill>
          <a:ln w="9525">
            <a:noFill/>
            <a:miter lim="800000"/>
            <a:headEnd/>
            <a:tailEnd/>
          </a:ln>
        </p:spPr>
        <p:txBody>
          <a:bodyPr wrap="none">
            <a:spAutoFit/>
          </a:bodyPr>
          <a:lstStyle/>
          <a:p>
            <a:r>
              <a:rPr lang="en-US" b="1" dirty="0">
                <a:solidFill>
                  <a:schemeClr val="bg1"/>
                </a:solidFill>
              </a:rPr>
              <a:t>J1713.7-3946</a:t>
            </a:r>
          </a:p>
        </p:txBody>
      </p:sp>
      <p:sp>
        <p:nvSpPr>
          <p:cNvPr id="17418" name="TextBox 9"/>
          <p:cNvSpPr txBox="1">
            <a:spLocks noChangeArrowheads="1"/>
          </p:cNvSpPr>
          <p:nvPr/>
        </p:nvSpPr>
        <p:spPr bwMode="auto">
          <a:xfrm>
            <a:off x="1093788" y="6280150"/>
            <a:ext cx="6691312" cy="708025"/>
          </a:xfrm>
          <a:prstGeom prst="rect">
            <a:avLst/>
          </a:prstGeom>
          <a:solidFill>
            <a:schemeClr val="bg1"/>
          </a:solidFill>
          <a:ln w="9525">
            <a:solidFill>
              <a:schemeClr val="tx1"/>
            </a:solidFill>
            <a:miter lim="800000"/>
            <a:headEnd/>
            <a:tailEnd/>
          </a:ln>
        </p:spPr>
        <p:txBody>
          <a:bodyPr wrap="none">
            <a:spAutoFit/>
          </a:bodyPr>
          <a:lstStyle/>
          <a:p>
            <a:r>
              <a:rPr lang="en-US"/>
              <a:t>Importance of improving statistics: </a:t>
            </a:r>
            <a:r>
              <a:rPr lang="en-US" b="1"/>
              <a:t>3 years </a:t>
            </a:r>
            <a:r>
              <a:rPr lang="en-US"/>
              <a:t>of HESS data</a:t>
            </a:r>
          </a:p>
          <a:p>
            <a:r>
              <a:rPr lang="en-US"/>
              <a:t>                                                         </a:t>
            </a:r>
            <a:r>
              <a:rPr lang="en-US" b="1">
                <a:solidFill>
                  <a:srgbClr val="FF0000"/>
                </a:solidFill>
              </a:rPr>
              <a:t>1 year</a:t>
            </a:r>
          </a:p>
        </p:txBody>
      </p:sp>
      <p:sp>
        <p:nvSpPr>
          <p:cNvPr id="17419" name="TextBox 10"/>
          <p:cNvSpPr txBox="1">
            <a:spLocks noChangeArrowheads="1"/>
          </p:cNvSpPr>
          <p:nvPr/>
        </p:nvSpPr>
        <p:spPr bwMode="auto">
          <a:xfrm>
            <a:off x="238125" y="247650"/>
            <a:ext cx="8294688" cy="708025"/>
          </a:xfrm>
          <a:prstGeom prst="rect">
            <a:avLst/>
          </a:prstGeom>
          <a:solidFill>
            <a:srgbClr val="C00000"/>
          </a:solidFill>
          <a:ln w="9525">
            <a:noFill/>
            <a:miter lim="800000"/>
            <a:headEnd/>
            <a:tailEnd/>
          </a:ln>
        </p:spPr>
        <p:txBody>
          <a:bodyPr wrap="none">
            <a:spAutoFit/>
          </a:bodyPr>
          <a:lstStyle/>
          <a:p>
            <a:r>
              <a:rPr lang="en-US" sz="4000">
                <a:solidFill>
                  <a:srgbClr val="FFFF00"/>
                </a:solidFill>
                <a:latin typeface="Comic Sans MS" pitchFamily="66" charset="0"/>
              </a:rPr>
              <a:t>Origin of Galactic CRs from SNRs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13"/>
          <p:cNvPicPr>
            <a:picLocks noGrp="1" noChangeAspect="1" noChangeArrowheads="1"/>
          </p:cNvPicPr>
          <p:nvPr>
            <p:ph/>
          </p:nvPr>
        </p:nvPicPr>
        <p:blipFill>
          <a:blip r:embed="rId2"/>
          <a:srcRect/>
          <a:stretch>
            <a:fillRect/>
          </a:stretch>
        </p:blipFill>
        <p:spPr>
          <a:xfrm>
            <a:off x="0" y="763588"/>
            <a:ext cx="10077450" cy="4664075"/>
          </a:xfrm>
        </p:spPr>
      </p:pic>
      <p:sp>
        <p:nvSpPr>
          <p:cNvPr id="18435" name="Text Box 15"/>
          <p:cNvSpPr txBox="1">
            <a:spLocks noChangeArrowheads="1"/>
          </p:cNvSpPr>
          <p:nvPr/>
        </p:nvSpPr>
        <p:spPr bwMode="auto">
          <a:xfrm>
            <a:off x="0" y="5427663"/>
            <a:ext cx="4247934" cy="840442"/>
          </a:xfrm>
          <a:prstGeom prst="rect">
            <a:avLst/>
          </a:prstGeom>
          <a:noFill/>
          <a:ln w="9525">
            <a:noFill/>
            <a:miter lim="800000"/>
            <a:headEnd/>
            <a:tailEnd/>
          </a:ln>
        </p:spPr>
        <p:txBody>
          <a:bodyPr wrap="none" lIns="100794" tIns="50397" rIns="100794" bIns="50397">
            <a:spAutoFit/>
          </a:bodyPr>
          <a:lstStyle/>
          <a:p>
            <a:r>
              <a:rPr lang="it-IT" sz="2400" dirty="0">
                <a:solidFill>
                  <a:srgbClr val="FF0000"/>
                </a:solidFill>
                <a:latin typeface="Symbol" pitchFamily="18" charset="2"/>
              </a:rPr>
              <a:t>·</a:t>
            </a:r>
            <a:r>
              <a:rPr lang="it-IT" sz="2400" dirty="0">
                <a:latin typeface="Symbol" pitchFamily="18" charset="2"/>
              </a:rPr>
              <a:t> </a:t>
            </a:r>
            <a:r>
              <a:rPr lang="it-IT" sz="2400" dirty="0">
                <a:solidFill>
                  <a:srgbClr val="FF0000"/>
                </a:solidFill>
                <a:latin typeface="Arial Narrow" pitchFamily="34" charset="0"/>
              </a:rPr>
              <a:t>index </a:t>
            </a:r>
            <a:r>
              <a:rPr lang="it-IT" sz="2400" dirty="0">
                <a:solidFill>
                  <a:srgbClr val="FF0000"/>
                </a:solidFill>
                <a:latin typeface="Symbol" pitchFamily="18" charset="2"/>
              </a:rPr>
              <a:t>G</a:t>
            </a:r>
            <a:r>
              <a:rPr lang="it-IT" sz="2400" dirty="0">
                <a:solidFill>
                  <a:srgbClr val="FF0000"/>
                </a:solidFill>
                <a:latin typeface="Arial Narrow" pitchFamily="34" charset="0"/>
              </a:rPr>
              <a:t>~</a:t>
            </a:r>
            <a:r>
              <a:rPr lang="it-IT" sz="2400" dirty="0">
                <a:solidFill>
                  <a:srgbClr val="FF0000"/>
                </a:solidFill>
                <a:latin typeface="Symbol" pitchFamily="18" charset="2"/>
              </a:rPr>
              <a:t>2-2.2</a:t>
            </a:r>
            <a:r>
              <a:rPr lang="it-IT" sz="2400" dirty="0">
                <a:solidFill>
                  <a:srgbClr val="FF0000"/>
                </a:solidFill>
                <a:latin typeface="Arial Narrow" pitchFamily="34" charset="0"/>
              </a:rPr>
              <a:t> (strong </a:t>
            </a:r>
            <a:r>
              <a:rPr lang="it-IT" sz="2400" dirty="0" smtClean="0">
                <a:solidFill>
                  <a:srgbClr val="FF0000"/>
                </a:solidFill>
                <a:latin typeface="Arial Narrow" pitchFamily="34" charset="0"/>
              </a:rPr>
              <a:t>NR shock</a:t>
            </a:r>
            <a:r>
              <a:rPr lang="it-IT" sz="2400" dirty="0">
                <a:solidFill>
                  <a:srgbClr val="FF0000"/>
                </a:solidFill>
                <a:latin typeface="Arial Narrow" pitchFamily="34" charset="0"/>
              </a:rPr>
              <a:t>)</a:t>
            </a:r>
          </a:p>
          <a:p>
            <a:r>
              <a:rPr lang="it-IT" sz="2400" dirty="0">
                <a:solidFill>
                  <a:srgbClr val="FF0000"/>
                </a:solidFill>
                <a:latin typeface="Symbol" pitchFamily="18" charset="2"/>
              </a:rPr>
              <a:t>· </a:t>
            </a:r>
            <a:r>
              <a:rPr lang="it-IT" sz="2400" dirty="0">
                <a:solidFill>
                  <a:srgbClr val="FF0000"/>
                </a:solidFill>
                <a:latin typeface="Arial Narrow" pitchFamily="34" charset="0"/>
              </a:rPr>
              <a:t>little variation across SNR</a:t>
            </a:r>
          </a:p>
        </p:txBody>
      </p:sp>
      <p:sp>
        <p:nvSpPr>
          <p:cNvPr id="18436" name="Text Box 16"/>
          <p:cNvSpPr txBox="1">
            <a:spLocks noChangeArrowheads="1"/>
          </p:cNvSpPr>
          <p:nvPr/>
        </p:nvSpPr>
        <p:spPr bwMode="auto">
          <a:xfrm>
            <a:off x="3438525" y="772318"/>
            <a:ext cx="2030413" cy="379413"/>
          </a:xfrm>
          <a:prstGeom prst="rect">
            <a:avLst/>
          </a:prstGeom>
          <a:solidFill>
            <a:srgbClr val="FFFF00"/>
          </a:solidFill>
          <a:ln w="9525">
            <a:noFill/>
            <a:miter lim="800000"/>
            <a:headEnd/>
            <a:tailEnd/>
          </a:ln>
        </p:spPr>
        <p:txBody>
          <a:bodyPr wrap="none" lIns="100794" tIns="50397" rIns="100794" bIns="50397">
            <a:spAutoFit/>
          </a:bodyPr>
          <a:lstStyle/>
          <a:p>
            <a:r>
              <a:rPr lang="it-IT" sz="1800" dirty="0">
                <a:solidFill>
                  <a:srgbClr val="A50021"/>
                </a:solidFill>
              </a:rPr>
              <a:t>Aharonian + 2006</a:t>
            </a:r>
          </a:p>
        </p:txBody>
      </p:sp>
      <p:sp>
        <p:nvSpPr>
          <p:cNvPr id="18437" name="Text Box 17"/>
          <p:cNvSpPr txBox="1">
            <a:spLocks noChangeArrowheads="1"/>
          </p:cNvSpPr>
          <p:nvPr/>
        </p:nvSpPr>
        <p:spPr bwMode="auto">
          <a:xfrm>
            <a:off x="4165600" y="5613400"/>
            <a:ext cx="5911850" cy="1949450"/>
          </a:xfrm>
          <a:prstGeom prst="rect">
            <a:avLst/>
          </a:prstGeom>
          <a:solidFill>
            <a:srgbClr val="99FF33"/>
          </a:solidFill>
          <a:ln w="9525">
            <a:noFill/>
            <a:miter lim="800000"/>
            <a:headEnd/>
            <a:tailEnd/>
          </a:ln>
        </p:spPr>
        <p:txBody>
          <a:bodyPr lIns="100794" tIns="50397" rIns="100794" bIns="50397">
            <a:spAutoFit/>
          </a:bodyPr>
          <a:lstStyle/>
          <a:p>
            <a:r>
              <a:rPr lang="it-IT" b="1" dirty="0">
                <a:solidFill>
                  <a:schemeClr val="bg1"/>
                </a:solidFill>
              </a:rPr>
              <a:t>CTA </a:t>
            </a:r>
            <a:r>
              <a:rPr lang="it-IT" b="1" dirty="0">
                <a:solidFill>
                  <a:schemeClr val="bg1"/>
                </a:solidFill>
                <a:sym typeface="Wingdings" pitchFamily="2" charset="2"/>
              </a:rPr>
              <a:t></a:t>
            </a:r>
            <a:r>
              <a:rPr lang="it-IT" b="1" dirty="0">
                <a:solidFill>
                  <a:schemeClr val="bg1"/>
                </a:solidFill>
              </a:rPr>
              <a:t> </a:t>
            </a:r>
            <a:r>
              <a:rPr lang="it-IT" b="1" dirty="0" err="1">
                <a:solidFill>
                  <a:schemeClr val="bg1"/>
                </a:solidFill>
              </a:rPr>
              <a:t>spatially</a:t>
            </a:r>
            <a:r>
              <a:rPr lang="it-IT" b="1" dirty="0">
                <a:solidFill>
                  <a:schemeClr val="bg1"/>
                </a:solidFill>
              </a:rPr>
              <a:t> </a:t>
            </a:r>
            <a:r>
              <a:rPr lang="it-IT" b="1" dirty="0" err="1">
                <a:solidFill>
                  <a:schemeClr val="bg1"/>
                </a:solidFill>
              </a:rPr>
              <a:t>resolved</a:t>
            </a:r>
            <a:r>
              <a:rPr lang="it-IT" b="1" dirty="0">
                <a:solidFill>
                  <a:schemeClr val="bg1"/>
                </a:solidFill>
              </a:rPr>
              <a:t> </a:t>
            </a:r>
            <a:r>
              <a:rPr lang="it-IT" b="1" dirty="0" err="1">
                <a:solidFill>
                  <a:schemeClr val="bg1"/>
                </a:solidFill>
              </a:rPr>
              <a:t>spectroscopy</a:t>
            </a:r>
            <a:endParaRPr lang="it-IT" b="1" dirty="0">
              <a:solidFill>
                <a:schemeClr val="bg1"/>
              </a:solidFill>
            </a:endParaRPr>
          </a:p>
          <a:p>
            <a:pPr>
              <a:buFont typeface="Symbol" pitchFamily="18" charset="2"/>
              <a:buChar char="·"/>
            </a:pPr>
            <a:r>
              <a:rPr lang="it-IT" dirty="0">
                <a:solidFill>
                  <a:schemeClr val="bg1"/>
                </a:solidFill>
                <a:latin typeface="Arial Narrow" pitchFamily="34" charset="0"/>
              </a:rPr>
              <a:t> </a:t>
            </a:r>
            <a:r>
              <a:rPr lang="it-IT" dirty="0" err="1">
                <a:solidFill>
                  <a:schemeClr val="bg1"/>
                </a:solidFill>
                <a:latin typeface="Arial Narrow" pitchFamily="34" charset="0"/>
              </a:rPr>
              <a:t>young</a:t>
            </a:r>
            <a:r>
              <a:rPr lang="it-IT" dirty="0">
                <a:solidFill>
                  <a:schemeClr val="bg1"/>
                </a:solidFill>
                <a:latin typeface="Arial Narrow" pitchFamily="34" charset="0"/>
              </a:rPr>
              <a:t> </a:t>
            </a:r>
            <a:r>
              <a:rPr lang="it-IT" dirty="0" err="1">
                <a:solidFill>
                  <a:schemeClr val="bg1"/>
                </a:solidFill>
                <a:latin typeface="Arial Narrow" pitchFamily="34" charset="0"/>
              </a:rPr>
              <a:t>SNRs</a:t>
            </a:r>
            <a:r>
              <a:rPr lang="it-IT" dirty="0">
                <a:solidFill>
                  <a:schemeClr val="bg1"/>
                </a:solidFill>
                <a:latin typeface="Arial Narrow" pitchFamily="34" charset="0"/>
              </a:rPr>
              <a:t> (t&lt;</a:t>
            </a:r>
            <a:r>
              <a:rPr lang="it-IT" dirty="0" err="1">
                <a:solidFill>
                  <a:schemeClr val="bg1"/>
                </a:solidFill>
                <a:latin typeface="Arial Narrow" pitchFamily="34" charset="0"/>
              </a:rPr>
              <a:t>t</a:t>
            </a:r>
            <a:r>
              <a:rPr lang="it-IT" sz="2200" baseline="-25000" dirty="0" err="1">
                <a:solidFill>
                  <a:schemeClr val="bg1"/>
                </a:solidFill>
                <a:latin typeface="Arial Narrow" pitchFamily="34" charset="0"/>
              </a:rPr>
              <a:t>cool</a:t>
            </a:r>
            <a:r>
              <a:rPr lang="it-IT" dirty="0">
                <a:solidFill>
                  <a:schemeClr val="bg1"/>
                </a:solidFill>
                <a:latin typeface="Arial Narrow" pitchFamily="34" charset="0"/>
              </a:rPr>
              <a:t> (</a:t>
            </a:r>
            <a:r>
              <a:rPr lang="it-IT" dirty="0" err="1">
                <a:solidFill>
                  <a:schemeClr val="bg1"/>
                </a:solidFill>
                <a:latin typeface="Arial Narrow" pitchFamily="34" charset="0"/>
              </a:rPr>
              <a:t>p,e</a:t>
            </a:r>
            <a:r>
              <a:rPr lang="it-IT" dirty="0">
                <a:solidFill>
                  <a:schemeClr val="bg1"/>
                </a:solidFill>
                <a:latin typeface="Arial Narrow" pitchFamily="34" charset="0"/>
              </a:rPr>
              <a:t>)):</a:t>
            </a:r>
          </a:p>
          <a:p>
            <a:pPr>
              <a:buFont typeface="Symbol" pitchFamily="18" charset="2"/>
              <a:buNone/>
            </a:pPr>
            <a:r>
              <a:rPr lang="it-IT" dirty="0" err="1">
                <a:solidFill>
                  <a:schemeClr val="bg1"/>
                </a:solidFill>
                <a:latin typeface="Arial Narrow" pitchFamily="34" charset="0"/>
              </a:rPr>
              <a:t>CRp</a:t>
            </a:r>
            <a:r>
              <a:rPr lang="it-IT" dirty="0">
                <a:solidFill>
                  <a:schemeClr val="bg1"/>
                </a:solidFill>
                <a:latin typeface="Arial Narrow" pitchFamily="34" charset="0"/>
              </a:rPr>
              <a:t> </a:t>
            </a:r>
            <a:r>
              <a:rPr lang="it-IT" dirty="0" err="1">
                <a:solidFill>
                  <a:schemeClr val="bg1"/>
                </a:solidFill>
                <a:latin typeface="Arial Narrow" pitchFamily="34" charset="0"/>
              </a:rPr>
              <a:t>spectrum</a:t>
            </a:r>
            <a:r>
              <a:rPr lang="it-IT" dirty="0">
                <a:solidFill>
                  <a:schemeClr val="bg1"/>
                </a:solidFill>
              </a:rPr>
              <a:t> </a:t>
            </a:r>
            <a:r>
              <a:rPr lang="it-IT" b="1" dirty="0">
                <a:solidFill>
                  <a:schemeClr val="bg1"/>
                </a:solidFill>
                <a:latin typeface="Symbol" pitchFamily="18" charset="2"/>
              </a:rPr>
              <a:t>g</a:t>
            </a:r>
            <a:r>
              <a:rPr lang="it-IT" b="1" dirty="0">
                <a:solidFill>
                  <a:schemeClr val="bg1"/>
                </a:solidFill>
              </a:rPr>
              <a:t>  =  </a:t>
            </a:r>
            <a:r>
              <a:rPr lang="it-IT" b="1" dirty="0">
                <a:solidFill>
                  <a:srgbClr val="FF0000"/>
                </a:solidFill>
                <a:latin typeface="Arial Narrow" pitchFamily="34" charset="0"/>
              </a:rPr>
              <a:t>1+2</a:t>
            </a:r>
            <a:r>
              <a:rPr lang="it-IT" b="1" dirty="0">
                <a:solidFill>
                  <a:srgbClr val="FF0000"/>
                </a:solidFill>
                <a:latin typeface="Symbol" pitchFamily="18" charset="2"/>
              </a:rPr>
              <a:t>a</a:t>
            </a:r>
            <a:r>
              <a:rPr lang="it-IT" b="1" dirty="0"/>
              <a:t> </a:t>
            </a:r>
            <a:r>
              <a:rPr lang="it-IT" b="1" dirty="0">
                <a:solidFill>
                  <a:schemeClr val="bg1"/>
                </a:solidFill>
              </a:rPr>
              <a:t> </a:t>
            </a:r>
            <a:r>
              <a:rPr lang="it-IT" b="1" dirty="0">
                <a:solidFill>
                  <a:schemeClr val="bg1"/>
                </a:solidFill>
                <a:latin typeface="Arial Narrow" pitchFamily="34" charset="0"/>
              </a:rPr>
              <a:t>+  </a:t>
            </a:r>
            <a:r>
              <a:rPr lang="it-IT" b="1" dirty="0">
                <a:solidFill>
                  <a:srgbClr val="0000FF"/>
                </a:solidFill>
                <a:latin typeface="Arial Narrow" pitchFamily="34" charset="0"/>
              </a:rPr>
              <a:t>b</a:t>
            </a:r>
          </a:p>
          <a:p>
            <a:pPr>
              <a:buFont typeface="Symbol" pitchFamily="18" charset="2"/>
              <a:buNone/>
            </a:pPr>
            <a:endParaRPr lang="it-IT" b="1" dirty="0">
              <a:solidFill>
                <a:srgbClr val="0000FF"/>
              </a:solidFill>
              <a:latin typeface="Arial Narrow" pitchFamily="34" charset="0"/>
            </a:endParaRPr>
          </a:p>
          <a:p>
            <a:pPr>
              <a:buFont typeface="Symbol" pitchFamily="18" charset="2"/>
              <a:buNone/>
            </a:pPr>
            <a:endParaRPr lang="it-IT" b="1" dirty="0">
              <a:solidFill>
                <a:srgbClr val="0000FF"/>
              </a:solidFill>
              <a:latin typeface="Arial Narrow" pitchFamily="34" charset="0"/>
            </a:endParaRPr>
          </a:p>
          <a:p>
            <a:pPr>
              <a:buFont typeface="Symbol" pitchFamily="18" charset="2"/>
              <a:buNone/>
            </a:pPr>
            <a:r>
              <a:rPr lang="it-IT" b="1" dirty="0">
                <a:solidFill>
                  <a:srgbClr val="0000FF"/>
                </a:solidFill>
                <a:latin typeface="Arial Narrow" pitchFamily="34" charset="0"/>
                <a:sym typeface="Wingdings" pitchFamily="2" charset="2"/>
              </a:rPr>
              <a:t> </a:t>
            </a:r>
            <a:r>
              <a:rPr lang="it-IT" b="1" dirty="0" err="1">
                <a:solidFill>
                  <a:srgbClr val="0000FF"/>
                </a:solidFill>
                <a:latin typeface="Arial Narrow" pitchFamily="34" charset="0"/>
                <a:sym typeface="Wingdings" pitchFamily="2" charset="2"/>
              </a:rPr>
              <a:t>m</a:t>
            </a:r>
            <a:r>
              <a:rPr lang="it-IT" b="1" dirty="0" err="1">
                <a:solidFill>
                  <a:srgbClr val="0000FF"/>
                </a:solidFill>
                <a:latin typeface="Arial Narrow" pitchFamily="34" charset="0"/>
              </a:rPr>
              <a:t>easure</a:t>
            </a:r>
            <a:r>
              <a:rPr lang="it-IT" b="1" dirty="0">
                <a:solidFill>
                  <a:srgbClr val="0000FF"/>
                </a:solidFill>
                <a:latin typeface="Arial Narrow" pitchFamily="34" charset="0"/>
              </a:rPr>
              <a:t> </a:t>
            </a:r>
            <a:r>
              <a:rPr lang="it-IT" i="1" dirty="0">
                <a:solidFill>
                  <a:srgbClr val="0000FF"/>
                </a:solidFill>
                <a:latin typeface="Symbol" pitchFamily="18" charset="2"/>
              </a:rPr>
              <a:t>k</a:t>
            </a:r>
            <a:r>
              <a:rPr lang="it-IT" b="1" dirty="0">
                <a:solidFill>
                  <a:srgbClr val="0000FF"/>
                </a:solidFill>
                <a:latin typeface="Arial Narrow" pitchFamily="34" charset="0"/>
              </a:rPr>
              <a:t>(</a:t>
            </a:r>
            <a:r>
              <a:rPr lang="it-IT" i="1" dirty="0">
                <a:solidFill>
                  <a:srgbClr val="0000FF"/>
                </a:solidFill>
                <a:latin typeface="Arial Narrow" pitchFamily="34" charset="0"/>
              </a:rPr>
              <a:t>p</a:t>
            </a:r>
            <a:r>
              <a:rPr lang="it-IT" b="1" dirty="0">
                <a:solidFill>
                  <a:srgbClr val="0000FF"/>
                </a:solidFill>
                <a:latin typeface="Arial Narrow" pitchFamily="34" charset="0"/>
              </a:rPr>
              <a:t>) </a:t>
            </a:r>
            <a:r>
              <a:rPr lang="it-IT" b="1" dirty="0" err="1">
                <a:solidFill>
                  <a:srgbClr val="0000FF"/>
                </a:solidFill>
                <a:latin typeface="Arial Narrow" pitchFamily="34" charset="0"/>
              </a:rPr>
              <a:t>as</a:t>
            </a:r>
            <a:r>
              <a:rPr lang="it-IT" b="1" dirty="0">
                <a:solidFill>
                  <a:srgbClr val="0000FF"/>
                </a:solidFill>
                <a:latin typeface="Arial Narrow" pitchFamily="34" charset="0"/>
              </a:rPr>
              <a:t> a </a:t>
            </a:r>
            <a:r>
              <a:rPr lang="it-IT" b="1" dirty="0" err="1">
                <a:solidFill>
                  <a:srgbClr val="0000FF"/>
                </a:solidFill>
                <a:latin typeface="Arial Narrow" pitchFamily="34" charset="0"/>
              </a:rPr>
              <a:t>function</a:t>
            </a:r>
            <a:r>
              <a:rPr lang="it-IT" b="1" dirty="0">
                <a:solidFill>
                  <a:srgbClr val="0000FF"/>
                </a:solidFill>
                <a:latin typeface="Arial Narrow" pitchFamily="34" charset="0"/>
              </a:rPr>
              <a:t> of </a:t>
            </a:r>
            <a:r>
              <a:rPr lang="it-IT" i="1" dirty="0">
                <a:solidFill>
                  <a:srgbClr val="0000FF"/>
                </a:solidFill>
                <a:latin typeface="Arial Narrow" pitchFamily="34" charset="0"/>
              </a:rPr>
              <a:t>p</a:t>
            </a:r>
          </a:p>
        </p:txBody>
      </p:sp>
      <p:sp>
        <p:nvSpPr>
          <p:cNvPr id="18438" name="Text Box 18"/>
          <p:cNvSpPr txBox="1">
            <a:spLocks noChangeArrowheads="1"/>
          </p:cNvSpPr>
          <p:nvPr/>
        </p:nvSpPr>
        <p:spPr bwMode="auto">
          <a:xfrm rot="664394">
            <a:off x="7423150" y="6118225"/>
            <a:ext cx="1862138" cy="841375"/>
          </a:xfrm>
          <a:prstGeom prst="rect">
            <a:avLst/>
          </a:prstGeom>
          <a:solidFill>
            <a:srgbClr val="1F3DD1"/>
          </a:solidFill>
          <a:ln w="9525">
            <a:noFill/>
            <a:miter lim="800000"/>
            <a:headEnd/>
            <a:tailEnd/>
          </a:ln>
        </p:spPr>
        <p:txBody>
          <a:bodyPr wrap="none" lIns="100794" tIns="50397" rIns="100794" bIns="50397">
            <a:spAutoFit/>
          </a:bodyPr>
          <a:lstStyle/>
          <a:p>
            <a:pPr>
              <a:buFont typeface="Symbol" pitchFamily="18" charset="2"/>
              <a:buChar char="k"/>
            </a:pPr>
            <a:r>
              <a:rPr lang="it-IT" sz="1800">
                <a:solidFill>
                  <a:schemeClr val="bg1"/>
                </a:solidFill>
              </a:rPr>
              <a:t>= </a:t>
            </a:r>
            <a:r>
              <a:rPr lang="it-IT" sz="1800" i="1">
                <a:solidFill>
                  <a:schemeClr val="bg1"/>
                </a:solidFill>
              </a:rPr>
              <a:t>p</a:t>
            </a:r>
            <a:r>
              <a:rPr lang="it-IT" sz="1800" i="1" baseline="30000">
                <a:solidFill>
                  <a:schemeClr val="bg1"/>
                </a:solidFill>
                <a:latin typeface="Arial Narrow" pitchFamily="34" charset="0"/>
              </a:rPr>
              <a:t>b</a:t>
            </a:r>
            <a:r>
              <a:rPr lang="it-IT" sz="1800">
                <a:solidFill>
                  <a:schemeClr val="bg1"/>
                </a:solidFill>
              </a:rPr>
              <a:t> </a:t>
            </a:r>
            <a:r>
              <a:rPr lang="it-IT" sz="1800" b="1">
                <a:solidFill>
                  <a:schemeClr val="bg1"/>
                </a:solidFill>
                <a:latin typeface="Arial Narrow" pitchFamily="34" charset="0"/>
              </a:rPr>
              <a:t>…</a:t>
            </a:r>
            <a:r>
              <a:rPr lang="it-IT" sz="1800">
                <a:solidFill>
                  <a:schemeClr val="bg1"/>
                </a:solidFill>
              </a:rPr>
              <a:t> </a:t>
            </a:r>
            <a:r>
              <a:rPr lang="it-IT" sz="1800" i="1">
                <a:solidFill>
                  <a:schemeClr val="bg1"/>
                </a:solidFill>
              </a:rPr>
              <a:t>b</a:t>
            </a:r>
            <a:r>
              <a:rPr lang="it-IT" sz="1800">
                <a:solidFill>
                  <a:schemeClr val="bg1"/>
                </a:solidFill>
              </a:rPr>
              <a:t>~0.6 ?</a:t>
            </a:r>
          </a:p>
          <a:p>
            <a:pPr>
              <a:buFont typeface="Symbol" pitchFamily="18" charset="2"/>
              <a:buNone/>
            </a:pPr>
            <a:r>
              <a:rPr lang="it-IT" sz="1500">
                <a:solidFill>
                  <a:schemeClr val="bg1"/>
                </a:solidFill>
                <a:latin typeface="Arial Narrow" pitchFamily="34" charset="0"/>
              </a:rPr>
              <a:t>from secondary/primary</a:t>
            </a:r>
          </a:p>
          <a:p>
            <a:pPr>
              <a:buFont typeface="Symbol" pitchFamily="18" charset="2"/>
              <a:buNone/>
            </a:pPr>
            <a:r>
              <a:rPr lang="it-IT" sz="1500">
                <a:solidFill>
                  <a:schemeClr val="bg1"/>
                </a:solidFill>
                <a:latin typeface="Arial Narrow" pitchFamily="34" charset="0"/>
              </a:rPr>
              <a:t>ratio</a:t>
            </a:r>
          </a:p>
        </p:txBody>
      </p:sp>
      <p:sp>
        <p:nvSpPr>
          <p:cNvPr id="18439" name="Text Box 19"/>
          <p:cNvSpPr txBox="1">
            <a:spLocks noChangeArrowheads="1"/>
          </p:cNvSpPr>
          <p:nvPr/>
        </p:nvSpPr>
        <p:spPr bwMode="auto">
          <a:xfrm rot="783322">
            <a:off x="4997450" y="6721475"/>
            <a:ext cx="1114425" cy="409575"/>
          </a:xfrm>
          <a:prstGeom prst="rect">
            <a:avLst/>
          </a:prstGeom>
          <a:solidFill>
            <a:schemeClr val="tx1"/>
          </a:solidFill>
          <a:ln w="9525">
            <a:noFill/>
            <a:miter lim="800000"/>
            <a:headEnd/>
            <a:tailEnd/>
          </a:ln>
        </p:spPr>
        <p:txBody>
          <a:bodyPr wrap="none" lIns="100794" tIns="50397" rIns="100794" bIns="50397">
            <a:spAutoFit/>
          </a:bodyPr>
          <a:lstStyle/>
          <a:p>
            <a:r>
              <a:rPr lang="it-IT">
                <a:solidFill>
                  <a:schemeClr val="bg1"/>
                </a:solidFill>
                <a:latin typeface="Arial Narrow" pitchFamily="34" charset="0"/>
              </a:rPr>
              <a:t>from VHE</a:t>
            </a:r>
          </a:p>
        </p:txBody>
      </p:sp>
      <p:sp>
        <p:nvSpPr>
          <p:cNvPr id="18440" name="Text Box 20"/>
          <p:cNvSpPr txBox="1">
            <a:spLocks noChangeArrowheads="1"/>
          </p:cNvSpPr>
          <p:nvPr/>
        </p:nvSpPr>
        <p:spPr bwMode="auto">
          <a:xfrm rot="-863616">
            <a:off x="6176963" y="6705600"/>
            <a:ext cx="1149350" cy="409575"/>
          </a:xfrm>
          <a:prstGeom prst="rect">
            <a:avLst/>
          </a:prstGeom>
          <a:solidFill>
            <a:srgbClr val="FF0000"/>
          </a:solidFill>
          <a:ln w="9525">
            <a:noFill/>
            <a:miter lim="800000"/>
            <a:headEnd/>
            <a:tailEnd/>
          </a:ln>
        </p:spPr>
        <p:txBody>
          <a:bodyPr wrap="none" lIns="100794" tIns="50397" rIns="100794" bIns="50397">
            <a:spAutoFit/>
          </a:bodyPr>
          <a:lstStyle/>
          <a:p>
            <a:r>
              <a:rPr lang="it-IT">
                <a:solidFill>
                  <a:schemeClr val="bg1"/>
                </a:solidFill>
                <a:latin typeface="Arial Narrow" pitchFamily="34" charset="0"/>
              </a:rPr>
              <a:t>from radio</a:t>
            </a:r>
          </a:p>
        </p:txBody>
      </p:sp>
      <p:sp>
        <p:nvSpPr>
          <p:cNvPr id="18441" name="TextBox 8"/>
          <p:cNvSpPr txBox="1">
            <a:spLocks noChangeArrowheads="1"/>
          </p:cNvSpPr>
          <p:nvPr/>
        </p:nvSpPr>
        <p:spPr bwMode="auto">
          <a:xfrm>
            <a:off x="1668463" y="6538913"/>
            <a:ext cx="2497137" cy="708025"/>
          </a:xfrm>
          <a:prstGeom prst="rect">
            <a:avLst/>
          </a:prstGeom>
          <a:solidFill>
            <a:srgbClr val="FFFF00"/>
          </a:solidFill>
          <a:ln w="9525">
            <a:noFill/>
            <a:miter lim="800000"/>
            <a:headEnd/>
            <a:tailEnd/>
          </a:ln>
        </p:spPr>
        <p:txBody>
          <a:bodyPr wrap="none">
            <a:spAutoFit/>
          </a:bodyPr>
          <a:lstStyle/>
          <a:p>
            <a:r>
              <a:rPr lang="en-US" dirty="0">
                <a:solidFill>
                  <a:schemeClr val="bg1"/>
                </a:solidFill>
              </a:rPr>
              <a:t>diffusion coefficient: </a:t>
            </a:r>
          </a:p>
          <a:p>
            <a:r>
              <a:rPr lang="en-US" b="1" dirty="0">
                <a:solidFill>
                  <a:schemeClr val="bg1"/>
                </a:solidFill>
                <a:latin typeface="Symbol" pitchFamily="18" charset="2"/>
              </a:rPr>
              <a:t>k</a:t>
            </a:r>
            <a:r>
              <a:rPr lang="en-US" b="1" dirty="0">
                <a:solidFill>
                  <a:schemeClr val="bg1"/>
                </a:solidFill>
              </a:rPr>
              <a:t>(</a:t>
            </a:r>
            <a:r>
              <a:rPr lang="en-US" b="1" i="1" dirty="0">
                <a:solidFill>
                  <a:schemeClr val="bg1"/>
                </a:solidFill>
              </a:rPr>
              <a:t>p</a:t>
            </a:r>
            <a:r>
              <a:rPr lang="en-US" b="1" dirty="0">
                <a:solidFill>
                  <a:schemeClr val="bg1"/>
                </a:solidFill>
                <a:latin typeface="Symbol" pitchFamily="18" charset="2"/>
              </a:rPr>
              <a:t>)  µ  </a:t>
            </a:r>
            <a:r>
              <a:rPr lang="en-US" b="1" dirty="0">
                <a:solidFill>
                  <a:schemeClr val="bg1"/>
                </a:solidFill>
              </a:rPr>
              <a:t>A </a:t>
            </a:r>
            <a:r>
              <a:rPr lang="en-US" b="1" i="1" dirty="0" err="1">
                <a:solidFill>
                  <a:schemeClr val="bg1"/>
                </a:solidFill>
              </a:rPr>
              <a:t>p</a:t>
            </a:r>
            <a:r>
              <a:rPr lang="en-US" b="1" i="1" baseline="30000" dirty="0" err="1">
                <a:solidFill>
                  <a:schemeClr val="bg1"/>
                </a:solidFill>
              </a:rPr>
              <a:t>b</a:t>
            </a:r>
            <a:r>
              <a:rPr lang="en-US" b="1" baseline="30000" dirty="0">
                <a:solidFill>
                  <a:schemeClr val="bg1"/>
                </a:solidFill>
              </a:rPr>
              <a:t> </a:t>
            </a:r>
            <a:endParaRPr lang="en-US" dirty="0">
              <a:solidFill>
                <a:schemeClr val="bg1"/>
              </a:solidFill>
            </a:endParaRPr>
          </a:p>
        </p:txBody>
      </p:sp>
      <p:sp>
        <p:nvSpPr>
          <p:cNvPr id="18442" name="TextBox 9"/>
          <p:cNvSpPr txBox="1">
            <a:spLocks noChangeArrowheads="1"/>
          </p:cNvSpPr>
          <p:nvPr/>
        </p:nvSpPr>
        <p:spPr bwMode="auto">
          <a:xfrm>
            <a:off x="0" y="228600"/>
            <a:ext cx="9705975" cy="461963"/>
          </a:xfrm>
          <a:prstGeom prst="rect">
            <a:avLst/>
          </a:prstGeom>
          <a:solidFill>
            <a:srgbClr val="C00000"/>
          </a:solidFill>
          <a:ln w="9525">
            <a:noFill/>
            <a:miter lim="800000"/>
            <a:headEnd/>
            <a:tailEnd/>
          </a:ln>
        </p:spPr>
        <p:txBody>
          <a:bodyPr wrap="none">
            <a:spAutoFit/>
          </a:bodyPr>
          <a:lstStyle/>
          <a:p>
            <a:r>
              <a:rPr lang="en-US" sz="2400">
                <a:solidFill>
                  <a:srgbClr val="FFFF00"/>
                </a:solidFill>
                <a:latin typeface="Comic Sans MS" pitchFamily="66" charset="0"/>
              </a:rPr>
              <a:t>Measurement of diffusion coefficient (cf  diffusion-loss equation)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335915" y="352425"/>
            <a:ext cx="8648464" cy="588222"/>
          </a:xfrm>
          <a:solidFill>
            <a:srgbClr val="C00000"/>
          </a:solidFill>
        </p:spPr>
        <p:txBody>
          <a:bodyPr>
            <a:noAutofit/>
          </a:bodyPr>
          <a:lstStyle/>
          <a:p>
            <a:pPr eaLnBrk="1" hangingPunct="1"/>
            <a:r>
              <a:rPr lang="en-US" sz="3200" dirty="0" smtClean="0">
                <a:solidFill>
                  <a:srgbClr val="FFFF00"/>
                </a:solidFill>
                <a:effectLst/>
                <a:latin typeface="Comic Sans MS" pitchFamily="66" charset="0"/>
                <a:ea typeface="Cambria Math" pitchFamily="18" charset="0"/>
              </a:rPr>
              <a:t>Cosmic Rays and Star Formation</a:t>
            </a:r>
          </a:p>
        </p:txBody>
      </p:sp>
      <p:sp>
        <p:nvSpPr>
          <p:cNvPr id="5" name="TextBox 4"/>
          <p:cNvSpPr txBox="1"/>
          <p:nvPr/>
        </p:nvSpPr>
        <p:spPr>
          <a:xfrm>
            <a:off x="3107214" y="3529331"/>
            <a:ext cx="6341455" cy="717331"/>
          </a:xfrm>
          <a:prstGeom prst="rect">
            <a:avLst/>
          </a:prstGeom>
          <a:solidFill>
            <a:srgbClr val="DDDDDD"/>
          </a:solidFill>
        </p:spPr>
        <p:txBody>
          <a:bodyPr wrap="none" lIns="100794" tIns="50397" rIns="100794" bIns="50397">
            <a:spAutoFit/>
          </a:bodyPr>
          <a:lstStyle/>
          <a:p>
            <a:pPr>
              <a:defRPr/>
            </a:pPr>
            <a:r>
              <a:rPr lang="en-US" sz="4000" dirty="0">
                <a:solidFill>
                  <a:schemeClr val="bg1"/>
                </a:solidFill>
                <a:latin typeface="+mn-lt"/>
              </a:rPr>
              <a:t>U</a:t>
            </a:r>
            <a:r>
              <a:rPr lang="en-US" sz="4000" baseline="-25000" dirty="0">
                <a:solidFill>
                  <a:schemeClr val="bg1"/>
                </a:solidFill>
                <a:latin typeface="+mn-lt"/>
              </a:rPr>
              <a:t>p</a:t>
            </a:r>
            <a:r>
              <a:rPr lang="en-US" sz="4000" dirty="0">
                <a:solidFill>
                  <a:schemeClr val="bg1"/>
                </a:solidFill>
                <a:latin typeface="+mn-lt"/>
              </a:rPr>
              <a:t> </a:t>
            </a:r>
            <a:r>
              <a:rPr lang="en-US" sz="4000" dirty="0">
                <a:solidFill>
                  <a:schemeClr val="bg1"/>
                </a:solidFill>
              </a:rPr>
              <a:t>~</a:t>
            </a:r>
            <a:r>
              <a:rPr lang="en-US" sz="4000" dirty="0">
                <a:solidFill>
                  <a:schemeClr val="bg1"/>
                </a:solidFill>
                <a:latin typeface="+mn-lt"/>
              </a:rPr>
              <a:t> </a:t>
            </a:r>
            <a:r>
              <a:rPr lang="en-US" sz="4000" dirty="0">
                <a:solidFill>
                  <a:schemeClr val="bg1"/>
                </a:solidFill>
              </a:rPr>
              <a:t>¼  </a:t>
            </a:r>
            <a:r>
              <a:rPr lang="en-US" sz="4000" dirty="0">
                <a:solidFill>
                  <a:schemeClr val="bg1"/>
                </a:solidFill>
                <a:latin typeface="+mn-lt"/>
              </a:rPr>
              <a:t>(</a:t>
            </a:r>
            <a:r>
              <a:rPr lang="en-US" sz="4000" dirty="0" err="1">
                <a:solidFill>
                  <a:schemeClr val="bg1"/>
                </a:solidFill>
                <a:latin typeface="Symbol" pitchFamily="18" charset="2"/>
              </a:rPr>
              <a:t>n</a:t>
            </a:r>
            <a:r>
              <a:rPr lang="en-US" sz="4000" baseline="-25000" dirty="0" err="1">
                <a:solidFill>
                  <a:schemeClr val="bg1"/>
                </a:solidFill>
                <a:latin typeface="+mn-lt"/>
              </a:rPr>
              <a:t>SN</a:t>
            </a:r>
            <a:r>
              <a:rPr lang="en-US" sz="4000" dirty="0">
                <a:solidFill>
                  <a:schemeClr val="bg1"/>
                </a:solidFill>
                <a:latin typeface="+mn-lt"/>
              </a:rPr>
              <a:t> </a:t>
            </a:r>
            <a:r>
              <a:rPr lang="en-US" sz="4000" dirty="0">
                <a:solidFill>
                  <a:schemeClr val="bg1"/>
                </a:solidFill>
                <a:latin typeface="Symbol" pitchFamily="18" charset="2"/>
              </a:rPr>
              <a:t>t</a:t>
            </a:r>
            <a:r>
              <a:rPr lang="en-US" sz="4000" baseline="-25000" dirty="0">
                <a:solidFill>
                  <a:schemeClr val="bg1"/>
                </a:solidFill>
                <a:latin typeface="Symbol" pitchFamily="18" charset="2"/>
              </a:rPr>
              <a:t>-</a:t>
            </a:r>
            <a:r>
              <a:rPr lang="en-US" sz="4000" dirty="0">
                <a:solidFill>
                  <a:schemeClr val="bg1"/>
                </a:solidFill>
                <a:latin typeface="+mn-lt"/>
              </a:rPr>
              <a:t>)  (</a:t>
            </a:r>
            <a:r>
              <a:rPr lang="en-US" sz="4000" dirty="0">
                <a:solidFill>
                  <a:schemeClr val="bg1"/>
                </a:solidFill>
                <a:latin typeface="Symbol" pitchFamily="18" charset="2"/>
              </a:rPr>
              <a:t>h</a:t>
            </a:r>
            <a:r>
              <a:rPr lang="en-US" sz="4000" dirty="0">
                <a:solidFill>
                  <a:schemeClr val="bg1"/>
                </a:solidFill>
                <a:latin typeface="+mn-lt"/>
              </a:rPr>
              <a:t> </a:t>
            </a:r>
            <a:r>
              <a:rPr lang="en-US" sz="4000" dirty="0" err="1">
                <a:solidFill>
                  <a:schemeClr val="bg1"/>
                </a:solidFill>
                <a:latin typeface="+mn-lt"/>
              </a:rPr>
              <a:t>E</a:t>
            </a:r>
            <a:r>
              <a:rPr lang="en-US" sz="4000" baseline="-25000" dirty="0" err="1">
                <a:solidFill>
                  <a:schemeClr val="bg1"/>
                </a:solidFill>
                <a:latin typeface="+mn-lt"/>
              </a:rPr>
              <a:t>ej</a:t>
            </a:r>
            <a:r>
              <a:rPr lang="en-US" sz="4000" dirty="0">
                <a:solidFill>
                  <a:schemeClr val="bg1"/>
                </a:solidFill>
                <a:latin typeface="+mn-lt"/>
              </a:rPr>
              <a:t>)  r</a:t>
            </a:r>
            <a:r>
              <a:rPr lang="en-US" sz="4000" baseline="-25000" dirty="0">
                <a:solidFill>
                  <a:schemeClr val="bg1"/>
                </a:solidFill>
                <a:latin typeface="+mn-lt"/>
              </a:rPr>
              <a:t>s</a:t>
            </a:r>
            <a:r>
              <a:rPr lang="en-US" sz="4000" baseline="30000" dirty="0">
                <a:solidFill>
                  <a:schemeClr val="bg1"/>
                </a:solidFill>
                <a:latin typeface="Symbol" pitchFamily="18" charset="2"/>
              </a:rPr>
              <a:t>-</a:t>
            </a:r>
            <a:r>
              <a:rPr lang="en-US" sz="4000" baseline="30000" dirty="0">
                <a:solidFill>
                  <a:schemeClr val="bg1"/>
                </a:solidFill>
                <a:latin typeface="+mn-lt"/>
              </a:rPr>
              <a:t>3</a:t>
            </a:r>
          </a:p>
        </p:txBody>
      </p:sp>
      <p:sp>
        <p:nvSpPr>
          <p:cNvPr id="2053" name="TextBox 5"/>
          <p:cNvSpPr txBox="1">
            <a:spLocks noChangeArrowheads="1"/>
          </p:cNvSpPr>
          <p:nvPr/>
        </p:nvSpPr>
        <p:spPr bwMode="auto">
          <a:xfrm>
            <a:off x="419894" y="1190625"/>
            <a:ext cx="7578974" cy="1255940"/>
          </a:xfrm>
          <a:prstGeom prst="rect">
            <a:avLst/>
          </a:prstGeom>
          <a:solidFill>
            <a:srgbClr val="FFFF99"/>
          </a:solidFill>
          <a:ln w="9525">
            <a:noFill/>
            <a:miter lim="800000"/>
            <a:headEnd/>
            <a:tailEnd/>
          </a:ln>
        </p:spPr>
        <p:txBody>
          <a:bodyPr wrap="none" lIns="100794" tIns="50397" rIns="100794" bIns="50397">
            <a:spAutoFit/>
          </a:bodyPr>
          <a:lstStyle/>
          <a:p>
            <a:r>
              <a:rPr lang="en-US" sz="3100" dirty="0">
                <a:solidFill>
                  <a:srgbClr val="C00000"/>
                </a:solidFill>
                <a:latin typeface="Comic Sans MS" pitchFamily="66" charset="0"/>
              </a:rPr>
              <a:t>CR – SN relation</a:t>
            </a:r>
            <a:r>
              <a:rPr lang="en-US" sz="2200" dirty="0">
                <a:solidFill>
                  <a:srgbClr val="C00000"/>
                </a:solidFill>
                <a:latin typeface="Comic Sans MS" pitchFamily="66" charset="0"/>
              </a:rPr>
              <a:t>    </a:t>
            </a:r>
            <a:r>
              <a:rPr lang="en-US" sz="2600" dirty="0">
                <a:solidFill>
                  <a:srgbClr val="C00000"/>
                </a:solidFill>
                <a:latin typeface="Comic Sans MS" pitchFamily="66" charset="0"/>
              </a:rPr>
              <a:t>(</a:t>
            </a:r>
            <a:r>
              <a:rPr lang="en-US" sz="2200" dirty="0" err="1">
                <a:solidFill>
                  <a:srgbClr val="C00000"/>
                </a:solidFill>
                <a:latin typeface="Comic Sans MS" pitchFamily="66" charset="0"/>
              </a:rPr>
              <a:t>Ginzburg</a:t>
            </a:r>
            <a:r>
              <a:rPr lang="en-US" sz="2200" dirty="0">
                <a:solidFill>
                  <a:srgbClr val="C00000"/>
                </a:solidFill>
                <a:latin typeface="Comic Sans MS" pitchFamily="66" charset="0"/>
              </a:rPr>
              <a:t> &amp; </a:t>
            </a:r>
            <a:r>
              <a:rPr lang="en-US" sz="2200" dirty="0" err="1">
                <a:solidFill>
                  <a:srgbClr val="C00000"/>
                </a:solidFill>
                <a:latin typeface="Comic Sans MS" pitchFamily="66" charset="0"/>
              </a:rPr>
              <a:t>Syrovatskii</a:t>
            </a:r>
            <a:r>
              <a:rPr lang="en-US" sz="2200" dirty="0">
                <a:solidFill>
                  <a:srgbClr val="C00000"/>
                </a:solidFill>
                <a:latin typeface="Comic Sans MS" pitchFamily="66" charset="0"/>
              </a:rPr>
              <a:t> 1964</a:t>
            </a:r>
            <a:r>
              <a:rPr lang="en-US" sz="2600" dirty="0">
                <a:solidFill>
                  <a:srgbClr val="C00000"/>
                </a:solidFill>
                <a:latin typeface="Comic Sans MS" pitchFamily="66" charset="0"/>
              </a:rPr>
              <a:t>)</a:t>
            </a:r>
          </a:p>
          <a:p>
            <a:pPr>
              <a:buFont typeface="Wingdings" pitchFamily="2" charset="2"/>
              <a:buChar char=" "/>
            </a:pPr>
            <a:r>
              <a:rPr lang="en-US" sz="2200" dirty="0">
                <a:solidFill>
                  <a:srgbClr val="C00000"/>
                </a:solidFill>
                <a:latin typeface="Wingdings" pitchFamily="2" charset="2"/>
              </a:rPr>
              <a:t>v </a:t>
            </a:r>
            <a:r>
              <a:rPr lang="en-US" sz="2200" dirty="0">
                <a:solidFill>
                  <a:srgbClr val="C00000"/>
                </a:solidFill>
                <a:latin typeface="Comic Sans MS" pitchFamily="66" charset="0"/>
              </a:rPr>
              <a:t>Fermi-I mechanism  </a:t>
            </a:r>
            <a:r>
              <a:rPr lang="en-US" sz="2200" dirty="0">
                <a:solidFill>
                  <a:srgbClr val="C00000"/>
                </a:solidFill>
                <a:latin typeface="Comic Sans MS" pitchFamily="66" charset="0"/>
                <a:sym typeface="Wingdings" pitchFamily="2" charset="2"/>
              </a:rPr>
              <a:t>  SNRs</a:t>
            </a:r>
          </a:p>
          <a:p>
            <a:pPr>
              <a:buFont typeface="Wingdings" pitchFamily="2" charset="2"/>
              <a:buChar char=" "/>
            </a:pPr>
            <a:r>
              <a:rPr lang="en-US" sz="1800" dirty="0">
                <a:solidFill>
                  <a:srgbClr val="C00000"/>
                </a:solidFill>
                <a:latin typeface="Comic Sans MS" pitchFamily="66" charset="0"/>
              </a:rPr>
              <a:t> </a:t>
            </a:r>
            <a:r>
              <a:rPr lang="en-US" sz="2200" dirty="0">
                <a:solidFill>
                  <a:srgbClr val="C00000"/>
                </a:solidFill>
                <a:latin typeface="Comic Sans MS" pitchFamily="66" charset="0"/>
              </a:rPr>
              <a:t>  </a:t>
            </a:r>
            <a:r>
              <a:rPr lang="en-US" sz="2200" dirty="0">
                <a:solidFill>
                  <a:srgbClr val="C00000"/>
                </a:solidFill>
                <a:latin typeface="Wingdings" pitchFamily="2" charset="2"/>
              </a:rPr>
              <a:t>v</a:t>
            </a:r>
            <a:r>
              <a:rPr lang="en-US" sz="2200" dirty="0">
                <a:solidFill>
                  <a:srgbClr val="C00000"/>
                </a:solidFill>
                <a:latin typeface="Comic Sans MS" pitchFamily="66" charset="0"/>
              </a:rPr>
              <a:t>   SN rates, massive star formation</a:t>
            </a:r>
            <a:endParaRPr lang="en-US" sz="2200" dirty="0">
              <a:solidFill>
                <a:srgbClr val="C00000"/>
              </a:solidFill>
            </a:endParaRPr>
          </a:p>
        </p:txBody>
      </p:sp>
      <p:sp>
        <p:nvSpPr>
          <p:cNvPr id="10" name="TextBox 9"/>
          <p:cNvSpPr txBox="1"/>
          <p:nvPr/>
        </p:nvSpPr>
        <p:spPr>
          <a:xfrm rot="21386611">
            <a:off x="1681686" y="3087315"/>
            <a:ext cx="2202502" cy="440333"/>
          </a:xfrm>
          <a:prstGeom prst="rect">
            <a:avLst/>
          </a:prstGeom>
          <a:solidFill>
            <a:srgbClr val="FFFF66"/>
          </a:solidFill>
          <a:scene3d>
            <a:camera prst="perspectiveHeroicExtremeLeftFacing"/>
            <a:lightRig rig="threePt" dir="t"/>
          </a:scene3d>
        </p:spPr>
        <p:txBody>
          <a:bodyPr wrap="none" lIns="100794" tIns="50397" rIns="100794" bIns="50397">
            <a:spAutoFit/>
          </a:bodyPr>
          <a:lstStyle/>
          <a:p>
            <a:pPr>
              <a:defRPr/>
            </a:pPr>
            <a:r>
              <a:rPr lang="en-US" sz="2200" b="1" dirty="0">
                <a:solidFill>
                  <a:schemeClr val="bg1"/>
                </a:solidFill>
                <a:latin typeface="Symbol" pitchFamily="18" charset="2"/>
              </a:rPr>
              <a:t>g</a:t>
            </a:r>
            <a:r>
              <a:rPr lang="en-US" sz="2200" b="1" dirty="0">
                <a:solidFill>
                  <a:schemeClr val="bg1"/>
                </a:solidFill>
                <a:latin typeface="+mn-lt"/>
              </a:rPr>
              <a:t>-ray</a:t>
            </a:r>
            <a:r>
              <a:rPr lang="en-US" sz="2200" dirty="0">
                <a:latin typeface="+mn-lt"/>
              </a:rPr>
              <a:t> </a:t>
            </a:r>
            <a:r>
              <a:rPr lang="en-US" sz="2200" dirty="0" smtClean="0">
                <a:solidFill>
                  <a:srgbClr val="C00000"/>
                </a:solidFill>
                <a:latin typeface="+mn-lt"/>
              </a:rPr>
              <a:t>(</a:t>
            </a:r>
            <a:r>
              <a:rPr lang="en-US" dirty="0" smtClean="0">
                <a:solidFill>
                  <a:srgbClr val="C00000"/>
                </a:solidFill>
                <a:latin typeface="+mn-lt"/>
              </a:rPr>
              <a:t>measured</a:t>
            </a:r>
            <a:r>
              <a:rPr lang="en-US" sz="2200" dirty="0" smtClean="0">
                <a:solidFill>
                  <a:srgbClr val="C00000"/>
                </a:solidFill>
                <a:latin typeface="+mn-lt"/>
              </a:rPr>
              <a:t>)</a:t>
            </a:r>
            <a:endParaRPr lang="en-US" sz="2200" dirty="0">
              <a:solidFill>
                <a:srgbClr val="C00000"/>
              </a:solidFill>
              <a:latin typeface="+mn-lt"/>
            </a:endParaRPr>
          </a:p>
        </p:txBody>
      </p:sp>
      <p:sp>
        <p:nvSpPr>
          <p:cNvPr id="13" name="TextBox 12"/>
          <p:cNvSpPr txBox="1"/>
          <p:nvPr/>
        </p:nvSpPr>
        <p:spPr>
          <a:xfrm>
            <a:off x="6601822" y="2943225"/>
            <a:ext cx="1854650" cy="717331"/>
          </a:xfrm>
          <a:prstGeom prst="rect">
            <a:avLst/>
          </a:prstGeom>
          <a:solidFill>
            <a:srgbClr val="002060"/>
          </a:solidFill>
          <a:scene3d>
            <a:camera prst="perspectiveContrastingRightFacing"/>
            <a:lightRig rig="threePt" dir="t"/>
          </a:scene3d>
        </p:spPr>
        <p:txBody>
          <a:bodyPr wrap="none" lIns="100794" tIns="50397" rIns="100794" bIns="50397">
            <a:spAutoFit/>
          </a:bodyPr>
          <a:lstStyle/>
          <a:p>
            <a:pPr>
              <a:defRPr/>
            </a:pPr>
            <a:r>
              <a:rPr lang="en-US" b="1" dirty="0">
                <a:latin typeface="+mn-lt"/>
              </a:rPr>
              <a:t>Milky Way</a:t>
            </a:r>
          </a:p>
          <a:p>
            <a:pPr>
              <a:defRPr/>
            </a:pPr>
            <a:r>
              <a:rPr lang="en-US" b="1" dirty="0">
                <a:latin typeface="+mn-lt"/>
              </a:rPr>
              <a:t>normalization</a:t>
            </a:r>
          </a:p>
        </p:txBody>
      </p:sp>
      <p:sp>
        <p:nvSpPr>
          <p:cNvPr id="14" name="TextBox 13"/>
          <p:cNvSpPr txBox="1"/>
          <p:nvPr/>
        </p:nvSpPr>
        <p:spPr>
          <a:xfrm>
            <a:off x="4870768" y="4162425"/>
            <a:ext cx="1272760" cy="409555"/>
          </a:xfrm>
          <a:prstGeom prst="rect">
            <a:avLst/>
          </a:prstGeom>
          <a:solidFill>
            <a:srgbClr val="C00000">
              <a:alpha val="30196"/>
            </a:srgbClr>
          </a:solidFill>
          <a:scene3d>
            <a:camera prst="perspectiveHeroicExtremeLeftFacing"/>
            <a:lightRig rig="threePt" dir="t"/>
          </a:scene3d>
        </p:spPr>
        <p:txBody>
          <a:bodyPr wrap="none" lIns="100794" tIns="50397" rIns="100794" bIns="50397">
            <a:spAutoFit/>
          </a:bodyPr>
          <a:lstStyle/>
          <a:p>
            <a:pPr>
              <a:defRPr/>
            </a:pPr>
            <a:r>
              <a:rPr lang="en-US" b="1" dirty="0">
                <a:latin typeface="+mn-lt"/>
              </a:rPr>
              <a:t>observed</a:t>
            </a:r>
          </a:p>
        </p:txBody>
      </p:sp>
      <p:sp>
        <p:nvSpPr>
          <p:cNvPr id="15" name="TextBox 14"/>
          <p:cNvSpPr txBox="1"/>
          <p:nvPr/>
        </p:nvSpPr>
        <p:spPr>
          <a:xfrm>
            <a:off x="8352392" y="4201583"/>
            <a:ext cx="1272760" cy="409555"/>
          </a:xfrm>
          <a:prstGeom prst="rect">
            <a:avLst/>
          </a:prstGeom>
          <a:solidFill>
            <a:srgbClr val="FF0000">
              <a:alpha val="30196"/>
            </a:srgbClr>
          </a:solidFill>
          <a:scene3d>
            <a:camera prst="perspectiveHeroicExtremeLeftFacing"/>
            <a:lightRig rig="threePt" dir="t"/>
          </a:scene3d>
        </p:spPr>
        <p:txBody>
          <a:bodyPr wrap="none" lIns="100794" tIns="50397" rIns="100794" bIns="50397">
            <a:spAutoFit/>
          </a:bodyPr>
          <a:lstStyle/>
          <a:p>
            <a:pPr>
              <a:defRPr/>
            </a:pPr>
            <a:r>
              <a:rPr lang="en-US" b="1" dirty="0">
                <a:latin typeface="+mn-lt"/>
              </a:rPr>
              <a:t>observed</a:t>
            </a:r>
          </a:p>
        </p:txBody>
      </p:sp>
      <p:sp>
        <p:nvSpPr>
          <p:cNvPr id="2059" name="TextBox 15"/>
          <p:cNvSpPr txBox="1">
            <a:spLocks noChangeArrowheads="1"/>
          </p:cNvSpPr>
          <p:nvPr/>
        </p:nvSpPr>
        <p:spPr bwMode="auto">
          <a:xfrm>
            <a:off x="419894" y="3697394"/>
            <a:ext cx="1187950" cy="577718"/>
          </a:xfrm>
          <a:prstGeom prst="rect">
            <a:avLst/>
          </a:prstGeom>
          <a:solidFill>
            <a:srgbClr val="DDDDDD"/>
          </a:solidFill>
          <a:ln w="9525">
            <a:noFill/>
            <a:miter lim="800000"/>
            <a:headEnd/>
            <a:tailEnd/>
          </a:ln>
        </p:spPr>
        <p:txBody>
          <a:bodyPr wrap="none" lIns="100794" tIns="50397" rIns="100794" bIns="50397">
            <a:spAutoFit/>
          </a:bodyPr>
          <a:lstStyle/>
          <a:p>
            <a:r>
              <a:rPr lang="en-US" sz="3100" dirty="0">
                <a:solidFill>
                  <a:schemeClr val="bg1"/>
                </a:solidFill>
                <a:latin typeface="Comic Sans MS" pitchFamily="66" charset="0"/>
              </a:rPr>
              <a:t>Test:</a:t>
            </a:r>
          </a:p>
        </p:txBody>
      </p:sp>
      <p:sp>
        <p:nvSpPr>
          <p:cNvPr id="16" name="TextBox 4"/>
          <p:cNvSpPr txBox="1">
            <a:spLocks noChangeArrowheads="1"/>
          </p:cNvSpPr>
          <p:nvPr/>
        </p:nvSpPr>
        <p:spPr bwMode="auto">
          <a:xfrm>
            <a:off x="1" y="4904324"/>
            <a:ext cx="10077450" cy="2687101"/>
          </a:xfrm>
          <a:prstGeom prst="rect">
            <a:avLst/>
          </a:prstGeom>
          <a:solidFill>
            <a:srgbClr val="002060"/>
          </a:solidFill>
          <a:ln w="9525">
            <a:noFill/>
            <a:miter lim="800000"/>
            <a:headEnd/>
            <a:tailEnd/>
          </a:ln>
        </p:spPr>
        <p:txBody>
          <a:bodyPr wrap="square" lIns="100794" tIns="50397" rIns="100794" bIns="50397">
            <a:spAutoFit/>
          </a:bodyPr>
          <a:lstStyle/>
          <a:p>
            <a:r>
              <a:rPr lang="en-US" sz="2800" dirty="0" smtClean="0">
                <a:latin typeface="Comic Sans MS" pitchFamily="66" charset="0"/>
              </a:rPr>
              <a:t>CTA to observe (detect) more SF galaxies: </a:t>
            </a:r>
          </a:p>
          <a:p>
            <a:r>
              <a:rPr lang="en-US" sz="2800" dirty="0">
                <a:latin typeface="Comic Sans MS" pitchFamily="66" charset="0"/>
              </a:rPr>
              <a:t> </a:t>
            </a:r>
            <a:r>
              <a:rPr lang="en-US" sz="2800" dirty="0" smtClean="0">
                <a:latin typeface="Comic Sans MS" pitchFamily="66" charset="0"/>
              </a:rPr>
              <a:t>   LG gals, NGC 4945, NGC 1068</a:t>
            </a:r>
          </a:p>
          <a:p>
            <a:r>
              <a:rPr lang="en-US" sz="2800" dirty="0" smtClean="0">
                <a:latin typeface="Comic Sans MS" pitchFamily="66" charset="0"/>
              </a:rPr>
              <a:t>Strong </a:t>
            </a:r>
            <a:r>
              <a:rPr lang="en-US" sz="2800" dirty="0">
                <a:latin typeface="Comic Sans MS" pitchFamily="66" charset="0"/>
              </a:rPr>
              <a:t>CR </a:t>
            </a:r>
            <a:r>
              <a:rPr lang="en-US" sz="2800" dirty="0" smtClean="0">
                <a:latin typeface="Comic Sans MS" pitchFamily="66" charset="0"/>
              </a:rPr>
              <a:t>production in SF gal’s:</a:t>
            </a:r>
            <a:endParaRPr lang="en-US" sz="2800" dirty="0">
              <a:latin typeface="Comic Sans MS" pitchFamily="66" charset="0"/>
            </a:endParaRPr>
          </a:p>
          <a:p>
            <a:pPr>
              <a:buFont typeface="Wingdings" pitchFamily="2" charset="2"/>
              <a:buChar char="v"/>
            </a:pPr>
            <a:r>
              <a:rPr lang="en-US" sz="2800" dirty="0" smtClean="0">
                <a:latin typeface="Comic Sans MS" pitchFamily="66" charset="0"/>
              </a:rPr>
              <a:t> universal </a:t>
            </a:r>
            <a:r>
              <a:rPr lang="en-US" sz="2800" dirty="0">
                <a:latin typeface="Comic Sans MS" pitchFamily="66" charset="0"/>
              </a:rPr>
              <a:t>acceleration efficiency of </a:t>
            </a:r>
            <a:r>
              <a:rPr lang="en-US" sz="2800" dirty="0" smtClean="0">
                <a:latin typeface="Comic Sans MS" pitchFamily="66" charset="0"/>
              </a:rPr>
              <a:t>SN?</a:t>
            </a:r>
          </a:p>
          <a:p>
            <a:pPr>
              <a:buFont typeface="Wingdings" pitchFamily="2" charset="2"/>
              <a:buChar char="v"/>
            </a:pPr>
            <a:r>
              <a:rPr lang="en-US" sz="2800" dirty="0" smtClean="0">
                <a:latin typeface="Comic Sans MS" pitchFamily="66" charset="0"/>
              </a:rPr>
              <a:t> Fermi acceleration at work (NR strong shock)?</a:t>
            </a:r>
          </a:p>
          <a:p>
            <a:pPr>
              <a:buFont typeface="Wingdings" pitchFamily="2" charset="2"/>
              <a:buChar char="v"/>
            </a:pPr>
            <a:r>
              <a:rPr lang="en-US" sz="2800" dirty="0" smtClean="0">
                <a:latin typeface="Comic Sans MS" pitchFamily="66" charset="0"/>
              </a:rPr>
              <a:t> </a:t>
            </a:r>
            <a:r>
              <a:rPr lang="en-US" sz="2800" dirty="0" err="1" smtClean="0">
                <a:latin typeface="Comic Sans MS" pitchFamily="66" charset="0"/>
              </a:rPr>
              <a:t>CRp</a:t>
            </a:r>
            <a:r>
              <a:rPr lang="en-US" sz="2800" dirty="0" smtClean="0">
                <a:latin typeface="Comic Sans MS" pitchFamily="66" charset="0"/>
              </a:rPr>
              <a:t> diffusion</a:t>
            </a:r>
            <a:r>
              <a:rPr lang="en-US" sz="2400" dirty="0" smtClean="0">
                <a:solidFill>
                  <a:srgbClr val="C00000"/>
                </a:solidFill>
                <a:latin typeface="Comic Sans MS" pitchFamily="66" charset="0"/>
                <a:sym typeface="Wingdings" pitchFamily="2" charset="2"/>
              </a:rPr>
              <a:t> </a:t>
            </a:r>
            <a:endParaRPr lang="en-US" sz="2800" dirty="0" smtClean="0">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671830" y="2941109"/>
            <a:ext cx="7977981" cy="1018884"/>
          </a:xfrm>
          <a:prstGeom prst="rect">
            <a:avLst/>
          </a:prstGeom>
          <a:noFill/>
          <a:ln w="9525">
            <a:noFill/>
            <a:miter lim="800000"/>
            <a:headEnd/>
            <a:tailEnd/>
          </a:ln>
        </p:spPr>
        <p:txBody>
          <a:bodyPr wrap="square" lIns="100794" tIns="50397" rIns="100794" bIns="50397">
            <a:spAutoFit/>
          </a:bodyPr>
          <a:lstStyle/>
          <a:p>
            <a:pPr>
              <a:buFont typeface="Symbol" pitchFamily="18" charset="2"/>
              <a:buChar char=" "/>
              <a:defRPr/>
            </a:pPr>
            <a:r>
              <a:rPr lang="en-US" dirty="0">
                <a:latin typeface="Symbol" pitchFamily="18" charset="2"/>
              </a:rPr>
              <a:t>           </a:t>
            </a:r>
            <a:r>
              <a:rPr lang="en-US" dirty="0" smtClean="0">
                <a:latin typeface="Symbol" pitchFamily="18" charset="2"/>
              </a:rPr>
              <a:t>   </a:t>
            </a:r>
            <a:r>
              <a:rPr lang="en-US" b="1" dirty="0" smtClean="0">
                <a:latin typeface="Symbol" pitchFamily="18" charset="2"/>
              </a:rPr>
              <a:t>(</a:t>
            </a:r>
            <a:r>
              <a:rPr lang="en-US" b="1" dirty="0" err="1">
                <a:latin typeface="Symbol" pitchFamily="18" charset="2"/>
              </a:rPr>
              <a:t>s</a:t>
            </a:r>
            <a:r>
              <a:rPr lang="en-US" b="1" baseline="-25000" dirty="0" err="1">
                <a:latin typeface="Calibri" pitchFamily="34" charset="0"/>
              </a:rPr>
              <a:t>pp</a:t>
            </a:r>
            <a:r>
              <a:rPr lang="en-US" b="1" dirty="0">
                <a:latin typeface="Calibri" pitchFamily="34" charset="0"/>
              </a:rPr>
              <a:t> </a:t>
            </a:r>
            <a:r>
              <a:rPr lang="en-US" b="1" dirty="0" err="1">
                <a:latin typeface="Calibri" pitchFamily="34" charset="0"/>
              </a:rPr>
              <a:t>cn</a:t>
            </a:r>
            <a:r>
              <a:rPr lang="en-US" b="1" baseline="-25000" dirty="0" err="1">
                <a:latin typeface="Calibri" pitchFamily="34" charset="0"/>
              </a:rPr>
              <a:t>p</a:t>
            </a:r>
            <a:r>
              <a:rPr lang="en-US" b="1" dirty="0">
                <a:latin typeface="Symbol" pitchFamily="18" charset="2"/>
              </a:rPr>
              <a:t> )</a:t>
            </a:r>
            <a:r>
              <a:rPr lang="en-US" b="1" baseline="30000" dirty="0">
                <a:latin typeface="Symbol" pitchFamily="18" charset="2"/>
              </a:rPr>
              <a:t>-1</a:t>
            </a:r>
            <a:r>
              <a:rPr lang="en-US" b="1" dirty="0">
                <a:latin typeface="Symbol" pitchFamily="18" charset="2"/>
              </a:rPr>
              <a:t> </a:t>
            </a:r>
            <a:r>
              <a:rPr lang="en-US" b="1" dirty="0" smtClean="0">
                <a:latin typeface="Symbol" pitchFamily="18" charset="2"/>
              </a:rPr>
              <a:t>  </a:t>
            </a:r>
            <a:r>
              <a:rPr lang="en-US" b="1" dirty="0" smtClean="0"/>
              <a:t>~</a:t>
            </a:r>
            <a:r>
              <a:rPr lang="en-US" b="1" dirty="0" smtClean="0">
                <a:latin typeface="Symbol" pitchFamily="18" charset="2"/>
              </a:rPr>
              <a:t>   </a:t>
            </a:r>
            <a:r>
              <a:rPr lang="en-US" b="1" dirty="0" smtClean="0">
                <a:latin typeface="Calibri" pitchFamily="34" charset="0"/>
              </a:rPr>
              <a:t>2 </a:t>
            </a:r>
            <a:r>
              <a:rPr lang="en-US" b="1" dirty="0">
                <a:latin typeface="Arial Narrow" pitchFamily="34" charset="0"/>
              </a:rPr>
              <a:t>x</a:t>
            </a:r>
            <a:r>
              <a:rPr lang="en-US" b="1" dirty="0" smtClean="0">
                <a:latin typeface="Calibri" pitchFamily="34" charset="0"/>
              </a:rPr>
              <a:t> </a:t>
            </a:r>
            <a:r>
              <a:rPr lang="en-US" b="1" dirty="0">
                <a:latin typeface="Calibri" pitchFamily="34" charset="0"/>
              </a:rPr>
              <a:t>10</a:t>
            </a:r>
            <a:r>
              <a:rPr lang="en-US" b="1" baseline="30000" dirty="0">
                <a:latin typeface="Calibri" pitchFamily="34" charset="0"/>
              </a:rPr>
              <a:t>7</a:t>
            </a:r>
            <a:r>
              <a:rPr lang="en-US" b="1" dirty="0">
                <a:latin typeface="Calibri" pitchFamily="34" charset="0"/>
              </a:rPr>
              <a:t> </a:t>
            </a:r>
            <a:r>
              <a:rPr lang="en-US" b="1" dirty="0" err="1">
                <a:latin typeface="Calibri" pitchFamily="34" charset="0"/>
              </a:rPr>
              <a:t>n</a:t>
            </a:r>
            <a:r>
              <a:rPr lang="en-US" b="1" baseline="-25000" dirty="0" err="1">
                <a:latin typeface="Calibri" pitchFamily="34" charset="0"/>
              </a:rPr>
              <a:t>p</a:t>
            </a:r>
            <a:r>
              <a:rPr lang="en-US" b="1" dirty="0">
                <a:latin typeface="Calibri" pitchFamily="34" charset="0"/>
              </a:rPr>
              <a:t> </a:t>
            </a:r>
            <a:r>
              <a:rPr lang="en-US" b="1" baseline="30000" dirty="0">
                <a:latin typeface="Symbol" pitchFamily="18" charset="2"/>
              </a:rPr>
              <a:t>-1</a:t>
            </a:r>
            <a:r>
              <a:rPr lang="en-US" b="1" dirty="0">
                <a:latin typeface="Calibri" pitchFamily="34" charset="0"/>
              </a:rPr>
              <a:t>   yr</a:t>
            </a:r>
          </a:p>
          <a:p>
            <a:pPr>
              <a:buFont typeface="Symbol" pitchFamily="18" charset="2"/>
              <a:buChar char=" "/>
              <a:defRPr/>
            </a:pPr>
            <a:r>
              <a:rPr lang="en-US" b="1" dirty="0">
                <a:latin typeface="Symbol" pitchFamily="18" charset="2"/>
              </a:rPr>
              <a:t>t</a:t>
            </a:r>
            <a:r>
              <a:rPr lang="en-US" b="1" dirty="0" smtClean="0">
                <a:latin typeface="Symbol" pitchFamily="18" charset="2"/>
              </a:rPr>
              <a:t>_ </a:t>
            </a:r>
            <a:r>
              <a:rPr lang="en-US" b="1" dirty="0" smtClean="0">
                <a:latin typeface="Calibri" pitchFamily="34" charset="0"/>
              </a:rPr>
              <a:t>  </a:t>
            </a:r>
            <a:r>
              <a:rPr lang="en-US" b="1" dirty="0" smtClean="0">
                <a:latin typeface="Symbol" pitchFamily="18" charset="2"/>
              </a:rPr>
              <a:t>»  </a:t>
            </a:r>
            <a:endParaRPr lang="en-US" b="1" dirty="0">
              <a:latin typeface="Symbol" pitchFamily="18" charset="2"/>
            </a:endParaRPr>
          </a:p>
          <a:p>
            <a:pPr>
              <a:defRPr/>
            </a:pPr>
            <a:r>
              <a:rPr lang="en-US" dirty="0">
                <a:latin typeface="Calibri" pitchFamily="34" charset="0"/>
              </a:rPr>
              <a:t>              </a:t>
            </a:r>
            <a:r>
              <a:rPr lang="en-US" dirty="0" smtClean="0">
                <a:latin typeface="Calibri" pitchFamily="34" charset="0"/>
              </a:rPr>
              <a:t>  </a:t>
            </a:r>
            <a:r>
              <a:rPr lang="en-US" b="1" dirty="0" smtClean="0">
                <a:latin typeface="Calibri" pitchFamily="34" charset="0"/>
              </a:rPr>
              <a:t>3</a:t>
            </a:r>
            <a:r>
              <a:rPr lang="en-US" sz="1100" b="1" dirty="0">
                <a:latin typeface="Calibri" pitchFamily="34" charset="0"/>
              </a:rPr>
              <a:t> </a:t>
            </a:r>
            <a:r>
              <a:rPr lang="en-US" sz="1500" b="1" dirty="0">
                <a:latin typeface="Arial Narrow" pitchFamily="34" charset="0"/>
              </a:rPr>
              <a:t>x</a:t>
            </a:r>
            <a:r>
              <a:rPr lang="en-US" sz="1100" b="1" dirty="0" smtClean="0">
                <a:latin typeface="Arial Narrow" pitchFamily="34" charset="0"/>
              </a:rPr>
              <a:t> </a:t>
            </a:r>
            <a:r>
              <a:rPr lang="en-US" b="1" dirty="0">
                <a:latin typeface="Calibri" pitchFamily="34" charset="0"/>
              </a:rPr>
              <a:t>10</a:t>
            </a:r>
            <a:r>
              <a:rPr lang="en-US" b="1" baseline="30000" dirty="0">
                <a:latin typeface="Calibri" pitchFamily="34" charset="0"/>
              </a:rPr>
              <a:t>4</a:t>
            </a:r>
            <a:r>
              <a:rPr lang="en-US" b="1" dirty="0">
                <a:latin typeface="Calibri" pitchFamily="34" charset="0"/>
              </a:rPr>
              <a:t>  (</a:t>
            </a:r>
            <a:r>
              <a:rPr lang="en-US" b="1" dirty="0" err="1">
                <a:latin typeface="Calibri" pitchFamily="34" charset="0"/>
              </a:rPr>
              <a:t>r</a:t>
            </a:r>
            <a:r>
              <a:rPr lang="en-US" b="1" baseline="-25000" dirty="0" err="1">
                <a:latin typeface="Calibri" pitchFamily="34" charset="0"/>
              </a:rPr>
              <a:t>s</a:t>
            </a:r>
            <a:r>
              <a:rPr lang="en-US" b="1" dirty="0">
                <a:latin typeface="Calibri" pitchFamily="34" charset="0"/>
              </a:rPr>
              <a:t>/0.3 </a:t>
            </a:r>
            <a:r>
              <a:rPr lang="en-US" b="1" dirty="0" err="1">
                <a:latin typeface="Calibri" pitchFamily="34" charset="0"/>
              </a:rPr>
              <a:t>kpc</a:t>
            </a:r>
            <a:r>
              <a:rPr lang="en-US" b="1" dirty="0">
                <a:latin typeface="Calibri" pitchFamily="34" charset="0"/>
              </a:rPr>
              <a:t>)  (</a:t>
            </a:r>
            <a:r>
              <a:rPr lang="en-US" b="1" dirty="0" err="1">
                <a:latin typeface="Calibri" pitchFamily="34" charset="0"/>
              </a:rPr>
              <a:t>v</a:t>
            </a:r>
            <a:r>
              <a:rPr lang="en-US" b="1" baseline="-25000" dirty="0" err="1">
                <a:latin typeface="Calibri" pitchFamily="34" charset="0"/>
              </a:rPr>
              <a:t>out</a:t>
            </a:r>
            <a:r>
              <a:rPr lang="en-US" b="1" dirty="0">
                <a:latin typeface="Calibri" pitchFamily="34" charset="0"/>
              </a:rPr>
              <a:t>/2500 km s</a:t>
            </a:r>
            <a:r>
              <a:rPr lang="en-US" b="1" baseline="30000" dirty="0">
                <a:latin typeface="Symbol" pitchFamily="18" charset="2"/>
              </a:rPr>
              <a:t>-1</a:t>
            </a:r>
            <a:r>
              <a:rPr lang="en-US" b="1" dirty="0">
                <a:latin typeface="+mn-lt"/>
              </a:rPr>
              <a:t>)</a:t>
            </a:r>
            <a:r>
              <a:rPr lang="en-US" b="1" baseline="30000" dirty="0">
                <a:latin typeface="Symbol" pitchFamily="18" charset="2"/>
              </a:rPr>
              <a:t>-1</a:t>
            </a:r>
            <a:r>
              <a:rPr lang="en-US" b="1" dirty="0">
                <a:latin typeface="Calibri" pitchFamily="34" charset="0"/>
              </a:rPr>
              <a:t>  </a:t>
            </a:r>
            <a:r>
              <a:rPr lang="en-US" b="1" dirty="0" smtClean="0">
                <a:latin typeface="Calibri" pitchFamily="34" charset="0"/>
              </a:rPr>
              <a:t>yr</a:t>
            </a:r>
            <a:endParaRPr lang="en-US" b="1" dirty="0">
              <a:latin typeface="Calibri" pitchFamily="34" charset="0"/>
            </a:endParaRPr>
          </a:p>
        </p:txBody>
      </p:sp>
      <p:sp>
        <p:nvSpPr>
          <p:cNvPr id="15" name="TextBox 14"/>
          <p:cNvSpPr txBox="1"/>
          <p:nvPr/>
        </p:nvSpPr>
        <p:spPr>
          <a:xfrm>
            <a:off x="6410325" y="2941108"/>
            <a:ext cx="1673511" cy="409555"/>
          </a:xfrm>
          <a:prstGeom prst="rect">
            <a:avLst/>
          </a:prstGeom>
          <a:solidFill>
            <a:srgbClr val="CCFF66"/>
          </a:solidFill>
        </p:spPr>
        <p:txBody>
          <a:bodyPr wrap="none" lIns="100794" tIns="50397" rIns="100794" bIns="50397">
            <a:spAutoFit/>
          </a:bodyPr>
          <a:lstStyle/>
          <a:p>
            <a:pPr>
              <a:defRPr/>
            </a:pPr>
            <a:r>
              <a:rPr lang="en-US" dirty="0" smtClean="0">
                <a:solidFill>
                  <a:schemeClr val="bg1"/>
                </a:solidFill>
              </a:rPr>
              <a:t>pp collisions </a:t>
            </a:r>
            <a:endParaRPr lang="en-US" dirty="0">
              <a:solidFill>
                <a:schemeClr val="bg1"/>
              </a:solidFill>
            </a:endParaRPr>
          </a:p>
        </p:txBody>
      </p:sp>
      <p:sp>
        <p:nvSpPr>
          <p:cNvPr id="16" name="TextBox 15"/>
          <p:cNvSpPr txBox="1"/>
          <p:nvPr/>
        </p:nvSpPr>
        <p:spPr>
          <a:xfrm>
            <a:off x="6410325" y="3529330"/>
            <a:ext cx="1317644" cy="409555"/>
          </a:xfrm>
          <a:prstGeom prst="rect">
            <a:avLst/>
          </a:prstGeom>
          <a:solidFill>
            <a:schemeClr val="accent6">
              <a:lumMod val="60000"/>
              <a:lumOff val="40000"/>
            </a:schemeClr>
          </a:solidFill>
        </p:spPr>
        <p:txBody>
          <a:bodyPr wrap="none" lIns="100794" tIns="50397" rIns="100794" bIns="50397">
            <a:spAutoFit/>
          </a:bodyPr>
          <a:lstStyle/>
          <a:p>
            <a:pPr>
              <a:defRPr/>
            </a:pPr>
            <a:r>
              <a:rPr lang="en-US" dirty="0">
                <a:solidFill>
                  <a:schemeClr val="bg1"/>
                </a:solidFill>
                <a:latin typeface="+mn-lt"/>
              </a:rPr>
              <a:t>advection</a:t>
            </a:r>
          </a:p>
        </p:txBody>
      </p:sp>
      <p:sp>
        <p:nvSpPr>
          <p:cNvPr id="25" name="Rounded Rectangular Callout 24"/>
          <p:cNvSpPr/>
          <p:nvPr/>
        </p:nvSpPr>
        <p:spPr>
          <a:xfrm>
            <a:off x="8565832" y="336127"/>
            <a:ext cx="1091724" cy="420158"/>
          </a:xfrm>
          <a:prstGeom prst="wedgeRoundRectCallout">
            <a:avLst>
              <a:gd name="adj1" fmla="val -32458"/>
              <a:gd name="adj2" fmla="val 134025"/>
              <a:gd name="adj3" fmla="val 1666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6152" name="TextBox 25"/>
          <p:cNvSpPr txBox="1">
            <a:spLocks noChangeArrowheads="1"/>
          </p:cNvSpPr>
          <p:nvPr/>
        </p:nvSpPr>
        <p:spPr bwMode="auto">
          <a:xfrm>
            <a:off x="8649811" y="420159"/>
            <a:ext cx="923766" cy="339628"/>
          </a:xfrm>
          <a:prstGeom prst="rect">
            <a:avLst/>
          </a:prstGeom>
          <a:solidFill>
            <a:srgbClr val="FFC000"/>
          </a:solidFill>
          <a:ln w="9525">
            <a:noFill/>
            <a:miter lim="800000"/>
            <a:headEnd/>
            <a:tailEnd/>
          </a:ln>
        </p:spPr>
        <p:txBody>
          <a:bodyPr lIns="100794" tIns="50397" rIns="100794" bIns="50397">
            <a:spAutoFit/>
          </a:bodyPr>
          <a:lstStyle/>
          <a:p>
            <a:r>
              <a:rPr lang="en-US" sz="1500" dirty="0">
                <a:solidFill>
                  <a:schemeClr val="bg1"/>
                </a:solidFill>
                <a:latin typeface="Arial Narrow" pitchFamily="34" charset="0"/>
              </a:rPr>
              <a:t>SB radius</a:t>
            </a:r>
            <a:endParaRPr lang="en-US" sz="1800" dirty="0">
              <a:solidFill>
                <a:schemeClr val="bg1"/>
              </a:solidFill>
              <a:latin typeface="Arial Narrow" pitchFamily="34" charset="0"/>
            </a:endParaRPr>
          </a:p>
        </p:txBody>
      </p:sp>
      <p:sp>
        <p:nvSpPr>
          <p:cNvPr id="28" name="Rounded Rectangular Callout 27"/>
          <p:cNvSpPr/>
          <p:nvPr/>
        </p:nvSpPr>
        <p:spPr>
          <a:xfrm>
            <a:off x="5458619" y="336127"/>
            <a:ext cx="923766" cy="420158"/>
          </a:xfrm>
          <a:prstGeom prst="wedgeRoundRectCallout">
            <a:avLst>
              <a:gd name="adj1" fmla="val 32152"/>
              <a:gd name="adj2" fmla="val 137089"/>
              <a:gd name="adj3" fmla="val 16667"/>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dirty="0"/>
          </a:p>
        </p:txBody>
      </p:sp>
      <p:sp>
        <p:nvSpPr>
          <p:cNvPr id="6154" name="TextBox 28"/>
          <p:cNvSpPr txBox="1">
            <a:spLocks noChangeArrowheads="1"/>
          </p:cNvSpPr>
          <p:nvPr/>
        </p:nvSpPr>
        <p:spPr bwMode="auto">
          <a:xfrm>
            <a:off x="5542598" y="420159"/>
            <a:ext cx="754060" cy="339628"/>
          </a:xfrm>
          <a:prstGeom prst="rect">
            <a:avLst/>
          </a:prstGeom>
          <a:solidFill>
            <a:srgbClr val="FFC000"/>
          </a:solidFill>
          <a:ln w="9525">
            <a:noFill/>
            <a:miter lim="800000"/>
            <a:headEnd/>
            <a:tailEnd/>
          </a:ln>
        </p:spPr>
        <p:txBody>
          <a:bodyPr wrap="none" lIns="100794" tIns="50397" rIns="100794" bIns="50397">
            <a:spAutoFit/>
          </a:bodyPr>
          <a:lstStyle/>
          <a:p>
            <a:r>
              <a:rPr lang="en-US" sz="1500" dirty="0">
                <a:solidFill>
                  <a:schemeClr val="bg1"/>
                </a:solidFill>
                <a:latin typeface="Arial Narrow" pitchFamily="34" charset="0"/>
              </a:rPr>
              <a:t>SN rate</a:t>
            </a:r>
          </a:p>
        </p:txBody>
      </p:sp>
      <p:sp>
        <p:nvSpPr>
          <p:cNvPr id="31" name="Rounded Rectangular Callout 30"/>
          <p:cNvSpPr/>
          <p:nvPr/>
        </p:nvSpPr>
        <p:spPr>
          <a:xfrm>
            <a:off x="5794534" y="1596602"/>
            <a:ext cx="1007745" cy="756285"/>
          </a:xfrm>
          <a:prstGeom prst="wedgeRoundRectCallout">
            <a:avLst>
              <a:gd name="adj1" fmla="val 60559"/>
              <a:gd name="adj2" fmla="val -83232"/>
              <a:gd name="adj3" fmla="val 16667"/>
            </a:avLst>
          </a:prstGeom>
          <a:solidFill>
            <a:srgbClr val="FFFF66"/>
          </a:solidFill>
          <a:ln w="3175"/>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6156" name="TextBox 31"/>
          <p:cNvSpPr txBox="1">
            <a:spLocks noChangeArrowheads="1"/>
          </p:cNvSpPr>
          <p:nvPr/>
        </p:nvSpPr>
        <p:spPr bwMode="auto">
          <a:xfrm>
            <a:off x="5878513" y="1680634"/>
            <a:ext cx="923766" cy="577718"/>
          </a:xfrm>
          <a:prstGeom prst="rect">
            <a:avLst/>
          </a:prstGeom>
          <a:solidFill>
            <a:srgbClr val="FFFF99"/>
          </a:solidFill>
          <a:ln w="9525">
            <a:noFill/>
            <a:miter lim="800000"/>
            <a:headEnd/>
            <a:tailEnd/>
          </a:ln>
        </p:spPr>
        <p:txBody>
          <a:bodyPr lIns="100794" tIns="50397" rIns="100794" bIns="50397">
            <a:spAutoFit/>
          </a:bodyPr>
          <a:lstStyle/>
          <a:p>
            <a:r>
              <a:rPr lang="en-US" sz="1500" dirty="0" smtClean="0">
                <a:solidFill>
                  <a:schemeClr val="bg1"/>
                </a:solidFill>
                <a:latin typeface="Arial Narrow" pitchFamily="34" charset="0"/>
              </a:rPr>
              <a:t>protons</a:t>
            </a:r>
            <a:r>
              <a:rPr lang="en-US" sz="1500" dirty="0">
                <a:solidFill>
                  <a:schemeClr val="bg1"/>
                </a:solidFill>
                <a:latin typeface="Arial Narrow" pitchFamily="34" charset="0"/>
              </a:rPr>
              <a:t>’</a:t>
            </a:r>
          </a:p>
          <a:p>
            <a:r>
              <a:rPr lang="en-US" sz="1500" dirty="0">
                <a:solidFill>
                  <a:schemeClr val="bg1"/>
                </a:solidFill>
                <a:latin typeface="Arial Narrow" pitchFamily="34" charset="0"/>
              </a:rPr>
              <a:t>lifetime</a:t>
            </a:r>
          </a:p>
        </p:txBody>
      </p:sp>
      <p:sp>
        <p:nvSpPr>
          <p:cNvPr id="34" name="Rounded Rectangular Callout 33"/>
          <p:cNvSpPr/>
          <p:nvPr/>
        </p:nvSpPr>
        <p:spPr>
          <a:xfrm>
            <a:off x="7726045" y="1932729"/>
            <a:ext cx="1259681" cy="672253"/>
          </a:xfrm>
          <a:prstGeom prst="wedgeRoundRectCallout">
            <a:avLst>
              <a:gd name="adj1" fmla="val -28694"/>
              <a:gd name="adj2" fmla="val -134454"/>
              <a:gd name="adj3" fmla="val 16667"/>
            </a:avLst>
          </a:prstGeom>
          <a:solidFill>
            <a:schemeClr val="accent5">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5" name="TextBox 34"/>
          <p:cNvSpPr txBox="1"/>
          <p:nvPr/>
        </p:nvSpPr>
        <p:spPr>
          <a:xfrm>
            <a:off x="7810024" y="2016760"/>
            <a:ext cx="1091724" cy="577718"/>
          </a:xfrm>
          <a:prstGeom prst="rect">
            <a:avLst/>
          </a:prstGeom>
          <a:solidFill>
            <a:schemeClr val="accent5">
              <a:lumMod val="20000"/>
              <a:lumOff val="80000"/>
            </a:schemeClr>
          </a:solidFill>
        </p:spPr>
        <p:txBody>
          <a:bodyPr lIns="100794" tIns="50397" rIns="100794" bIns="50397">
            <a:spAutoFit/>
          </a:bodyPr>
          <a:lstStyle/>
          <a:p>
            <a:pPr>
              <a:defRPr/>
            </a:pPr>
            <a:r>
              <a:rPr lang="en-US" sz="1500" dirty="0">
                <a:solidFill>
                  <a:schemeClr val="bg1"/>
                </a:solidFill>
                <a:latin typeface="Arial Narrow" pitchFamily="34" charset="0"/>
              </a:rPr>
              <a:t>kin. energy</a:t>
            </a:r>
          </a:p>
          <a:p>
            <a:pPr>
              <a:defRPr/>
            </a:pPr>
            <a:r>
              <a:rPr lang="en-US" sz="1500" dirty="0">
                <a:solidFill>
                  <a:schemeClr val="bg1"/>
                </a:solidFill>
                <a:latin typeface="Arial Narrow" pitchFamily="34" charset="0"/>
              </a:rPr>
              <a:t>of SN </a:t>
            </a:r>
            <a:r>
              <a:rPr lang="en-US" sz="1500" dirty="0" err="1">
                <a:solidFill>
                  <a:schemeClr val="bg1"/>
                </a:solidFill>
                <a:latin typeface="Arial Narrow" pitchFamily="34" charset="0"/>
              </a:rPr>
              <a:t>ejecta</a:t>
            </a:r>
            <a:endParaRPr lang="en-US" sz="1500" dirty="0">
              <a:solidFill>
                <a:schemeClr val="bg1"/>
              </a:solidFill>
              <a:latin typeface="Arial Narrow" pitchFamily="34" charset="0"/>
            </a:endParaRPr>
          </a:p>
        </p:txBody>
      </p:sp>
      <p:sp>
        <p:nvSpPr>
          <p:cNvPr id="36" name="Rounded Rectangular Callout 35"/>
          <p:cNvSpPr/>
          <p:nvPr/>
        </p:nvSpPr>
        <p:spPr>
          <a:xfrm>
            <a:off x="6886257" y="168063"/>
            <a:ext cx="1091724" cy="756285"/>
          </a:xfrm>
          <a:prstGeom prst="wedgeRoundRectCallout">
            <a:avLst>
              <a:gd name="adj1" fmla="val 23246"/>
              <a:gd name="adj2" fmla="val 79568"/>
              <a:gd name="adj3" fmla="val 16667"/>
            </a:avLst>
          </a:prstGeom>
          <a:solidFill>
            <a:schemeClr val="accent5">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37" name="TextBox 36"/>
          <p:cNvSpPr txBox="1"/>
          <p:nvPr/>
        </p:nvSpPr>
        <p:spPr>
          <a:xfrm>
            <a:off x="6970236" y="336127"/>
            <a:ext cx="923766" cy="577718"/>
          </a:xfrm>
          <a:prstGeom prst="rect">
            <a:avLst/>
          </a:prstGeom>
          <a:solidFill>
            <a:schemeClr val="accent5">
              <a:lumMod val="20000"/>
              <a:lumOff val="80000"/>
            </a:schemeClr>
          </a:solidFill>
        </p:spPr>
        <p:txBody>
          <a:bodyPr lIns="100794" tIns="50397" rIns="100794" bIns="50397">
            <a:spAutoFit/>
          </a:bodyPr>
          <a:lstStyle/>
          <a:p>
            <a:pPr>
              <a:defRPr/>
            </a:pPr>
            <a:r>
              <a:rPr lang="en-US" sz="1500" dirty="0">
                <a:solidFill>
                  <a:schemeClr val="bg1"/>
                </a:solidFill>
                <a:latin typeface="Arial Narrow" pitchFamily="34" charset="0"/>
              </a:rPr>
              <a:t>particle </a:t>
            </a:r>
          </a:p>
          <a:p>
            <a:pPr>
              <a:defRPr/>
            </a:pPr>
            <a:r>
              <a:rPr lang="en-US" sz="1500" dirty="0" err="1">
                <a:solidFill>
                  <a:schemeClr val="bg1"/>
                </a:solidFill>
                <a:latin typeface="Arial Narrow" pitchFamily="34" charset="0"/>
              </a:rPr>
              <a:t>accel</a:t>
            </a:r>
            <a:r>
              <a:rPr lang="en-US" sz="1500" dirty="0">
                <a:solidFill>
                  <a:schemeClr val="bg1"/>
                </a:solidFill>
                <a:latin typeface="Arial Narrow" pitchFamily="34" charset="0"/>
              </a:rPr>
              <a:t>. eff. </a:t>
            </a:r>
            <a:endParaRPr lang="en-US" dirty="0">
              <a:solidFill>
                <a:schemeClr val="bg1"/>
              </a:solidFill>
              <a:latin typeface="Arial Narrow" pitchFamily="34" charset="0"/>
            </a:endParaRPr>
          </a:p>
        </p:txBody>
      </p:sp>
      <p:sp>
        <p:nvSpPr>
          <p:cNvPr id="38" name="Rounded Rectangle 37"/>
          <p:cNvSpPr/>
          <p:nvPr/>
        </p:nvSpPr>
        <p:spPr>
          <a:xfrm>
            <a:off x="587852" y="2773045"/>
            <a:ext cx="7768034" cy="1260475"/>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50" name="TextBox 49"/>
          <p:cNvSpPr txBox="1"/>
          <p:nvPr/>
        </p:nvSpPr>
        <p:spPr>
          <a:xfrm>
            <a:off x="4450874" y="924349"/>
            <a:ext cx="4890737" cy="578832"/>
          </a:xfrm>
          <a:prstGeom prst="rect">
            <a:avLst/>
          </a:prstGeom>
          <a:noFill/>
        </p:spPr>
        <p:txBody>
          <a:bodyPr wrap="none" lIns="100794" tIns="50397" rIns="100794" bIns="50397">
            <a:spAutoFit/>
          </a:bodyPr>
          <a:lstStyle/>
          <a:p>
            <a:pPr>
              <a:defRPr/>
            </a:pPr>
            <a:r>
              <a:rPr lang="en-US" sz="3100" dirty="0">
                <a:latin typeface="+mn-lt"/>
              </a:rPr>
              <a:t>U</a:t>
            </a:r>
            <a:r>
              <a:rPr lang="en-US" sz="3100" baseline="-25000" dirty="0">
                <a:latin typeface="+mn-lt"/>
              </a:rPr>
              <a:t>p</a:t>
            </a:r>
            <a:r>
              <a:rPr lang="en-US" sz="3100" dirty="0">
                <a:latin typeface="+mn-lt"/>
              </a:rPr>
              <a:t> </a:t>
            </a:r>
            <a:r>
              <a:rPr lang="en-US" sz="3100" dirty="0"/>
              <a:t>~</a:t>
            </a:r>
            <a:r>
              <a:rPr lang="en-US" sz="3100" dirty="0">
                <a:latin typeface="+mn-lt"/>
              </a:rPr>
              <a:t> </a:t>
            </a:r>
            <a:r>
              <a:rPr lang="en-US" sz="3100" dirty="0"/>
              <a:t>¼  </a:t>
            </a:r>
            <a:r>
              <a:rPr lang="en-US" sz="3100" dirty="0">
                <a:latin typeface="+mn-lt"/>
              </a:rPr>
              <a:t>(</a:t>
            </a:r>
            <a:r>
              <a:rPr lang="en-US" sz="3100" dirty="0" err="1">
                <a:latin typeface="Symbol" pitchFamily="18" charset="2"/>
              </a:rPr>
              <a:t>n</a:t>
            </a:r>
            <a:r>
              <a:rPr lang="en-US" sz="3100" baseline="-25000" dirty="0" err="1">
                <a:latin typeface="+mn-lt"/>
              </a:rPr>
              <a:t>SN</a:t>
            </a:r>
            <a:r>
              <a:rPr lang="en-US" sz="3100" dirty="0">
                <a:latin typeface="+mn-lt"/>
              </a:rPr>
              <a:t> </a:t>
            </a:r>
            <a:r>
              <a:rPr lang="en-US" sz="3100" dirty="0">
                <a:latin typeface="Symbol" pitchFamily="18" charset="2"/>
              </a:rPr>
              <a:t>t</a:t>
            </a:r>
            <a:r>
              <a:rPr lang="en-US" sz="3100" baseline="-25000" dirty="0">
                <a:latin typeface="Symbol" pitchFamily="18" charset="2"/>
              </a:rPr>
              <a:t>-</a:t>
            </a:r>
            <a:r>
              <a:rPr lang="en-US" sz="3100" dirty="0">
                <a:latin typeface="+mn-lt"/>
              </a:rPr>
              <a:t>)  (</a:t>
            </a:r>
            <a:r>
              <a:rPr lang="en-US" sz="3100" dirty="0">
                <a:latin typeface="Symbol" pitchFamily="18" charset="2"/>
              </a:rPr>
              <a:t>h</a:t>
            </a:r>
            <a:r>
              <a:rPr lang="en-US" sz="3100" dirty="0">
                <a:latin typeface="+mn-lt"/>
              </a:rPr>
              <a:t> </a:t>
            </a:r>
            <a:r>
              <a:rPr lang="en-US" sz="3100" dirty="0" err="1">
                <a:latin typeface="+mn-lt"/>
              </a:rPr>
              <a:t>E</a:t>
            </a:r>
            <a:r>
              <a:rPr lang="en-US" sz="3100" baseline="-25000" dirty="0" err="1">
                <a:latin typeface="+mn-lt"/>
              </a:rPr>
              <a:t>ej</a:t>
            </a:r>
            <a:r>
              <a:rPr lang="en-US" sz="3100" dirty="0">
                <a:latin typeface="+mn-lt"/>
              </a:rPr>
              <a:t>)  r</a:t>
            </a:r>
            <a:r>
              <a:rPr lang="en-US" sz="3100" baseline="-25000" dirty="0">
                <a:latin typeface="+mn-lt"/>
              </a:rPr>
              <a:t>s</a:t>
            </a:r>
            <a:r>
              <a:rPr lang="en-US" sz="3100" baseline="30000" dirty="0">
                <a:latin typeface="Symbol" pitchFamily="18" charset="2"/>
              </a:rPr>
              <a:t>-</a:t>
            </a:r>
            <a:r>
              <a:rPr lang="en-US" sz="3100" baseline="30000" dirty="0">
                <a:latin typeface="+mn-lt"/>
              </a:rPr>
              <a:t>3</a:t>
            </a:r>
          </a:p>
        </p:txBody>
      </p:sp>
      <p:pic>
        <p:nvPicPr>
          <p:cNvPr id="6164" name="Picture 6"/>
          <p:cNvPicPr>
            <a:picLocks noChangeAspect="1" noChangeArrowheads="1"/>
          </p:cNvPicPr>
          <p:nvPr/>
        </p:nvPicPr>
        <p:blipFill>
          <a:blip r:embed="rId2" cstate="print"/>
          <a:srcRect/>
          <a:stretch>
            <a:fillRect/>
          </a:stretch>
        </p:blipFill>
        <p:spPr bwMode="auto">
          <a:xfrm>
            <a:off x="1007745" y="4285615"/>
            <a:ext cx="7390130" cy="772041"/>
          </a:xfrm>
          <a:prstGeom prst="rect">
            <a:avLst/>
          </a:prstGeom>
          <a:noFill/>
          <a:ln w="9525">
            <a:noFill/>
            <a:miter lim="800000"/>
            <a:headEnd/>
            <a:tailEnd/>
          </a:ln>
        </p:spPr>
      </p:pic>
      <p:pic>
        <p:nvPicPr>
          <p:cNvPr id="6165" name="Picture 7"/>
          <p:cNvPicPr>
            <a:picLocks noChangeAspect="1" noChangeArrowheads="1"/>
          </p:cNvPicPr>
          <p:nvPr/>
        </p:nvPicPr>
        <p:blipFill>
          <a:blip r:embed="rId3" cstate="print"/>
          <a:srcRect/>
          <a:stretch>
            <a:fillRect/>
          </a:stretch>
        </p:blipFill>
        <p:spPr bwMode="auto">
          <a:xfrm>
            <a:off x="8481854" y="4453679"/>
            <a:ext cx="1175703" cy="420158"/>
          </a:xfrm>
          <a:prstGeom prst="rect">
            <a:avLst/>
          </a:prstGeom>
          <a:noFill/>
          <a:ln w="9525">
            <a:noFill/>
            <a:miter lim="800000"/>
            <a:headEnd/>
            <a:tailEnd/>
          </a:ln>
        </p:spPr>
      </p:pic>
      <p:sp>
        <p:nvSpPr>
          <p:cNvPr id="58" name="TextBox 57"/>
          <p:cNvSpPr txBox="1"/>
          <p:nvPr/>
        </p:nvSpPr>
        <p:spPr>
          <a:xfrm>
            <a:off x="7642067" y="252095"/>
            <a:ext cx="1061164" cy="440333"/>
          </a:xfrm>
          <a:prstGeom prst="rect">
            <a:avLst/>
          </a:prstGeom>
          <a:solidFill>
            <a:srgbClr val="002060"/>
          </a:solidFill>
          <a:scene3d>
            <a:camera prst="perspectiveContrastingRightFacing"/>
            <a:lightRig rig="threePt" dir="t"/>
          </a:scene3d>
        </p:spPr>
        <p:txBody>
          <a:bodyPr wrap="none" lIns="100794" tIns="50397" rIns="100794" bIns="50397">
            <a:spAutoFit/>
          </a:bodyPr>
          <a:lstStyle/>
          <a:p>
            <a:pPr>
              <a:defRPr/>
            </a:pPr>
            <a:r>
              <a:rPr lang="en-US" sz="2200" b="1" dirty="0">
                <a:solidFill>
                  <a:srgbClr val="FFFF00"/>
                </a:solidFill>
                <a:latin typeface="Symbol" pitchFamily="18" charset="2"/>
              </a:rPr>
              <a:t>h » </a:t>
            </a:r>
            <a:r>
              <a:rPr lang="en-US" sz="2200" b="1" dirty="0">
                <a:solidFill>
                  <a:srgbClr val="FFFF00"/>
                </a:solidFill>
                <a:latin typeface="+mn-lt"/>
              </a:rPr>
              <a:t>5%</a:t>
            </a:r>
          </a:p>
        </p:txBody>
      </p:sp>
      <p:sp>
        <p:nvSpPr>
          <p:cNvPr id="59" name="TextBox 58"/>
          <p:cNvSpPr txBox="1"/>
          <p:nvPr/>
        </p:nvSpPr>
        <p:spPr>
          <a:xfrm>
            <a:off x="8313896" y="1764665"/>
            <a:ext cx="1724807" cy="440333"/>
          </a:xfrm>
          <a:prstGeom prst="rect">
            <a:avLst/>
          </a:prstGeom>
          <a:solidFill>
            <a:srgbClr val="002060"/>
          </a:solidFill>
          <a:scene3d>
            <a:camera prst="perspectiveContrastingLeftFacing"/>
            <a:lightRig rig="threePt" dir="t"/>
          </a:scene3d>
        </p:spPr>
        <p:txBody>
          <a:bodyPr wrap="none" lIns="100794" tIns="50397" rIns="100794" bIns="50397">
            <a:spAutoFit/>
          </a:bodyPr>
          <a:lstStyle/>
          <a:p>
            <a:pPr>
              <a:defRPr/>
            </a:pPr>
            <a:r>
              <a:rPr lang="en-US" sz="2200" b="1" dirty="0" err="1">
                <a:solidFill>
                  <a:srgbClr val="FFFF00"/>
                </a:solidFill>
                <a:latin typeface="+mn-lt"/>
              </a:rPr>
              <a:t>E</a:t>
            </a:r>
            <a:r>
              <a:rPr lang="en-US" sz="2200" b="1" baseline="-25000" dirty="0" err="1">
                <a:solidFill>
                  <a:srgbClr val="FFFF00"/>
                </a:solidFill>
                <a:latin typeface="+mn-lt"/>
              </a:rPr>
              <a:t>ej</a:t>
            </a:r>
            <a:r>
              <a:rPr lang="en-US" sz="2200" b="1" dirty="0">
                <a:solidFill>
                  <a:srgbClr val="FFFF00"/>
                </a:solidFill>
              </a:rPr>
              <a:t> </a:t>
            </a:r>
            <a:r>
              <a:rPr lang="en-US" sz="2200" b="1" dirty="0">
                <a:solidFill>
                  <a:srgbClr val="FFFF00"/>
                </a:solidFill>
                <a:latin typeface="Symbol" pitchFamily="18" charset="2"/>
              </a:rPr>
              <a:t>»</a:t>
            </a:r>
            <a:r>
              <a:rPr lang="en-US" sz="2200" b="1" dirty="0">
                <a:solidFill>
                  <a:srgbClr val="FFFF00"/>
                </a:solidFill>
              </a:rPr>
              <a:t> </a:t>
            </a:r>
            <a:r>
              <a:rPr lang="en-US" sz="2200" b="1" dirty="0">
                <a:solidFill>
                  <a:srgbClr val="FFFF00"/>
                </a:solidFill>
                <a:latin typeface="+mn-lt"/>
              </a:rPr>
              <a:t>10</a:t>
            </a:r>
            <a:r>
              <a:rPr lang="en-US" sz="2200" b="1" baseline="30000" dirty="0">
                <a:solidFill>
                  <a:srgbClr val="FFFF00"/>
                </a:solidFill>
                <a:latin typeface="+mn-lt"/>
              </a:rPr>
              <a:t>51</a:t>
            </a:r>
            <a:r>
              <a:rPr lang="en-US" sz="2200" b="1" dirty="0">
                <a:solidFill>
                  <a:srgbClr val="FFFF00"/>
                </a:solidFill>
                <a:latin typeface="+mn-lt"/>
              </a:rPr>
              <a:t>erg</a:t>
            </a:r>
          </a:p>
        </p:txBody>
      </p:sp>
      <p:sp>
        <p:nvSpPr>
          <p:cNvPr id="68" name="Oval 67"/>
          <p:cNvSpPr/>
          <p:nvPr/>
        </p:nvSpPr>
        <p:spPr>
          <a:xfrm>
            <a:off x="4366895" y="924349"/>
            <a:ext cx="671830" cy="672253"/>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79" name="TextBox 78"/>
          <p:cNvSpPr txBox="1"/>
          <p:nvPr/>
        </p:nvSpPr>
        <p:spPr>
          <a:xfrm>
            <a:off x="5962492" y="168063"/>
            <a:ext cx="844758" cy="409555"/>
          </a:xfrm>
          <a:prstGeom prst="rect">
            <a:avLst/>
          </a:prstGeom>
          <a:solidFill>
            <a:srgbClr val="C00000"/>
          </a:solidFill>
          <a:scene3d>
            <a:camera prst="perspectiveContrastingLeftFacing"/>
            <a:lightRig rig="threePt" dir="t"/>
          </a:scene3d>
        </p:spPr>
        <p:txBody>
          <a:bodyPr wrap="none" lIns="100794" tIns="50397" rIns="100794" bIns="50397">
            <a:spAutoFit/>
          </a:bodyPr>
          <a:lstStyle/>
          <a:p>
            <a:pPr>
              <a:defRPr/>
            </a:pPr>
            <a:r>
              <a:rPr lang="en-US" b="1" dirty="0" err="1">
                <a:solidFill>
                  <a:schemeClr val="bg1"/>
                </a:solidFill>
                <a:latin typeface="+mn-lt"/>
              </a:rPr>
              <a:t>obs’d</a:t>
            </a:r>
            <a:endParaRPr lang="en-US" b="1" dirty="0">
              <a:solidFill>
                <a:schemeClr val="bg1"/>
              </a:solidFill>
              <a:latin typeface="+mn-lt"/>
            </a:endParaRPr>
          </a:p>
        </p:txBody>
      </p:sp>
      <p:sp>
        <p:nvSpPr>
          <p:cNvPr id="80" name="TextBox 79"/>
          <p:cNvSpPr txBox="1"/>
          <p:nvPr/>
        </p:nvSpPr>
        <p:spPr>
          <a:xfrm>
            <a:off x="9317794" y="168063"/>
            <a:ext cx="844758" cy="409555"/>
          </a:xfrm>
          <a:prstGeom prst="rect">
            <a:avLst/>
          </a:prstGeom>
          <a:solidFill>
            <a:srgbClr val="C00000"/>
          </a:solidFill>
          <a:scene3d>
            <a:camera prst="perspectiveContrastingLeftFacing"/>
            <a:lightRig rig="threePt" dir="t"/>
          </a:scene3d>
        </p:spPr>
        <p:txBody>
          <a:bodyPr wrap="none" lIns="100794" tIns="50397" rIns="100794" bIns="50397">
            <a:spAutoFit/>
          </a:bodyPr>
          <a:lstStyle/>
          <a:p>
            <a:pPr>
              <a:defRPr/>
            </a:pPr>
            <a:r>
              <a:rPr lang="en-US" b="1" dirty="0" err="1">
                <a:solidFill>
                  <a:schemeClr val="bg1"/>
                </a:solidFill>
                <a:latin typeface="+mn-lt"/>
              </a:rPr>
              <a:t>obs’d</a:t>
            </a:r>
            <a:endParaRPr lang="en-US" b="1" dirty="0">
              <a:solidFill>
                <a:schemeClr val="bg1"/>
              </a:solidFill>
              <a:latin typeface="+mn-lt"/>
            </a:endParaRPr>
          </a:p>
        </p:txBody>
      </p:sp>
      <p:sp>
        <p:nvSpPr>
          <p:cNvPr id="88" name="Rounded Rectangle 87"/>
          <p:cNvSpPr/>
          <p:nvPr/>
        </p:nvSpPr>
        <p:spPr>
          <a:xfrm>
            <a:off x="2267426" y="4285615"/>
            <a:ext cx="1175703" cy="75628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89" name="Rounded Rectangle 88"/>
          <p:cNvSpPr/>
          <p:nvPr/>
        </p:nvSpPr>
        <p:spPr>
          <a:xfrm>
            <a:off x="6802279" y="4285615"/>
            <a:ext cx="1595596" cy="756285"/>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sp>
        <p:nvSpPr>
          <p:cNvPr id="45" name="TextBox 20"/>
          <p:cNvSpPr txBox="1">
            <a:spLocks noChangeArrowheads="1"/>
          </p:cNvSpPr>
          <p:nvPr/>
        </p:nvSpPr>
        <p:spPr bwMode="auto">
          <a:xfrm>
            <a:off x="-23290" y="-19636"/>
            <a:ext cx="4495159" cy="1948438"/>
          </a:xfrm>
          <a:prstGeom prst="rect">
            <a:avLst/>
          </a:prstGeom>
          <a:noFill/>
          <a:ln w="3175">
            <a:solidFill>
              <a:schemeClr val="tx1"/>
            </a:solidFill>
            <a:miter lim="800000"/>
            <a:headEnd/>
            <a:tailEnd/>
          </a:ln>
        </p:spPr>
        <p:txBody>
          <a:bodyPr wrap="square" lIns="100794" tIns="50397" rIns="100794" bIns="50397">
            <a:spAutoFit/>
          </a:bodyPr>
          <a:lstStyle/>
          <a:p>
            <a:r>
              <a:rPr lang="en-US" b="1" dirty="0" smtClean="0"/>
              <a:t>NGC </a:t>
            </a:r>
            <a:r>
              <a:rPr lang="en-US" b="1" dirty="0"/>
              <a:t>253   </a:t>
            </a:r>
            <a:r>
              <a:rPr lang="en-US" sz="1300" b="1" dirty="0"/>
              <a:t> </a:t>
            </a:r>
            <a:r>
              <a:rPr lang="en-US" b="1" dirty="0">
                <a:sym typeface="Wingdings" pitchFamily="2" charset="2"/>
              </a:rPr>
              <a:t> </a:t>
            </a:r>
            <a:r>
              <a:rPr lang="en-US" b="1" dirty="0" smtClean="0">
                <a:sym typeface="Wingdings" pitchFamily="2" charset="2"/>
              </a:rPr>
              <a:t>             </a:t>
            </a:r>
            <a:r>
              <a:rPr lang="en-US" sz="1100" b="1" dirty="0">
                <a:sym typeface="Wingdings" pitchFamily="2" charset="2"/>
              </a:rPr>
              <a:t> </a:t>
            </a:r>
            <a:r>
              <a:rPr lang="en-US" b="1" dirty="0" smtClean="0">
                <a:solidFill>
                  <a:srgbClr val="FF0000"/>
                </a:solidFill>
                <a:sym typeface="Wingdings" pitchFamily="2" charset="2"/>
              </a:rPr>
              <a:t>250   </a:t>
            </a:r>
            <a:r>
              <a:rPr lang="en-US" b="1" dirty="0" err="1" smtClean="0">
                <a:solidFill>
                  <a:srgbClr val="FF0000"/>
                </a:solidFill>
                <a:sym typeface="Wingdings" pitchFamily="2" charset="2"/>
              </a:rPr>
              <a:t>eV</a:t>
            </a:r>
            <a:r>
              <a:rPr lang="en-US" b="1" dirty="0" smtClean="0">
                <a:solidFill>
                  <a:srgbClr val="FF0000"/>
                </a:solidFill>
                <a:sym typeface="Wingdings" pitchFamily="2" charset="2"/>
              </a:rPr>
              <a:t> </a:t>
            </a:r>
            <a:r>
              <a:rPr lang="en-US" b="1" dirty="0">
                <a:solidFill>
                  <a:srgbClr val="FF0000"/>
                </a:solidFill>
                <a:sym typeface="Wingdings" pitchFamily="2" charset="2"/>
              </a:rPr>
              <a:t>cm-3</a:t>
            </a:r>
            <a:endParaRPr lang="en-US" b="1" baseline="30000" dirty="0">
              <a:sym typeface="Wingdings" pitchFamily="2" charset="2"/>
            </a:endParaRPr>
          </a:p>
          <a:p>
            <a:r>
              <a:rPr lang="en-US" b="1" dirty="0">
                <a:sym typeface="Wingdings" pitchFamily="2" charset="2"/>
              </a:rPr>
              <a:t>M 82          </a:t>
            </a:r>
            <a:r>
              <a:rPr lang="en-US" sz="1200" b="1" dirty="0">
                <a:sym typeface="Wingdings" pitchFamily="2" charset="2"/>
              </a:rPr>
              <a:t> </a:t>
            </a:r>
            <a:r>
              <a:rPr lang="en-US" b="1" dirty="0">
                <a:sym typeface="Wingdings" pitchFamily="2" charset="2"/>
              </a:rPr>
              <a:t>     </a:t>
            </a:r>
            <a:r>
              <a:rPr lang="en-US" b="1" dirty="0" smtClean="0">
                <a:sym typeface="Wingdings" pitchFamily="2" charset="2"/>
              </a:rPr>
              <a:t>     </a:t>
            </a:r>
            <a:r>
              <a:rPr lang="en-US" sz="600" b="1" dirty="0">
                <a:sym typeface="Wingdings" pitchFamily="2" charset="2"/>
              </a:rPr>
              <a:t> </a:t>
            </a:r>
            <a:r>
              <a:rPr lang="en-US" b="1" dirty="0" smtClean="0">
                <a:sym typeface="Wingdings" pitchFamily="2" charset="2"/>
              </a:rPr>
              <a:t>   </a:t>
            </a:r>
            <a:r>
              <a:rPr lang="en-US" sz="1800" b="1" dirty="0">
                <a:sym typeface="Wingdings" pitchFamily="2" charset="2"/>
              </a:rPr>
              <a:t> </a:t>
            </a:r>
            <a:r>
              <a:rPr lang="en-US" b="1" dirty="0" smtClean="0">
                <a:solidFill>
                  <a:srgbClr val="FF0000"/>
                </a:solidFill>
                <a:sym typeface="Wingdings" pitchFamily="2" charset="2"/>
              </a:rPr>
              <a:t>220</a:t>
            </a:r>
            <a:endParaRPr lang="en-US" b="1" dirty="0">
              <a:solidFill>
                <a:srgbClr val="FF0000"/>
              </a:solidFill>
              <a:sym typeface="Wingdings" pitchFamily="2" charset="2"/>
            </a:endParaRPr>
          </a:p>
          <a:p>
            <a:r>
              <a:rPr lang="en-US" b="1" dirty="0" smtClean="0">
                <a:sym typeface="Wingdings" pitchFamily="2" charset="2"/>
              </a:rPr>
              <a:t>Milky </a:t>
            </a:r>
            <a:r>
              <a:rPr lang="en-US" b="1" dirty="0">
                <a:sym typeface="Wingdings" pitchFamily="2" charset="2"/>
              </a:rPr>
              <a:t>Way </a:t>
            </a:r>
            <a:r>
              <a:rPr lang="en-US" b="1" dirty="0" smtClean="0">
                <a:sym typeface="Wingdings" pitchFamily="2" charset="2"/>
              </a:rPr>
              <a:t>           </a:t>
            </a:r>
            <a:r>
              <a:rPr lang="en-US" sz="1100" b="1" dirty="0">
                <a:sym typeface="Wingdings" pitchFamily="2" charset="2"/>
              </a:rPr>
              <a:t> </a:t>
            </a:r>
            <a:r>
              <a:rPr lang="en-US" b="1" dirty="0" smtClean="0">
                <a:sym typeface="Wingdings" pitchFamily="2" charset="2"/>
              </a:rPr>
              <a:t>       </a:t>
            </a:r>
            <a:r>
              <a:rPr lang="en-US" sz="1200" b="1" dirty="0">
                <a:sym typeface="Wingdings" pitchFamily="2" charset="2"/>
              </a:rPr>
              <a:t> </a:t>
            </a:r>
            <a:r>
              <a:rPr lang="en-US" b="1" dirty="0" smtClean="0">
                <a:solidFill>
                  <a:srgbClr val="FF0000"/>
                </a:solidFill>
                <a:sym typeface="Wingdings" pitchFamily="2" charset="2"/>
              </a:rPr>
              <a:t>1</a:t>
            </a:r>
          </a:p>
          <a:p>
            <a:r>
              <a:rPr lang="en-US" b="1" dirty="0" smtClean="0">
                <a:sym typeface="Wingdings" pitchFamily="2" charset="2"/>
              </a:rPr>
              <a:t>M31                             </a:t>
            </a:r>
            <a:r>
              <a:rPr lang="en-US" sz="1200" b="1" dirty="0">
                <a:sym typeface="Wingdings" pitchFamily="2" charset="2"/>
              </a:rPr>
              <a:t>  </a:t>
            </a:r>
            <a:r>
              <a:rPr lang="en-US" b="1" dirty="0" smtClean="0">
                <a:solidFill>
                  <a:srgbClr val="FF0000"/>
                </a:solidFill>
                <a:sym typeface="Wingdings" pitchFamily="2" charset="2"/>
              </a:rPr>
              <a:t>0.35</a:t>
            </a:r>
          </a:p>
          <a:p>
            <a:r>
              <a:rPr lang="en-US" b="1" dirty="0" smtClean="0">
                <a:sym typeface="Wingdings" pitchFamily="2" charset="2"/>
              </a:rPr>
              <a:t>LMC            </a:t>
            </a:r>
            <a:r>
              <a:rPr lang="en-US" sz="900" b="1" dirty="0">
                <a:sym typeface="Wingdings" pitchFamily="2" charset="2"/>
              </a:rPr>
              <a:t> </a:t>
            </a:r>
            <a:r>
              <a:rPr lang="en-US" b="1" dirty="0" smtClean="0">
                <a:sym typeface="Wingdings" pitchFamily="2" charset="2"/>
              </a:rPr>
              <a:t></a:t>
            </a:r>
            <a:r>
              <a:rPr lang="en-US" b="1" dirty="0" smtClean="0">
                <a:solidFill>
                  <a:srgbClr val="FF0000"/>
                </a:solidFill>
                <a:sym typeface="Wingdings" pitchFamily="2" charset="2"/>
              </a:rPr>
              <a:t>                  0.25</a:t>
            </a:r>
          </a:p>
          <a:p>
            <a:r>
              <a:rPr lang="en-US" b="1" dirty="0" smtClean="0">
                <a:sym typeface="Wingdings" pitchFamily="2" charset="2"/>
              </a:rPr>
              <a:t>SMC                            </a:t>
            </a:r>
            <a:r>
              <a:rPr lang="en-US" sz="700" b="1" dirty="0">
                <a:sym typeface="Wingdings" pitchFamily="2" charset="2"/>
              </a:rPr>
              <a:t> </a:t>
            </a:r>
            <a:r>
              <a:rPr lang="en-US" sz="1800" b="1" dirty="0">
                <a:sym typeface="Wingdings" pitchFamily="2" charset="2"/>
              </a:rPr>
              <a:t>  </a:t>
            </a:r>
            <a:r>
              <a:rPr lang="en-US" b="1" dirty="0" smtClean="0">
                <a:solidFill>
                  <a:srgbClr val="FF0000"/>
                </a:solidFill>
                <a:sym typeface="Wingdings" pitchFamily="2" charset="2"/>
              </a:rPr>
              <a:t>0.15</a:t>
            </a:r>
            <a:endParaRPr lang="en-US" b="1" dirty="0">
              <a:solidFill>
                <a:srgbClr val="FF0000"/>
              </a:solidFill>
            </a:endParaRPr>
          </a:p>
        </p:txBody>
      </p:sp>
      <p:sp>
        <p:nvSpPr>
          <p:cNvPr id="46" name="Oval 45"/>
          <p:cNvSpPr/>
          <p:nvPr/>
        </p:nvSpPr>
        <p:spPr>
          <a:xfrm rot="20904207">
            <a:off x="2448282" y="-110432"/>
            <a:ext cx="1181607" cy="2123830"/>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a:defRPr/>
            </a:pPr>
            <a:endParaRPr lang="en-US"/>
          </a:p>
        </p:txBody>
      </p:sp>
      <p:cxnSp>
        <p:nvCxnSpPr>
          <p:cNvPr id="48" name="Straight Arrow Connector 47"/>
          <p:cNvCxnSpPr>
            <a:stCxn id="46" idx="6"/>
            <a:endCxn id="68" idx="2"/>
          </p:cNvCxnSpPr>
          <p:nvPr/>
        </p:nvCxnSpPr>
        <p:spPr>
          <a:xfrm>
            <a:off x="3617829" y="832720"/>
            <a:ext cx="749066" cy="427756"/>
          </a:xfrm>
          <a:prstGeom prst="straightConnector1">
            <a:avLst/>
          </a:prstGeom>
          <a:ln w="31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55809" y="3277235"/>
            <a:ext cx="419894" cy="42015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cxnSp>
        <p:nvCxnSpPr>
          <p:cNvPr id="52" name="Straight Arrow Connector 51"/>
          <p:cNvCxnSpPr>
            <a:stCxn id="47" idx="7"/>
          </p:cNvCxnSpPr>
          <p:nvPr/>
        </p:nvCxnSpPr>
        <p:spPr>
          <a:xfrm rot="5400000" flipH="1" flipV="1">
            <a:off x="2667322" y="211554"/>
            <a:ext cx="1574101" cy="4680323"/>
          </a:xfrm>
          <a:prstGeom prst="straightConnector1">
            <a:avLst/>
          </a:prstGeom>
          <a:ln w="31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351405" y="5125932"/>
            <a:ext cx="1091723" cy="1763772"/>
          </a:xfrm>
          <a:prstGeom prst="rect">
            <a:avLst/>
          </a:prstGeom>
          <a:solidFill>
            <a:srgbClr val="FFC000"/>
          </a:solidFill>
        </p:spPr>
        <p:txBody>
          <a:bodyPr wrap="square" lIns="100794" tIns="50397" rIns="100794" bIns="50397" rtlCol="0">
            <a:spAutoFit/>
          </a:bodyPr>
          <a:lstStyle/>
          <a:p>
            <a:r>
              <a:rPr lang="en-US" sz="1800" dirty="0" smtClean="0">
                <a:solidFill>
                  <a:schemeClr val="bg1"/>
                </a:solidFill>
              </a:rPr>
              <a:t>0.12/</a:t>
            </a:r>
            <a:r>
              <a:rPr lang="en-US" sz="1600" dirty="0" err="1" smtClean="0">
                <a:solidFill>
                  <a:schemeClr val="bg1"/>
                </a:solidFill>
              </a:rPr>
              <a:t>yr</a:t>
            </a:r>
            <a:endParaRPr lang="en-US" sz="1800" baseline="30000" dirty="0">
              <a:solidFill>
                <a:schemeClr val="bg1"/>
              </a:solidFill>
            </a:endParaRPr>
          </a:p>
          <a:p>
            <a:r>
              <a:rPr lang="en-US" sz="1800" dirty="0" smtClean="0">
                <a:solidFill>
                  <a:schemeClr val="bg1"/>
                </a:solidFill>
              </a:rPr>
              <a:t>0.25/</a:t>
            </a:r>
            <a:r>
              <a:rPr lang="en-US" sz="1600" dirty="0" err="1" smtClean="0">
                <a:solidFill>
                  <a:schemeClr val="bg1"/>
                </a:solidFill>
              </a:rPr>
              <a:t>yr</a:t>
            </a:r>
            <a:endParaRPr lang="en-US" sz="1800" baseline="30000" dirty="0">
              <a:solidFill>
                <a:schemeClr val="bg1"/>
              </a:solidFill>
            </a:endParaRPr>
          </a:p>
          <a:p>
            <a:r>
              <a:rPr lang="en-US" sz="1800" dirty="0" smtClean="0">
                <a:solidFill>
                  <a:schemeClr val="bg1"/>
                </a:solidFill>
              </a:rPr>
              <a:t>0.02/</a:t>
            </a:r>
            <a:r>
              <a:rPr lang="en-US" sz="1600" dirty="0" err="1" smtClean="0">
                <a:solidFill>
                  <a:schemeClr val="bg1"/>
                </a:solidFill>
              </a:rPr>
              <a:t>yr</a:t>
            </a:r>
            <a:endParaRPr lang="en-US" sz="1800" baseline="30000" dirty="0">
              <a:solidFill>
                <a:schemeClr val="bg1"/>
              </a:solidFill>
            </a:endParaRPr>
          </a:p>
          <a:p>
            <a:r>
              <a:rPr lang="en-US" sz="1800" dirty="0" smtClean="0">
                <a:solidFill>
                  <a:schemeClr val="bg1"/>
                </a:solidFill>
              </a:rPr>
              <a:t>0.01/</a:t>
            </a:r>
            <a:r>
              <a:rPr lang="en-US" sz="1600" dirty="0" err="1" smtClean="0">
                <a:solidFill>
                  <a:schemeClr val="bg1"/>
                </a:solidFill>
              </a:rPr>
              <a:t>yr</a:t>
            </a:r>
            <a:endParaRPr lang="en-US" sz="1800" baseline="30000" dirty="0">
              <a:solidFill>
                <a:schemeClr val="bg1"/>
              </a:solidFill>
            </a:endParaRPr>
          </a:p>
          <a:p>
            <a:r>
              <a:rPr lang="en-US" sz="1800" dirty="0">
                <a:solidFill>
                  <a:schemeClr val="bg1"/>
                </a:solidFill>
              </a:rPr>
              <a:t>2 </a:t>
            </a:r>
            <a:r>
              <a:rPr lang="en-US" sz="1800" dirty="0" smtClean="0">
                <a:solidFill>
                  <a:schemeClr val="bg1"/>
                </a:solidFill>
              </a:rPr>
              <a:t>E-3/</a:t>
            </a:r>
            <a:r>
              <a:rPr lang="en-US" sz="1600" dirty="0" err="1" smtClean="0">
                <a:solidFill>
                  <a:schemeClr val="bg1"/>
                </a:solidFill>
              </a:rPr>
              <a:t>yr</a:t>
            </a:r>
            <a:endParaRPr lang="en-US" sz="1800" baseline="30000" dirty="0">
              <a:solidFill>
                <a:schemeClr val="bg1"/>
              </a:solidFill>
            </a:endParaRPr>
          </a:p>
          <a:p>
            <a:r>
              <a:rPr lang="en-US" sz="1800" dirty="0">
                <a:solidFill>
                  <a:schemeClr val="bg1"/>
                </a:solidFill>
              </a:rPr>
              <a:t>1 </a:t>
            </a:r>
            <a:r>
              <a:rPr lang="en-US" sz="1800" dirty="0" smtClean="0">
                <a:solidFill>
                  <a:schemeClr val="bg1"/>
                </a:solidFill>
              </a:rPr>
              <a:t>E-3/</a:t>
            </a:r>
            <a:r>
              <a:rPr lang="en-US" sz="1600" dirty="0" err="1" smtClean="0">
                <a:solidFill>
                  <a:schemeClr val="bg1"/>
                </a:solidFill>
              </a:rPr>
              <a:t>y</a:t>
            </a:r>
            <a:r>
              <a:rPr lang="en-US" sz="1500" dirty="0" err="1" smtClean="0">
                <a:solidFill>
                  <a:schemeClr val="bg1"/>
                </a:solidFill>
              </a:rPr>
              <a:t>r</a:t>
            </a:r>
            <a:endParaRPr lang="en-US" sz="1800" baseline="30000" dirty="0">
              <a:solidFill>
                <a:schemeClr val="bg1"/>
              </a:solidFill>
            </a:endParaRPr>
          </a:p>
        </p:txBody>
      </p:sp>
      <p:sp>
        <p:nvSpPr>
          <p:cNvPr id="65" name="TextBox 64"/>
          <p:cNvSpPr txBox="1"/>
          <p:nvPr/>
        </p:nvSpPr>
        <p:spPr>
          <a:xfrm>
            <a:off x="6970237" y="5125932"/>
            <a:ext cx="1139710" cy="1763772"/>
          </a:xfrm>
          <a:prstGeom prst="rect">
            <a:avLst/>
          </a:prstGeom>
          <a:solidFill>
            <a:srgbClr val="FFC000"/>
          </a:solidFill>
        </p:spPr>
        <p:txBody>
          <a:bodyPr wrap="none" lIns="100794" tIns="50397" rIns="100794" bIns="50397" rtlCol="0">
            <a:spAutoFit/>
          </a:bodyPr>
          <a:lstStyle/>
          <a:p>
            <a:r>
              <a:rPr lang="en-US" sz="1800" dirty="0" smtClean="0">
                <a:solidFill>
                  <a:schemeClr val="bg1"/>
                </a:solidFill>
              </a:rPr>
              <a:t>0.20 </a:t>
            </a:r>
            <a:r>
              <a:rPr lang="en-US" sz="1800" dirty="0" err="1">
                <a:solidFill>
                  <a:schemeClr val="bg1"/>
                </a:solidFill>
              </a:rPr>
              <a:t>kpc</a:t>
            </a:r>
            <a:endParaRPr lang="en-US" sz="1800" dirty="0">
              <a:solidFill>
                <a:schemeClr val="bg1"/>
              </a:solidFill>
            </a:endParaRPr>
          </a:p>
          <a:p>
            <a:r>
              <a:rPr lang="en-US" sz="1800" dirty="0">
                <a:solidFill>
                  <a:schemeClr val="bg1"/>
                </a:solidFill>
              </a:rPr>
              <a:t>0.26 </a:t>
            </a:r>
            <a:r>
              <a:rPr lang="en-US" sz="1800" dirty="0" err="1">
                <a:solidFill>
                  <a:schemeClr val="bg1"/>
                </a:solidFill>
              </a:rPr>
              <a:t>kpc</a:t>
            </a:r>
            <a:endParaRPr lang="en-US" sz="1800" dirty="0">
              <a:solidFill>
                <a:schemeClr val="bg1"/>
              </a:solidFill>
            </a:endParaRPr>
          </a:p>
          <a:p>
            <a:pPr marL="377979" indent="-377979"/>
            <a:r>
              <a:rPr lang="en-US" sz="1800" dirty="0" smtClean="0">
                <a:solidFill>
                  <a:schemeClr val="bg1"/>
                </a:solidFill>
              </a:rPr>
              <a:t>3.0    </a:t>
            </a:r>
            <a:r>
              <a:rPr lang="en-US" sz="1800" dirty="0" err="1">
                <a:solidFill>
                  <a:schemeClr val="bg1"/>
                </a:solidFill>
              </a:rPr>
              <a:t>kpc</a:t>
            </a:r>
            <a:endParaRPr lang="en-US" sz="1800" dirty="0">
              <a:solidFill>
                <a:schemeClr val="bg1"/>
              </a:solidFill>
            </a:endParaRPr>
          </a:p>
          <a:p>
            <a:pPr marL="377979" indent="-377979"/>
            <a:r>
              <a:rPr lang="en-US" sz="1800" dirty="0">
                <a:solidFill>
                  <a:schemeClr val="bg1"/>
                </a:solidFill>
              </a:rPr>
              <a:t>4.2    </a:t>
            </a:r>
            <a:r>
              <a:rPr lang="en-US" sz="1800" dirty="0" err="1">
                <a:solidFill>
                  <a:schemeClr val="bg1"/>
                </a:solidFill>
              </a:rPr>
              <a:t>kpc</a:t>
            </a:r>
            <a:endParaRPr lang="en-US" sz="1800" dirty="0">
              <a:solidFill>
                <a:schemeClr val="bg1"/>
              </a:solidFill>
            </a:endParaRPr>
          </a:p>
          <a:p>
            <a:pPr marL="377979" indent="-377979"/>
            <a:r>
              <a:rPr lang="en-US" sz="1800" dirty="0">
                <a:solidFill>
                  <a:schemeClr val="bg1"/>
                </a:solidFill>
              </a:rPr>
              <a:t>3.0    </a:t>
            </a:r>
            <a:r>
              <a:rPr lang="en-US" sz="1800" dirty="0" err="1">
                <a:solidFill>
                  <a:schemeClr val="bg1"/>
                </a:solidFill>
              </a:rPr>
              <a:t>kpc</a:t>
            </a:r>
            <a:endParaRPr lang="en-US" sz="1800" dirty="0">
              <a:solidFill>
                <a:schemeClr val="bg1"/>
              </a:solidFill>
            </a:endParaRPr>
          </a:p>
          <a:p>
            <a:pPr marL="377979" indent="-377979"/>
            <a:r>
              <a:rPr lang="en-US" sz="1800" dirty="0">
                <a:solidFill>
                  <a:schemeClr val="bg1"/>
                </a:solidFill>
              </a:rPr>
              <a:t>2.1    </a:t>
            </a:r>
            <a:r>
              <a:rPr lang="en-US" sz="1800" dirty="0" err="1">
                <a:solidFill>
                  <a:schemeClr val="bg1"/>
                </a:solidFill>
              </a:rPr>
              <a:t>kpc</a:t>
            </a:r>
            <a:endParaRPr lang="en-US" sz="1800" dirty="0">
              <a:solidFill>
                <a:schemeClr val="bg1"/>
              </a:solidFill>
            </a:endParaRPr>
          </a:p>
        </p:txBody>
      </p:sp>
      <p:sp>
        <p:nvSpPr>
          <p:cNvPr id="66" name="TextBox 65"/>
          <p:cNvSpPr txBox="1"/>
          <p:nvPr/>
        </p:nvSpPr>
        <p:spPr>
          <a:xfrm>
            <a:off x="1" y="5125932"/>
            <a:ext cx="1009106" cy="1763772"/>
          </a:xfrm>
          <a:prstGeom prst="rect">
            <a:avLst/>
          </a:prstGeom>
          <a:solidFill>
            <a:schemeClr val="bg1">
              <a:lumMod val="95000"/>
            </a:schemeClr>
          </a:solidFill>
          <a:ln w="3175">
            <a:solidFill>
              <a:schemeClr val="tx1"/>
            </a:solidFill>
          </a:ln>
        </p:spPr>
        <p:txBody>
          <a:bodyPr wrap="square" lIns="100794" tIns="50397" rIns="100794" bIns="50397" rtlCol="0">
            <a:spAutoFit/>
          </a:bodyPr>
          <a:lstStyle/>
          <a:p>
            <a:r>
              <a:rPr lang="en-US" sz="1800" dirty="0" smtClean="0"/>
              <a:t>N</a:t>
            </a:r>
            <a:r>
              <a:rPr lang="en-US" sz="1200" dirty="0" smtClean="0"/>
              <a:t> </a:t>
            </a:r>
            <a:r>
              <a:rPr lang="en-US" sz="1800" dirty="0"/>
              <a:t>253</a:t>
            </a:r>
          </a:p>
          <a:p>
            <a:r>
              <a:rPr lang="en-US" sz="1800" dirty="0"/>
              <a:t>M</a:t>
            </a:r>
            <a:r>
              <a:rPr lang="en-US" sz="1200" dirty="0"/>
              <a:t> </a:t>
            </a:r>
            <a:r>
              <a:rPr lang="en-US" sz="1800" dirty="0"/>
              <a:t>82</a:t>
            </a:r>
          </a:p>
          <a:p>
            <a:r>
              <a:rPr lang="en-US" sz="1800" dirty="0"/>
              <a:t>MW</a:t>
            </a:r>
          </a:p>
          <a:p>
            <a:r>
              <a:rPr lang="en-US" sz="1800" dirty="0"/>
              <a:t>M31</a:t>
            </a:r>
          </a:p>
          <a:p>
            <a:r>
              <a:rPr lang="en-US" sz="1800" dirty="0"/>
              <a:t>LMC</a:t>
            </a:r>
          </a:p>
          <a:p>
            <a:r>
              <a:rPr lang="en-US" sz="1800" dirty="0"/>
              <a:t>SMC</a:t>
            </a:r>
            <a:endParaRPr lang="en-US" dirty="0"/>
          </a:p>
        </p:txBody>
      </p:sp>
      <p:sp>
        <p:nvSpPr>
          <p:cNvPr id="67" name="TextBox 66"/>
          <p:cNvSpPr txBox="1"/>
          <p:nvPr/>
        </p:nvSpPr>
        <p:spPr>
          <a:xfrm>
            <a:off x="3568411" y="5112597"/>
            <a:ext cx="1628627" cy="1763772"/>
          </a:xfrm>
          <a:prstGeom prst="rect">
            <a:avLst/>
          </a:prstGeom>
          <a:solidFill>
            <a:srgbClr val="CCFF99"/>
          </a:solidFill>
        </p:spPr>
        <p:txBody>
          <a:bodyPr wrap="none" lIns="100794" tIns="50397" rIns="100794" bIns="50397" rtlCol="0">
            <a:spAutoFit/>
          </a:bodyPr>
          <a:lstStyle/>
          <a:p>
            <a:r>
              <a:rPr lang="en-US" sz="1800" dirty="0" smtClean="0">
                <a:solidFill>
                  <a:schemeClr val="bg1"/>
                </a:solidFill>
              </a:rPr>
              <a:t>2.0E+4 </a:t>
            </a:r>
            <a:r>
              <a:rPr lang="en-US" sz="1800" dirty="0">
                <a:solidFill>
                  <a:schemeClr val="bg1"/>
                </a:solidFill>
              </a:rPr>
              <a:t>yr  </a:t>
            </a:r>
            <a:r>
              <a:rPr lang="en-US" sz="1500" i="1" dirty="0">
                <a:solidFill>
                  <a:schemeClr val="bg1"/>
                </a:solidFill>
                <a:latin typeface="Comic Sans MS" pitchFamily="66" charset="0"/>
              </a:rPr>
              <a:t>adv</a:t>
            </a:r>
            <a:endParaRPr lang="en-US" sz="1800" i="1" dirty="0">
              <a:solidFill>
                <a:schemeClr val="bg1"/>
              </a:solidFill>
              <a:latin typeface="Comic Sans MS" pitchFamily="66" charset="0"/>
            </a:endParaRPr>
          </a:p>
          <a:p>
            <a:r>
              <a:rPr lang="en-US" sz="1800" dirty="0">
                <a:solidFill>
                  <a:schemeClr val="bg1"/>
                </a:solidFill>
              </a:rPr>
              <a:t>2.6E+3 yr  </a:t>
            </a:r>
            <a:r>
              <a:rPr lang="en-US" sz="1500" i="1" dirty="0">
                <a:solidFill>
                  <a:schemeClr val="bg1"/>
                </a:solidFill>
                <a:latin typeface="Comic Sans MS" pitchFamily="66" charset="0"/>
              </a:rPr>
              <a:t>adv</a:t>
            </a:r>
            <a:endParaRPr lang="en-US" sz="1800" i="1" dirty="0">
              <a:solidFill>
                <a:schemeClr val="bg1"/>
              </a:solidFill>
              <a:latin typeface="Comic Sans MS" pitchFamily="66" charset="0"/>
            </a:endParaRPr>
          </a:p>
          <a:p>
            <a:r>
              <a:rPr lang="en-US" sz="1800" dirty="0">
                <a:solidFill>
                  <a:schemeClr val="bg1"/>
                </a:solidFill>
              </a:rPr>
              <a:t>5.0E+6 yr   </a:t>
            </a:r>
            <a:r>
              <a:rPr lang="en-US" sz="1500" i="1" dirty="0">
                <a:solidFill>
                  <a:schemeClr val="bg1"/>
                </a:solidFill>
                <a:latin typeface="Comic Sans MS" pitchFamily="66" charset="0"/>
              </a:rPr>
              <a:t>pp</a:t>
            </a:r>
            <a:endParaRPr lang="en-US" sz="1800" i="1" dirty="0">
              <a:solidFill>
                <a:schemeClr val="bg1"/>
              </a:solidFill>
              <a:latin typeface="Comic Sans MS" pitchFamily="66" charset="0"/>
            </a:endParaRPr>
          </a:p>
          <a:p>
            <a:r>
              <a:rPr lang="en-US" sz="1800" dirty="0">
                <a:solidFill>
                  <a:schemeClr val="bg1"/>
                </a:solidFill>
              </a:rPr>
              <a:t>2.0E+7 yr   </a:t>
            </a:r>
            <a:r>
              <a:rPr lang="en-US" sz="1500" i="1" dirty="0">
                <a:solidFill>
                  <a:schemeClr val="bg1"/>
                </a:solidFill>
                <a:latin typeface="Comic Sans MS" pitchFamily="66" charset="0"/>
              </a:rPr>
              <a:t>pp</a:t>
            </a:r>
            <a:endParaRPr lang="en-US" sz="1800" i="1" dirty="0">
              <a:solidFill>
                <a:schemeClr val="bg1"/>
              </a:solidFill>
              <a:latin typeface="Comic Sans MS" pitchFamily="66" charset="0"/>
            </a:endParaRPr>
          </a:p>
          <a:p>
            <a:r>
              <a:rPr lang="en-US" sz="1800" dirty="0">
                <a:solidFill>
                  <a:schemeClr val="bg1"/>
                </a:solidFill>
              </a:rPr>
              <a:t>1.0E+7 yr   </a:t>
            </a:r>
            <a:r>
              <a:rPr lang="en-US" sz="1500" i="1" dirty="0">
                <a:solidFill>
                  <a:schemeClr val="bg1"/>
                </a:solidFill>
                <a:latin typeface="Comic Sans MS" pitchFamily="66" charset="0"/>
              </a:rPr>
              <a:t>pp</a:t>
            </a:r>
            <a:endParaRPr lang="en-US" sz="1800" i="1" dirty="0">
              <a:solidFill>
                <a:schemeClr val="bg1"/>
              </a:solidFill>
              <a:latin typeface="Comic Sans MS" pitchFamily="66" charset="0"/>
            </a:endParaRPr>
          </a:p>
          <a:p>
            <a:r>
              <a:rPr lang="en-US" sz="1800" dirty="0">
                <a:solidFill>
                  <a:schemeClr val="bg1"/>
                </a:solidFill>
              </a:rPr>
              <a:t>4.0E+7 yr   </a:t>
            </a:r>
            <a:r>
              <a:rPr lang="en-US" sz="1500" i="1" dirty="0">
                <a:solidFill>
                  <a:schemeClr val="bg1"/>
                </a:solidFill>
                <a:latin typeface="Comic Sans MS" pitchFamily="66" charset="0"/>
              </a:rPr>
              <a:t>pp</a:t>
            </a:r>
            <a:endParaRPr lang="en-US" sz="1800" i="1" dirty="0">
              <a:solidFill>
                <a:schemeClr val="bg1"/>
              </a:solidFill>
              <a:latin typeface="Comic Sans MS" pitchFamily="66" charset="0"/>
            </a:endParaRPr>
          </a:p>
        </p:txBody>
      </p:sp>
      <p:sp>
        <p:nvSpPr>
          <p:cNvPr id="69" name="TextBox 68"/>
          <p:cNvSpPr txBox="1"/>
          <p:nvPr/>
        </p:nvSpPr>
        <p:spPr>
          <a:xfrm>
            <a:off x="1063988" y="5120745"/>
            <a:ext cx="1439472" cy="1763772"/>
          </a:xfrm>
          <a:prstGeom prst="rect">
            <a:avLst/>
          </a:prstGeom>
          <a:noFill/>
          <a:ln w="3175">
            <a:solidFill>
              <a:srgbClr val="FF0000"/>
            </a:solidFill>
          </a:ln>
        </p:spPr>
        <p:txBody>
          <a:bodyPr wrap="none" lIns="100794" tIns="50397" rIns="100794" bIns="50397" rtlCol="0">
            <a:spAutoFit/>
          </a:bodyPr>
          <a:lstStyle/>
          <a:p>
            <a:r>
              <a:rPr lang="en-US" sz="1800" b="1" dirty="0" smtClean="0">
                <a:solidFill>
                  <a:srgbClr val="FF0000"/>
                </a:solidFill>
              </a:rPr>
              <a:t>191</a:t>
            </a:r>
            <a:r>
              <a:rPr lang="en-US" sz="1800" dirty="0" smtClean="0">
                <a:solidFill>
                  <a:srgbClr val="FF0000"/>
                </a:solidFill>
              </a:rPr>
              <a:t>   </a:t>
            </a:r>
            <a:r>
              <a:rPr lang="en-US" sz="1500" dirty="0" err="1">
                <a:solidFill>
                  <a:srgbClr val="FF0000"/>
                </a:solidFill>
              </a:rPr>
              <a:t>eV</a:t>
            </a:r>
            <a:r>
              <a:rPr lang="en-US" sz="1500" dirty="0">
                <a:solidFill>
                  <a:srgbClr val="FF0000"/>
                </a:solidFill>
              </a:rPr>
              <a:t> cm</a:t>
            </a:r>
            <a:r>
              <a:rPr lang="en-US" sz="1500" baseline="30000" dirty="0">
                <a:solidFill>
                  <a:srgbClr val="FF0000"/>
                </a:solidFill>
              </a:rPr>
              <a:t>-3</a:t>
            </a:r>
            <a:endParaRPr lang="en-US" sz="1800" baseline="30000" dirty="0">
              <a:solidFill>
                <a:srgbClr val="FF0000"/>
              </a:solidFill>
            </a:endParaRPr>
          </a:p>
          <a:p>
            <a:r>
              <a:rPr lang="en-US" sz="1800" b="1" dirty="0" smtClean="0">
                <a:solidFill>
                  <a:srgbClr val="FF0000"/>
                </a:solidFill>
              </a:rPr>
              <a:t>240</a:t>
            </a:r>
            <a:r>
              <a:rPr lang="en-US" sz="1800" dirty="0" smtClean="0">
                <a:solidFill>
                  <a:srgbClr val="FF0000"/>
                </a:solidFill>
              </a:rPr>
              <a:t>   </a:t>
            </a:r>
            <a:r>
              <a:rPr lang="en-US" sz="1500" dirty="0" err="1">
                <a:solidFill>
                  <a:srgbClr val="FF0000"/>
                </a:solidFill>
              </a:rPr>
              <a:t>eV</a:t>
            </a:r>
            <a:r>
              <a:rPr lang="en-US" sz="1500" dirty="0">
                <a:solidFill>
                  <a:srgbClr val="FF0000"/>
                </a:solidFill>
              </a:rPr>
              <a:t> cm</a:t>
            </a:r>
            <a:r>
              <a:rPr lang="en-US" sz="1500" baseline="30000" dirty="0">
                <a:solidFill>
                  <a:srgbClr val="FF0000"/>
                </a:solidFill>
              </a:rPr>
              <a:t>-3</a:t>
            </a:r>
            <a:endParaRPr lang="en-US" sz="1800" baseline="30000" dirty="0">
              <a:solidFill>
                <a:srgbClr val="FF0000"/>
              </a:solidFill>
            </a:endParaRPr>
          </a:p>
          <a:p>
            <a:r>
              <a:rPr lang="en-US" sz="1800" b="1" dirty="0" smtClean="0">
                <a:solidFill>
                  <a:srgbClr val="FF0000"/>
                </a:solidFill>
              </a:rPr>
              <a:t>1.0</a:t>
            </a:r>
            <a:r>
              <a:rPr lang="en-US" sz="1800" dirty="0" smtClean="0">
                <a:solidFill>
                  <a:srgbClr val="FF0000"/>
                </a:solidFill>
              </a:rPr>
              <a:t>  </a:t>
            </a:r>
            <a:r>
              <a:rPr lang="en-US" sz="1500" dirty="0" err="1">
                <a:solidFill>
                  <a:srgbClr val="FF0000"/>
                </a:solidFill>
              </a:rPr>
              <a:t>eV</a:t>
            </a:r>
            <a:r>
              <a:rPr lang="en-US" sz="1500" dirty="0">
                <a:solidFill>
                  <a:srgbClr val="FF0000"/>
                </a:solidFill>
              </a:rPr>
              <a:t> cm</a:t>
            </a:r>
            <a:r>
              <a:rPr lang="en-US" sz="1500" baseline="30000" dirty="0">
                <a:solidFill>
                  <a:srgbClr val="FF0000"/>
                </a:solidFill>
              </a:rPr>
              <a:t>-3</a:t>
            </a:r>
            <a:endParaRPr lang="en-US" sz="1800" baseline="30000" dirty="0">
              <a:solidFill>
                <a:srgbClr val="FF0000"/>
              </a:solidFill>
            </a:endParaRPr>
          </a:p>
          <a:p>
            <a:r>
              <a:rPr lang="en-US" sz="1800" b="1" dirty="0">
                <a:solidFill>
                  <a:srgbClr val="FF0000"/>
                </a:solidFill>
              </a:rPr>
              <a:t>0.7</a:t>
            </a:r>
            <a:r>
              <a:rPr lang="en-US" sz="1800" dirty="0">
                <a:solidFill>
                  <a:srgbClr val="FF0000"/>
                </a:solidFill>
              </a:rPr>
              <a:t>  </a:t>
            </a:r>
            <a:r>
              <a:rPr lang="en-US" sz="1500" dirty="0" err="1">
                <a:solidFill>
                  <a:srgbClr val="FF0000"/>
                </a:solidFill>
              </a:rPr>
              <a:t>eV</a:t>
            </a:r>
            <a:r>
              <a:rPr lang="en-US" sz="1500" dirty="0">
                <a:solidFill>
                  <a:srgbClr val="FF0000"/>
                </a:solidFill>
              </a:rPr>
              <a:t> cm</a:t>
            </a:r>
            <a:r>
              <a:rPr lang="en-US" sz="1500" baseline="30000" dirty="0">
                <a:solidFill>
                  <a:srgbClr val="FF0000"/>
                </a:solidFill>
              </a:rPr>
              <a:t>-3</a:t>
            </a:r>
            <a:endParaRPr lang="en-US" sz="1800" baseline="30000" dirty="0">
              <a:solidFill>
                <a:srgbClr val="FF0000"/>
              </a:solidFill>
            </a:endParaRPr>
          </a:p>
          <a:p>
            <a:r>
              <a:rPr lang="en-US" sz="1800" b="1" dirty="0">
                <a:solidFill>
                  <a:srgbClr val="FF0000"/>
                </a:solidFill>
              </a:rPr>
              <a:t>0.2</a:t>
            </a:r>
            <a:r>
              <a:rPr lang="en-US" sz="1800" dirty="0">
                <a:solidFill>
                  <a:srgbClr val="FF0000"/>
                </a:solidFill>
              </a:rPr>
              <a:t>  </a:t>
            </a:r>
            <a:r>
              <a:rPr lang="en-US" sz="1500" dirty="0" err="1">
                <a:solidFill>
                  <a:srgbClr val="FF0000"/>
                </a:solidFill>
              </a:rPr>
              <a:t>eV</a:t>
            </a:r>
            <a:r>
              <a:rPr lang="en-US" sz="1500" dirty="0">
                <a:solidFill>
                  <a:srgbClr val="FF0000"/>
                </a:solidFill>
              </a:rPr>
              <a:t> cm</a:t>
            </a:r>
            <a:r>
              <a:rPr lang="en-US" sz="1500" baseline="30000" dirty="0">
                <a:solidFill>
                  <a:srgbClr val="FF0000"/>
                </a:solidFill>
              </a:rPr>
              <a:t>-3</a:t>
            </a:r>
            <a:endParaRPr lang="en-US" sz="1800" baseline="30000" dirty="0">
              <a:solidFill>
                <a:srgbClr val="FF0000"/>
              </a:solidFill>
            </a:endParaRPr>
          </a:p>
          <a:p>
            <a:r>
              <a:rPr lang="en-US" sz="1800" b="1" dirty="0">
                <a:solidFill>
                  <a:srgbClr val="FF0000"/>
                </a:solidFill>
              </a:rPr>
              <a:t>1.0</a:t>
            </a:r>
            <a:r>
              <a:rPr lang="en-US" sz="1800" dirty="0">
                <a:solidFill>
                  <a:srgbClr val="FF0000"/>
                </a:solidFill>
              </a:rPr>
              <a:t>  </a:t>
            </a:r>
            <a:r>
              <a:rPr lang="en-US" sz="1500" dirty="0" err="1">
                <a:solidFill>
                  <a:srgbClr val="FF0000"/>
                </a:solidFill>
              </a:rPr>
              <a:t>eV</a:t>
            </a:r>
            <a:r>
              <a:rPr lang="en-US" sz="1500" dirty="0">
                <a:solidFill>
                  <a:srgbClr val="FF0000"/>
                </a:solidFill>
              </a:rPr>
              <a:t> cm</a:t>
            </a:r>
            <a:r>
              <a:rPr lang="en-US" sz="1500" baseline="30000" dirty="0">
                <a:solidFill>
                  <a:srgbClr val="FF0000"/>
                </a:solidFill>
              </a:rPr>
              <a:t>-3</a:t>
            </a:r>
            <a:endParaRPr lang="en-US" sz="1800" baseline="30000" dirty="0">
              <a:solidFill>
                <a:srgbClr val="FF0000"/>
              </a:solidFill>
            </a:endParaRPr>
          </a:p>
        </p:txBody>
      </p:sp>
      <p:sp>
        <p:nvSpPr>
          <p:cNvPr id="70" name="Flowchart: Alternate Process 69"/>
          <p:cNvSpPr/>
          <p:nvPr/>
        </p:nvSpPr>
        <p:spPr>
          <a:xfrm>
            <a:off x="3527107" y="4285615"/>
            <a:ext cx="1427639" cy="756285"/>
          </a:xfrm>
          <a:prstGeom prst="flowChartAlternateProcess">
            <a:avLst/>
          </a:prstGeom>
          <a:noFill/>
          <a:ln w="28575">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sp>
        <p:nvSpPr>
          <p:cNvPr id="72" name="Rectangular Callout 71"/>
          <p:cNvSpPr/>
          <p:nvPr/>
        </p:nvSpPr>
        <p:spPr>
          <a:xfrm>
            <a:off x="466725" y="7226723"/>
            <a:ext cx="5122704" cy="336127"/>
          </a:xfrm>
          <a:prstGeom prst="wedgeRectCallout">
            <a:avLst>
              <a:gd name="adj1" fmla="val -32165"/>
              <a:gd name="adj2" fmla="val -160158"/>
            </a:avLst>
          </a:prstGeom>
          <a:solidFill>
            <a:srgbClr val="FFFF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sp>
        <p:nvSpPr>
          <p:cNvPr id="43" name="Oval 42"/>
          <p:cNvSpPr/>
          <p:nvPr/>
        </p:nvSpPr>
        <p:spPr>
          <a:xfrm>
            <a:off x="1007745" y="5041900"/>
            <a:ext cx="587851" cy="2100792"/>
          </a:xfrm>
          <a:prstGeom prst="ellipse">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cxnSp>
        <p:nvCxnSpPr>
          <p:cNvPr id="49" name="Straight Arrow Connector 48"/>
          <p:cNvCxnSpPr>
            <a:stCxn id="68" idx="3"/>
            <a:endCxn id="43" idx="0"/>
          </p:cNvCxnSpPr>
          <p:nvPr/>
        </p:nvCxnSpPr>
        <p:spPr>
          <a:xfrm rot="5400000">
            <a:off x="1111603" y="1688220"/>
            <a:ext cx="3543748" cy="3163612"/>
          </a:xfrm>
          <a:prstGeom prst="straightConnector1">
            <a:avLst/>
          </a:prstGeom>
          <a:ln w="31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1175703" y="1928802"/>
            <a:ext cx="1679574" cy="3197130"/>
          </a:xfrm>
          <a:prstGeom prst="straightConnector1">
            <a:avLst/>
          </a:prstGeom>
          <a:ln w="31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70"/>
          <p:cNvSpPr txBox="1"/>
          <p:nvPr/>
        </p:nvSpPr>
        <p:spPr>
          <a:xfrm>
            <a:off x="504554" y="7245628"/>
            <a:ext cx="5209094" cy="317222"/>
          </a:xfrm>
          <a:prstGeom prst="rect">
            <a:avLst/>
          </a:prstGeom>
          <a:solidFill>
            <a:srgbClr val="FFFF99"/>
          </a:solidFill>
          <a:ln w="28575">
            <a:solidFill>
              <a:srgbClr val="FFFF00"/>
            </a:solidFill>
          </a:ln>
        </p:spPr>
        <p:txBody>
          <a:bodyPr wrap="none" lIns="100794" tIns="50397" rIns="100794" bIns="50397" rtlCol="0">
            <a:spAutoFit/>
          </a:bodyPr>
          <a:lstStyle/>
          <a:p>
            <a:r>
              <a:rPr lang="en-US" sz="1400" dirty="0" err="1" smtClean="0">
                <a:solidFill>
                  <a:schemeClr val="bg1"/>
                </a:solidFill>
              </a:rPr>
              <a:t>iif</a:t>
            </a:r>
            <a:r>
              <a:rPr lang="en-US" sz="1400" dirty="0" smtClean="0">
                <a:solidFill>
                  <a:schemeClr val="bg1"/>
                </a:solidFill>
              </a:rPr>
              <a:t> </a:t>
            </a:r>
            <a:r>
              <a:rPr lang="en-US" sz="1400" dirty="0" err="1">
                <a:solidFill>
                  <a:schemeClr val="bg1"/>
                </a:solidFill>
              </a:rPr>
              <a:t>CRp</a:t>
            </a:r>
            <a:r>
              <a:rPr lang="en-US" sz="1400" dirty="0">
                <a:solidFill>
                  <a:schemeClr val="bg1"/>
                </a:solidFill>
              </a:rPr>
              <a:t> </a:t>
            </a:r>
            <a:r>
              <a:rPr lang="en-US" sz="1400" dirty="0" err="1">
                <a:solidFill>
                  <a:schemeClr val="bg1"/>
                </a:solidFill>
              </a:rPr>
              <a:t>advected</a:t>
            </a:r>
            <a:r>
              <a:rPr lang="en-US" sz="1400" dirty="0">
                <a:solidFill>
                  <a:schemeClr val="bg1"/>
                </a:solidFill>
              </a:rPr>
              <a:t> by diffusion </a:t>
            </a:r>
            <a:r>
              <a:rPr lang="en-US" sz="1400" i="1" dirty="0" err="1">
                <a:solidFill>
                  <a:schemeClr val="bg1"/>
                </a:solidFill>
              </a:rPr>
              <a:t>v</a:t>
            </a:r>
            <a:r>
              <a:rPr lang="en-US" sz="1400" baseline="-25000" dirty="0" err="1">
                <a:solidFill>
                  <a:schemeClr val="bg1"/>
                </a:solidFill>
              </a:rPr>
              <a:t>diff</a:t>
            </a:r>
            <a:r>
              <a:rPr lang="en-US" sz="1400" dirty="0">
                <a:solidFill>
                  <a:schemeClr val="bg1"/>
                </a:solidFill>
              </a:rPr>
              <a:t>=100 km/s  </a:t>
            </a:r>
            <a:r>
              <a:rPr lang="en-US" sz="1400" dirty="0">
                <a:solidFill>
                  <a:schemeClr val="bg1"/>
                </a:solidFill>
                <a:sym typeface="Wingdings" pitchFamily="2" charset="2"/>
              </a:rPr>
              <a:t>  U</a:t>
            </a:r>
            <a:r>
              <a:rPr lang="en-US" sz="1400" baseline="-25000" dirty="0">
                <a:solidFill>
                  <a:schemeClr val="bg1"/>
                </a:solidFill>
                <a:sym typeface="Wingdings" pitchFamily="2" charset="2"/>
              </a:rPr>
              <a:t>p</a:t>
            </a:r>
            <a:r>
              <a:rPr lang="en-US" sz="1400" dirty="0">
                <a:solidFill>
                  <a:schemeClr val="bg1"/>
                </a:solidFill>
                <a:sym typeface="Wingdings" pitchFamily="2" charset="2"/>
              </a:rPr>
              <a:t>=0.15 </a:t>
            </a:r>
            <a:r>
              <a:rPr lang="en-US" sz="1400" dirty="0" err="1">
                <a:solidFill>
                  <a:schemeClr val="bg1"/>
                </a:solidFill>
                <a:sym typeface="Wingdings" pitchFamily="2" charset="2"/>
              </a:rPr>
              <a:t>eV</a:t>
            </a:r>
            <a:r>
              <a:rPr lang="en-US" sz="1400" dirty="0">
                <a:solidFill>
                  <a:schemeClr val="bg1"/>
                </a:solidFill>
                <a:sym typeface="Wingdings" pitchFamily="2" charset="2"/>
              </a:rPr>
              <a:t>/cm</a:t>
            </a:r>
            <a:r>
              <a:rPr lang="en-US" sz="1400" baseline="30000" dirty="0">
                <a:solidFill>
                  <a:schemeClr val="bg1"/>
                </a:solidFill>
                <a:sym typeface="Wingdings" pitchFamily="2" charset="2"/>
              </a:rPr>
              <a:t>3</a:t>
            </a:r>
            <a:endParaRPr lang="en-US" sz="1400" baseline="300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7477125" cy="885825"/>
          </a:xfrm>
          <a:solidFill>
            <a:srgbClr val="C00000"/>
          </a:solidFill>
        </p:spPr>
        <p:txBody>
          <a:bodyPr/>
          <a:lstStyle/>
          <a:p>
            <a:pPr eaLnBrk="1" hangingPunct="1"/>
            <a:r>
              <a:rPr lang="it-IT" sz="4000" b="0" smtClean="0">
                <a:solidFill>
                  <a:srgbClr val="FFFF00"/>
                </a:solidFill>
                <a:latin typeface="Comic Sans MS" pitchFamily="66" charset="0"/>
              </a:rPr>
              <a:t>Gamma-Ray Bursts (GRBs)</a:t>
            </a:r>
          </a:p>
        </p:txBody>
      </p:sp>
      <p:pic>
        <p:nvPicPr>
          <p:cNvPr id="21508" name="Picture 8"/>
          <p:cNvPicPr>
            <a:picLocks noGrp="1" noChangeAspect="1" noChangeArrowheads="1"/>
          </p:cNvPicPr>
          <p:nvPr>
            <p:ph idx="1"/>
          </p:nvPr>
        </p:nvPicPr>
        <p:blipFill>
          <a:blip r:embed="rId2"/>
          <a:stretch>
            <a:fillRect/>
          </a:stretch>
        </p:blipFill>
        <p:spPr>
          <a:xfrm>
            <a:off x="5059342" y="3327400"/>
            <a:ext cx="4106884" cy="3959490"/>
          </a:xfrm>
        </p:spPr>
      </p:pic>
      <p:sp>
        <p:nvSpPr>
          <p:cNvPr id="21507" name="Text Box 4"/>
          <p:cNvSpPr txBox="1">
            <a:spLocks noChangeArrowheads="1"/>
          </p:cNvSpPr>
          <p:nvPr/>
        </p:nvSpPr>
        <p:spPr bwMode="auto">
          <a:xfrm>
            <a:off x="0" y="885825"/>
            <a:ext cx="7543800" cy="2441575"/>
          </a:xfrm>
          <a:prstGeom prst="rect">
            <a:avLst/>
          </a:prstGeom>
          <a:solidFill>
            <a:srgbClr val="00B050"/>
          </a:solidFill>
          <a:ln w="9525">
            <a:noFill/>
            <a:miter lim="800000"/>
            <a:headEnd/>
            <a:tailEnd/>
          </a:ln>
        </p:spPr>
        <p:txBody>
          <a:bodyPr wrap="none" lIns="100794" tIns="50397" rIns="100794" bIns="50397">
            <a:spAutoFit/>
          </a:bodyPr>
          <a:lstStyle/>
          <a:p>
            <a:r>
              <a:rPr lang="it-IT" sz="2200" dirty="0">
                <a:latin typeface="Symbol" pitchFamily="18" charset="2"/>
              </a:rPr>
              <a:t>· </a:t>
            </a:r>
            <a:r>
              <a:rPr lang="it-IT" dirty="0"/>
              <a:t>Most energetic explosions since Big Bang (10</a:t>
            </a:r>
            <a:r>
              <a:rPr lang="it-IT" baseline="30000" dirty="0"/>
              <a:t>54</a:t>
            </a:r>
            <a:r>
              <a:rPr lang="it-IT" dirty="0"/>
              <a:t> erg if isotropic)</a:t>
            </a:r>
          </a:p>
          <a:p>
            <a:endParaRPr lang="it-IT" sz="900" dirty="0"/>
          </a:p>
          <a:p>
            <a:r>
              <a:rPr lang="it-IT" sz="2200" dirty="0">
                <a:latin typeface="Symbol" pitchFamily="18" charset="2"/>
              </a:rPr>
              <a:t>·</a:t>
            </a:r>
            <a:r>
              <a:rPr lang="it-IT" dirty="0"/>
              <a:t> Astrophysical setting unknown (hypernova?)</a:t>
            </a:r>
          </a:p>
          <a:p>
            <a:endParaRPr lang="it-IT" sz="900" dirty="0"/>
          </a:p>
          <a:p>
            <a:r>
              <a:rPr lang="it-IT" sz="2200" dirty="0">
                <a:latin typeface="Symbol" pitchFamily="18" charset="2"/>
              </a:rPr>
              <a:t>·</a:t>
            </a:r>
            <a:r>
              <a:rPr lang="it-IT" dirty="0"/>
              <a:t> Emission mechanism unknown (hadronic vs leptonic, beaming,</a:t>
            </a:r>
          </a:p>
          <a:p>
            <a:r>
              <a:rPr lang="it-IT" dirty="0"/>
              <a:t>size of emitting region, role of environment, … … )</a:t>
            </a:r>
          </a:p>
          <a:p>
            <a:endParaRPr lang="it-IT" sz="900" dirty="0"/>
          </a:p>
          <a:p>
            <a:pPr>
              <a:buFont typeface="Symbol" pitchFamily="18" charset="2"/>
              <a:buChar char="·"/>
            </a:pPr>
            <a:r>
              <a:rPr lang="it-IT" dirty="0"/>
              <a:t> Cosmological distances (</a:t>
            </a:r>
            <a:r>
              <a:rPr lang="it-IT" i="1" dirty="0"/>
              <a:t>z</a:t>
            </a:r>
            <a:r>
              <a:rPr lang="it-IT" dirty="0"/>
              <a:t> &gt;&gt; 1)</a:t>
            </a:r>
          </a:p>
          <a:p>
            <a:pPr>
              <a:buFont typeface="Symbol" pitchFamily="18" charset="2"/>
              <a:buNone/>
            </a:pPr>
            <a:r>
              <a:rPr lang="it-IT" dirty="0"/>
              <a:t>  Missed </a:t>
            </a:r>
            <a:r>
              <a:rPr lang="it-IT" i="1" dirty="0"/>
              <a:t>naked-eye</a:t>
            </a:r>
            <a:r>
              <a:rPr lang="it-IT" dirty="0"/>
              <a:t> GRB</a:t>
            </a:r>
            <a:r>
              <a:rPr lang="it-IT" dirty="0">
                <a:latin typeface="Arial Narrow" pitchFamily="34" charset="0"/>
              </a:rPr>
              <a:t> </a:t>
            </a:r>
            <a:r>
              <a:rPr lang="it-IT" dirty="0"/>
              <a:t>080319B (</a:t>
            </a:r>
            <a:r>
              <a:rPr lang="it-IT" i="1" dirty="0"/>
              <a:t>z</a:t>
            </a:r>
            <a:r>
              <a:rPr lang="it-IT" dirty="0"/>
              <a:t>=0.937)</a:t>
            </a:r>
          </a:p>
        </p:txBody>
      </p:sp>
      <p:sp>
        <p:nvSpPr>
          <p:cNvPr id="21509" name="Text Box 10"/>
          <p:cNvSpPr txBox="1">
            <a:spLocks noChangeArrowheads="1"/>
          </p:cNvSpPr>
          <p:nvPr/>
        </p:nvSpPr>
        <p:spPr bwMode="auto">
          <a:xfrm>
            <a:off x="9166225" y="4338638"/>
            <a:ext cx="873125" cy="1023937"/>
          </a:xfrm>
          <a:prstGeom prst="rect">
            <a:avLst/>
          </a:prstGeom>
          <a:solidFill>
            <a:schemeClr val="bg1"/>
          </a:solidFill>
          <a:ln w="9525">
            <a:noFill/>
            <a:miter lim="800000"/>
            <a:headEnd/>
            <a:tailEnd/>
          </a:ln>
        </p:spPr>
        <p:txBody>
          <a:bodyPr wrap="none" lIns="100794" tIns="50397" rIns="100794" bIns="50397">
            <a:spAutoFit/>
          </a:bodyPr>
          <a:lstStyle/>
          <a:p>
            <a:r>
              <a:rPr lang="it-IT" b="1">
                <a:solidFill>
                  <a:schemeClr val="bg1"/>
                </a:solidFill>
              </a:rPr>
              <a:t>Gggg</a:t>
            </a:r>
          </a:p>
          <a:p>
            <a:endParaRPr lang="it-IT" b="1">
              <a:solidFill>
                <a:schemeClr val="bg1"/>
              </a:solidFill>
            </a:endParaRPr>
          </a:p>
          <a:p>
            <a:endParaRPr lang="it-IT" b="1">
              <a:solidFill>
                <a:schemeClr val="bg1"/>
              </a:solidFill>
            </a:endParaRPr>
          </a:p>
        </p:txBody>
      </p:sp>
      <p:sp>
        <p:nvSpPr>
          <p:cNvPr id="21510" name="Text Box 11"/>
          <p:cNvSpPr txBox="1">
            <a:spLocks noChangeArrowheads="1"/>
          </p:cNvSpPr>
          <p:nvPr/>
        </p:nvSpPr>
        <p:spPr bwMode="auto">
          <a:xfrm>
            <a:off x="0" y="6721475"/>
            <a:ext cx="3743325" cy="841375"/>
          </a:xfrm>
          <a:prstGeom prst="rect">
            <a:avLst/>
          </a:prstGeom>
          <a:solidFill>
            <a:srgbClr val="A50021"/>
          </a:solidFill>
          <a:ln w="9525">
            <a:noFill/>
            <a:miter lim="800000"/>
            <a:headEnd/>
            <a:tailEnd/>
          </a:ln>
        </p:spPr>
        <p:txBody>
          <a:bodyPr wrap="none" lIns="100794" tIns="50397" rIns="100794" bIns="50397">
            <a:spAutoFit/>
          </a:bodyPr>
          <a:lstStyle/>
          <a:p>
            <a:r>
              <a:rPr lang="it-IT" sz="2400" dirty="0">
                <a:solidFill>
                  <a:srgbClr val="FFFF00"/>
                </a:solidFill>
              </a:rPr>
              <a:t>CTA </a:t>
            </a:r>
            <a:r>
              <a:rPr lang="it-IT" sz="2400" dirty="0">
                <a:solidFill>
                  <a:srgbClr val="FFFF00"/>
                </a:solidFill>
                <a:sym typeface="Wingdings" pitchFamily="2" charset="2"/>
              </a:rPr>
              <a:t> low E</a:t>
            </a:r>
            <a:r>
              <a:rPr lang="it-IT" sz="2400" baseline="-25000" dirty="0">
                <a:solidFill>
                  <a:srgbClr val="FFFF00"/>
                </a:solidFill>
                <a:sym typeface="Wingdings" pitchFamily="2" charset="2"/>
              </a:rPr>
              <a:t>thr</a:t>
            </a:r>
            <a:r>
              <a:rPr lang="it-IT" sz="2400" dirty="0">
                <a:solidFill>
                  <a:srgbClr val="FFFF00"/>
                </a:solidFill>
                <a:sym typeface="Wingdings" pitchFamily="2" charset="2"/>
              </a:rPr>
              <a:t> ~ 20 GeV</a:t>
            </a:r>
          </a:p>
          <a:p>
            <a:r>
              <a:rPr lang="it-IT" sz="2400" dirty="0">
                <a:solidFill>
                  <a:srgbClr val="FFFF00"/>
                </a:solidFill>
                <a:sym typeface="Wingdings" pitchFamily="2" charset="2"/>
              </a:rPr>
              <a:t>	  to see GRBs !!</a:t>
            </a:r>
            <a:endParaRPr lang="it-IT" sz="2400" dirty="0">
              <a:solidFill>
                <a:srgbClr val="FFFF00"/>
              </a:solidFill>
            </a:endParaRPr>
          </a:p>
        </p:txBody>
      </p:sp>
      <p:sp>
        <p:nvSpPr>
          <p:cNvPr id="21511" name="TextBox 6"/>
          <p:cNvSpPr txBox="1">
            <a:spLocks noChangeArrowheads="1"/>
          </p:cNvSpPr>
          <p:nvPr/>
        </p:nvSpPr>
        <p:spPr bwMode="auto">
          <a:xfrm>
            <a:off x="5572125" y="5199063"/>
            <a:ext cx="3601923" cy="409555"/>
          </a:xfrm>
          <a:prstGeom prst="rect">
            <a:avLst/>
          </a:prstGeom>
          <a:noFill/>
          <a:ln w="9525">
            <a:noFill/>
            <a:miter lim="800000"/>
            <a:headEnd/>
            <a:tailEnd/>
          </a:ln>
        </p:spPr>
        <p:txBody>
          <a:bodyPr wrap="none" lIns="100794" tIns="50397" rIns="100794" bIns="50397">
            <a:spAutoFit/>
          </a:bodyPr>
          <a:lstStyle/>
          <a:p>
            <a:r>
              <a:rPr lang="en-US" dirty="0" smtClean="0">
                <a:solidFill>
                  <a:srgbClr val="FF0000"/>
                </a:solidFill>
              </a:rPr>
              <a:t>----------------------------------------</a:t>
            </a:r>
            <a:endParaRPr lang="en-US" dirty="0">
              <a:solidFill>
                <a:srgbClr val="FF0000"/>
              </a:solidFill>
            </a:endParaRPr>
          </a:p>
        </p:txBody>
      </p:sp>
      <p:sp>
        <p:nvSpPr>
          <p:cNvPr id="21512" name="TextBox 7"/>
          <p:cNvSpPr txBox="1">
            <a:spLocks noChangeArrowheads="1"/>
          </p:cNvSpPr>
          <p:nvPr/>
        </p:nvSpPr>
        <p:spPr bwMode="auto">
          <a:xfrm>
            <a:off x="9210675" y="4568825"/>
            <a:ext cx="644525" cy="339725"/>
          </a:xfrm>
          <a:prstGeom prst="rect">
            <a:avLst/>
          </a:prstGeom>
          <a:noFill/>
          <a:ln w="9525">
            <a:noFill/>
            <a:miter lim="800000"/>
            <a:headEnd/>
            <a:tailEnd/>
          </a:ln>
        </p:spPr>
        <p:txBody>
          <a:bodyPr wrap="none" lIns="100794" tIns="50397" rIns="100794" bIns="50397">
            <a:spAutoFit/>
          </a:bodyPr>
          <a:lstStyle/>
          <a:p>
            <a:r>
              <a:rPr lang="en-US" sz="1500" b="1">
                <a:latin typeface="Arial Narrow" pitchFamily="34" charset="0"/>
              </a:rPr>
              <a:t>HESS</a:t>
            </a:r>
          </a:p>
        </p:txBody>
      </p:sp>
      <p:sp>
        <p:nvSpPr>
          <p:cNvPr id="21513" name="TextBox 9"/>
          <p:cNvSpPr txBox="1">
            <a:spLocks noChangeArrowheads="1"/>
          </p:cNvSpPr>
          <p:nvPr/>
        </p:nvSpPr>
        <p:spPr bwMode="auto">
          <a:xfrm>
            <a:off x="9132888" y="4884738"/>
            <a:ext cx="742950" cy="339725"/>
          </a:xfrm>
          <a:prstGeom prst="rect">
            <a:avLst/>
          </a:prstGeom>
          <a:noFill/>
          <a:ln w="9525">
            <a:noFill/>
            <a:miter lim="800000"/>
            <a:headEnd/>
            <a:tailEnd/>
          </a:ln>
        </p:spPr>
        <p:txBody>
          <a:bodyPr wrap="none" lIns="100794" tIns="50397" rIns="100794" bIns="50397">
            <a:spAutoFit/>
          </a:bodyPr>
          <a:lstStyle/>
          <a:p>
            <a:r>
              <a:rPr lang="en-US" sz="1500" b="1">
                <a:latin typeface="Arial Narrow" pitchFamily="34" charset="0"/>
              </a:rPr>
              <a:t>MAGIC</a:t>
            </a:r>
          </a:p>
        </p:txBody>
      </p:sp>
      <p:sp>
        <p:nvSpPr>
          <p:cNvPr id="21514" name="TextBox 10"/>
          <p:cNvSpPr txBox="1">
            <a:spLocks noChangeArrowheads="1"/>
          </p:cNvSpPr>
          <p:nvPr/>
        </p:nvSpPr>
        <p:spPr bwMode="auto">
          <a:xfrm>
            <a:off x="9132888" y="5199063"/>
            <a:ext cx="768350" cy="533400"/>
          </a:xfrm>
          <a:prstGeom prst="rect">
            <a:avLst/>
          </a:prstGeom>
          <a:noFill/>
          <a:ln w="9525">
            <a:noFill/>
            <a:miter lim="800000"/>
            <a:headEnd/>
            <a:tailEnd/>
          </a:ln>
        </p:spPr>
        <p:txBody>
          <a:bodyPr wrap="none" lIns="100794" tIns="50397" rIns="100794" bIns="50397">
            <a:spAutoFit/>
          </a:bodyPr>
          <a:lstStyle/>
          <a:p>
            <a:r>
              <a:rPr lang="en-US" sz="1500" b="1">
                <a:solidFill>
                  <a:srgbClr val="FF0000"/>
                </a:solidFill>
                <a:latin typeface="Arial Narrow" pitchFamily="34" charset="0"/>
              </a:rPr>
              <a:t>MAGIC</a:t>
            </a:r>
            <a:r>
              <a:rPr lang="en-US" sz="1300" b="1">
                <a:solidFill>
                  <a:srgbClr val="FF0000"/>
                </a:solidFill>
                <a:latin typeface="Arial Narrow" pitchFamily="34" charset="0"/>
              </a:rPr>
              <a:t> </a:t>
            </a:r>
          </a:p>
          <a:p>
            <a:r>
              <a:rPr lang="en-US" sz="1300" b="1">
                <a:solidFill>
                  <a:srgbClr val="FF0000"/>
                </a:solidFill>
                <a:latin typeface="Arial Narrow" pitchFamily="34" charset="0"/>
              </a:rPr>
              <a:t>    ST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2220189" cy="1260475"/>
          </a:xfrm>
          <a:solidFill>
            <a:schemeClr val="accent2"/>
          </a:solidFill>
        </p:spPr>
        <p:txBody>
          <a:bodyPr/>
          <a:lstStyle/>
          <a:p>
            <a:pPr eaLnBrk="1" hangingPunct="1"/>
            <a:r>
              <a:rPr lang="it-IT" sz="5300" dirty="0" smtClean="0">
                <a:solidFill>
                  <a:srgbClr val="FFFF00"/>
                </a:solidFill>
              </a:rPr>
              <a:t>GRBs</a:t>
            </a:r>
          </a:p>
        </p:txBody>
      </p:sp>
      <p:sp>
        <p:nvSpPr>
          <p:cNvPr id="21507" name="Rectangle 3"/>
          <p:cNvSpPr>
            <a:spLocks noGrp="1" noChangeArrowheads="1"/>
          </p:cNvSpPr>
          <p:nvPr>
            <p:ph type="body" sz="half" idx="1"/>
          </p:nvPr>
        </p:nvSpPr>
        <p:spPr>
          <a:xfrm>
            <a:off x="2260428" y="208329"/>
            <a:ext cx="7817022" cy="714269"/>
          </a:xfrm>
        </p:spPr>
        <p:txBody>
          <a:bodyPr>
            <a:normAutofit fontScale="92500"/>
          </a:bodyPr>
          <a:lstStyle/>
          <a:p>
            <a:pPr eaLnBrk="1" hangingPunct="1">
              <a:buFontTx/>
              <a:buNone/>
            </a:pPr>
            <a:r>
              <a:rPr lang="it-IT" sz="3100" dirty="0" smtClean="0"/>
              <a:t>080319B </a:t>
            </a:r>
            <a:r>
              <a:rPr lang="it-IT" sz="3100" dirty="0" smtClean="0">
                <a:sym typeface="Wingdings" pitchFamily="2" charset="2"/>
              </a:rPr>
              <a:t> missed obs of “naked-eye” GRB</a:t>
            </a:r>
            <a:endParaRPr lang="it-IT" sz="3100" dirty="0" smtClean="0"/>
          </a:p>
        </p:txBody>
      </p:sp>
      <p:pic>
        <p:nvPicPr>
          <p:cNvPr id="21508" name="Picture 4"/>
          <p:cNvPicPr>
            <a:picLocks noGrp="1" noChangeAspect="1" noChangeArrowheads="1"/>
          </p:cNvPicPr>
          <p:nvPr>
            <p:ph sz="half" idx="2"/>
          </p:nvPr>
        </p:nvPicPr>
        <p:blipFill>
          <a:blip r:embed="rId2" cstate="print"/>
          <a:srcRect/>
          <a:stretch>
            <a:fillRect/>
          </a:stretch>
        </p:blipFill>
        <p:spPr>
          <a:xfrm>
            <a:off x="3451877" y="803553"/>
            <a:ext cx="6625573" cy="6629748"/>
          </a:xfrm>
          <a:noFill/>
        </p:spPr>
      </p:pic>
      <p:sp>
        <p:nvSpPr>
          <p:cNvPr id="21509" name="Text Box 6"/>
          <p:cNvSpPr txBox="1">
            <a:spLocks noChangeArrowheads="1"/>
          </p:cNvSpPr>
          <p:nvPr/>
        </p:nvSpPr>
        <p:spPr bwMode="auto">
          <a:xfrm>
            <a:off x="0" y="1339256"/>
            <a:ext cx="3611086" cy="1640661"/>
          </a:xfrm>
          <a:prstGeom prst="rect">
            <a:avLst/>
          </a:prstGeom>
          <a:solidFill>
            <a:schemeClr val="tx1"/>
          </a:solidFill>
          <a:ln w="9525">
            <a:solidFill>
              <a:schemeClr val="tx1"/>
            </a:solidFill>
            <a:miter lim="800000"/>
            <a:headEnd/>
            <a:tailEnd/>
          </a:ln>
        </p:spPr>
        <p:txBody>
          <a:bodyPr lIns="100794" tIns="50397" rIns="100794" bIns="50397">
            <a:spAutoFit/>
          </a:bodyPr>
          <a:lstStyle/>
          <a:p>
            <a:r>
              <a:rPr lang="it-IT" dirty="0">
                <a:solidFill>
                  <a:schemeClr val="bg1"/>
                </a:solidFill>
                <a:latin typeface="Arial Narrow" pitchFamily="34" charset="0"/>
              </a:rPr>
              <a:t>Intrinsically:</a:t>
            </a:r>
          </a:p>
          <a:p>
            <a:r>
              <a:rPr lang="it-IT" dirty="0">
                <a:solidFill>
                  <a:schemeClr val="bg1"/>
                </a:solidFill>
                <a:latin typeface="Arial Narrow" pitchFamily="34" charset="0"/>
              </a:rPr>
              <a:t>Nearby: z=0.937</a:t>
            </a:r>
          </a:p>
          <a:p>
            <a:r>
              <a:rPr lang="it-IT" dirty="0">
                <a:solidFill>
                  <a:schemeClr val="bg1"/>
                </a:solidFill>
                <a:latin typeface="Arial Narrow" pitchFamily="34" charset="0"/>
              </a:rPr>
              <a:t>Brightest ever observed in optical</a:t>
            </a:r>
          </a:p>
          <a:p>
            <a:r>
              <a:rPr lang="it-IT" dirty="0">
                <a:solidFill>
                  <a:schemeClr val="bg1"/>
                </a:solidFill>
                <a:latin typeface="Arial Narrow" pitchFamily="34" charset="0"/>
              </a:rPr>
              <a:t>Exceedingly high isotropic-equivalent in soft </a:t>
            </a:r>
            <a:r>
              <a:rPr lang="it-IT" dirty="0">
                <a:solidFill>
                  <a:schemeClr val="bg1"/>
                </a:solidFill>
                <a:latin typeface="Symbol" pitchFamily="18" charset="2"/>
              </a:rPr>
              <a:t>g</a:t>
            </a:r>
            <a:r>
              <a:rPr lang="it-IT" dirty="0">
                <a:solidFill>
                  <a:schemeClr val="bg1"/>
                </a:solidFill>
                <a:latin typeface="Arial Narrow" pitchFamily="34" charset="0"/>
              </a:rPr>
              <a:t>-rays</a:t>
            </a:r>
            <a:endParaRPr lang="it-IT" dirty="0">
              <a:solidFill>
                <a:schemeClr val="bg1"/>
              </a:solidFill>
            </a:endParaRPr>
          </a:p>
        </p:txBody>
      </p:sp>
      <p:sp>
        <p:nvSpPr>
          <p:cNvPr id="21511" name="TextBox 6"/>
          <p:cNvSpPr txBox="1">
            <a:spLocks noChangeArrowheads="1"/>
          </p:cNvSpPr>
          <p:nvPr/>
        </p:nvSpPr>
        <p:spPr bwMode="auto">
          <a:xfrm>
            <a:off x="0" y="5750918"/>
            <a:ext cx="3149203" cy="1025108"/>
          </a:xfrm>
          <a:prstGeom prst="rect">
            <a:avLst/>
          </a:prstGeom>
          <a:solidFill>
            <a:srgbClr val="FFFF00"/>
          </a:solidFill>
          <a:ln w="9525">
            <a:solidFill>
              <a:schemeClr val="tx1"/>
            </a:solidFill>
            <a:miter lim="800000"/>
            <a:headEnd/>
            <a:tailEnd/>
          </a:ln>
        </p:spPr>
        <p:txBody>
          <a:bodyPr lIns="100794" tIns="50397" rIns="100794" bIns="50397">
            <a:spAutoFit/>
          </a:bodyPr>
          <a:lstStyle/>
          <a:p>
            <a:r>
              <a:rPr lang="en-US" b="1" dirty="0">
                <a:solidFill>
                  <a:schemeClr val="bg1"/>
                </a:solidFill>
                <a:latin typeface="Arial Narrow" pitchFamily="34" charset="0"/>
              </a:rPr>
              <a:t>Missed by both AGILE (Earth screening) and  MAGIC (almost dawn)</a:t>
            </a:r>
          </a:p>
        </p:txBody>
      </p:sp>
      <p:sp>
        <p:nvSpPr>
          <p:cNvPr id="21512" name="TextBox 7"/>
          <p:cNvSpPr txBox="1">
            <a:spLocks noChangeArrowheads="1"/>
          </p:cNvSpPr>
          <p:nvPr/>
        </p:nvSpPr>
        <p:spPr bwMode="auto">
          <a:xfrm>
            <a:off x="0" y="7121684"/>
            <a:ext cx="3278116" cy="440333"/>
          </a:xfrm>
          <a:prstGeom prst="rect">
            <a:avLst/>
          </a:prstGeom>
          <a:solidFill>
            <a:srgbClr val="FFFF00"/>
          </a:solidFill>
          <a:ln w="9525">
            <a:noFill/>
            <a:miter lim="800000"/>
            <a:headEnd/>
            <a:tailEnd/>
          </a:ln>
        </p:spPr>
        <p:txBody>
          <a:bodyPr wrap="none" lIns="100794" tIns="50397" rIns="100794" bIns="50397">
            <a:spAutoFit/>
          </a:bodyPr>
          <a:lstStyle/>
          <a:p>
            <a:r>
              <a:rPr lang="en-US" sz="2200" dirty="0">
                <a:solidFill>
                  <a:srgbClr val="C00000"/>
                </a:solidFill>
              </a:rPr>
              <a:t>next BIG ONE awaited !!</a:t>
            </a:r>
          </a:p>
        </p:txBody>
      </p:sp>
      <p:sp>
        <p:nvSpPr>
          <p:cNvPr id="9" name="Text Box 7"/>
          <p:cNvSpPr txBox="1">
            <a:spLocks noChangeArrowheads="1"/>
          </p:cNvSpPr>
          <p:nvPr/>
        </p:nvSpPr>
        <p:spPr bwMode="auto">
          <a:xfrm>
            <a:off x="0" y="4086225"/>
            <a:ext cx="3438417" cy="1332885"/>
          </a:xfrm>
          <a:prstGeom prst="rect">
            <a:avLst/>
          </a:prstGeom>
          <a:solidFill>
            <a:schemeClr val="tx1"/>
          </a:solidFill>
          <a:ln w="9525">
            <a:solidFill>
              <a:schemeClr val="tx1"/>
            </a:solidFill>
            <a:miter lim="800000"/>
            <a:headEnd/>
            <a:tailEnd/>
          </a:ln>
        </p:spPr>
        <p:txBody>
          <a:bodyPr wrap="square" lIns="100794" tIns="50397" rIns="100794" bIns="50397">
            <a:spAutoFit/>
          </a:bodyPr>
          <a:lstStyle/>
          <a:p>
            <a:r>
              <a:rPr lang="it-IT" dirty="0">
                <a:solidFill>
                  <a:schemeClr val="bg1"/>
                </a:solidFill>
                <a:latin typeface="Arial Narrow" pitchFamily="34" charset="0"/>
              </a:rPr>
              <a:t>Swift/BAT could have observed it out to z=4.9</a:t>
            </a:r>
          </a:p>
          <a:p>
            <a:r>
              <a:rPr lang="it-IT" dirty="0">
                <a:solidFill>
                  <a:schemeClr val="bg1"/>
                </a:solidFill>
                <a:latin typeface="Arial Narrow" pitchFamily="34" charset="0"/>
              </a:rPr>
              <a:t>1m-class telescope could observe out to z=17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03873" y="0"/>
            <a:ext cx="9069705" cy="1260475"/>
          </a:xfrm>
        </p:spPr>
        <p:txBody>
          <a:bodyPr/>
          <a:lstStyle/>
          <a:p>
            <a:pPr eaLnBrk="1" hangingPunct="1"/>
            <a:r>
              <a:rPr lang="en-US" dirty="0" smtClean="0">
                <a:solidFill>
                  <a:srgbClr val="FFFF00"/>
                </a:solidFill>
                <a:effectLst/>
              </a:rPr>
              <a:t>Outline</a:t>
            </a:r>
          </a:p>
        </p:txBody>
      </p:sp>
      <p:sp>
        <p:nvSpPr>
          <p:cNvPr id="3" name="Content Placeholder 2"/>
          <p:cNvSpPr>
            <a:spLocks noGrp="1"/>
          </p:cNvSpPr>
          <p:nvPr>
            <p:ph idx="1"/>
          </p:nvPr>
        </p:nvSpPr>
        <p:spPr>
          <a:xfrm>
            <a:off x="503873" y="1193356"/>
            <a:ext cx="9069705" cy="5193157"/>
          </a:xfrm>
        </p:spPr>
        <p:txBody>
          <a:bodyPr>
            <a:normAutofit fontScale="92500"/>
          </a:bodyPr>
          <a:lstStyle/>
          <a:p>
            <a:pPr eaLnBrk="1" hangingPunct="1"/>
            <a:r>
              <a:rPr lang="en-US" dirty="0" smtClean="0"/>
              <a:t>Ground-Based gamma-ray astronomy</a:t>
            </a:r>
          </a:p>
          <a:p>
            <a:pPr eaLnBrk="1" hangingPunct="1"/>
            <a:r>
              <a:rPr lang="en-US" dirty="0" smtClean="0"/>
              <a:t>Physics questions left by the current instruments</a:t>
            </a:r>
          </a:p>
          <a:p>
            <a:pPr eaLnBrk="1" hangingPunct="1"/>
            <a:r>
              <a:rPr lang="en-US" dirty="0" smtClean="0"/>
              <a:t>The Cherenkov Telescope Array</a:t>
            </a:r>
          </a:p>
          <a:p>
            <a:pPr lvl="1" eaLnBrk="1" hangingPunct="1"/>
            <a:r>
              <a:rPr lang="en-US" dirty="0" smtClean="0">
                <a:ea typeface="ＭＳ Ｐゴシック" pitchFamily="68" charset="-128"/>
              </a:rPr>
              <a:t>Sensitivity Requirements</a:t>
            </a:r>
          </a:p>
          <a:p>
            <a:pPr lvl="1" eaLnBrk="1" hangingPunct="1"/>
            <a:r>
              <a:rPr lang="en-US" dirty="0" smtClean="0">
                <a:ea typeface="ＭＳ Ｐゴシック" pitchFamily="68" charset="-128"/>
              </a:rPr>
              <a:t>Current Status &amp; Design Study, e.g.</a:t>
            </a:r>
          </a:p>
          <a:p>
            <a:pPr lvl="2" eaLnBrk="1" hangingPunct="1"/>
            <a:r>
              <a:rPr lang="en-US" dirty="0" smtClean="0">
                <a:ea typeface="ＭＳ Ｐゴシック" pitchFamily="68" charset="-128"/>
              </a:rPr>
              <a:t>Example MC simulation</a:t>
            </a:r>
          </a:p>
          <a:p>
            <a:pPr lvl="2" eaLnBrk="1" hangingPunct="1"/>
            <a:r>
              <a:rPr lang="en-US" dirty="0" smtClean="0">
                <a:ea typeface="ＭＳ Ｐゴシック" pitchFamily="68" charset="-128"/>
              </a:rPr>
              <a:t>Location Studies</a:t>
            </a:r>
          </a:p>
          <a:p>
            <a:pPr eaLnBrk="1" hangingPunct="1"/>
            <a:r>
              <a:rPr lang="en-US" dirty="0" smtClean="0"/>
              <a:t>Possible Schedule</a:t>
            </a:r>
          </a:p>
          <a:p>
            <a:pPr eaLnBrk="1" hangingPunct="1"/>
            <a:r>
              <a:rPr lang="en-US" dirty="0" smtClean="0"/>
              <a:t>CTA in Context</a:t>
            </a:r>
          </a:p>
          <a:p>
            <a:pPr eaLnBrk="1" hangingPunct="1"/>
            <a:r>
              <a:rPr lang="en-US" dirty="0" smtClean="0"/>
              <a:t>Conclusions</a:t>
            </a:r>
          </a:p>
        </p:txBody>
      </p:sp>
      <p:sp>
        <p:nvSpPr>
          <p:cNvPr id="4" name="TextBox 3"/>
          <p:cNvSpPr txBox="1">
            <a:spLocks noChangeArrowheads="1"/>
          </p:cNvSpPr>
          <p:nvPr/>
        </p:nvSpPr>
        <p:spPr bwMode="auto">
          <a:xfrm>
            <a:off x="1104900" y="6143625"/>
            <a:ext cx="7896225" cy="1332885"/>
          </a:xfrm>
          <a:prstGeom prst="rect">
            <a:avLst/>
          </a:prstGeom>
          <a:noFill/>
          <a:ln w="9525">
            <a:noFill/>
            <a:miter lim="800000"/>
            <a:headEnd/>
            <a:tailEnd/>
          </a:ln>
        </p:spPr>
        <p:txBody>
          <a:bodyPr wrap="square" lIns="100794" tIns="50397" rIns="100794" bIns="50397">
            <a:spAutoFit/>
          </a:bodyPr>
          <a:lstStyle/>
          <a:p>
            <a:r>
              <a:rPr lang="en-US" u="sng" dirty="0" smtClean="0">
                <a:solidFill>
                  <a:srgbClr val="FFFF00"/>
                </a:solidFill>
              </a:rPr>
              <a:t>Credits to</a:t>
            </a:r>
            <a:r>
              <a:rPr lang="en-US" dirty="0" smtClean="0">
                <a:solidFill>
                  <a:srgbClr val="FFFF00"/>
                </a:solidFill>
              </a:rPr>
              <a:t>: </a:t>
            </a:r>
            <a:endParaRPr lang="en-US" dirty="0">
              <a:solidFill>
                <a:srgbClr val="FFFF00"/>
              </a:solidFill>
            </a:endParaRPr>
          </a:p>
          <a:p>
            <a:r>
              <a:rPr lang="en-US" b="1" dirty="0" smtClean="0">
                <a:solidFill>
                  <a:srgbClr val="FFFF00"/>
                </a:solidFill>
              </a:rPr>
              <a:t>A. De Angelis</a:t>
            </a:r>
            <a:r>
              <a:rPr lang="en-US" b="1" dirty="0">
                <a:solidFill>
                  <a:srgbClr val="FFFF00"/>
                </a:solidFill>
              </a:rPr>
              <a:t>, </a:t>
            </a:r>
            <a:r>
              <a:rPr lang="en-US" b="1" dirty="0" smtClean="0">
                <a:solidFill>
                  <a:srgbClr val="FFFF00"/>
                </a:solidFill>
              </a:rPr>
              <a:t>J. Conrad, G. Hermann</a:t>
            </a:r>
            <a:r>
              <a:rPr lang="en-US" b="1" dirty="0">
                <a:solidFill>
                  <a:srgbClr val="FFFF00"/>
                </a:solidFill>
              </a:rPr>
              <a:t>, J</a:t>
            </a:r>
            <a:r>
              <a:rPr lang="en-US" b="1" dirty="0" smtClean="0">
                <a:solidFill>
                  <a:srgbClr val="FFFF00"/>
                </a:solidFill>
              </a:rPr>
              <a:t>. Hinton</a:t>
            </a:r>
            <a:r>
              <a:rPr lang="en-US" b="1" dirty="0">
                <a:solidFill>
                  <a:srgbClr val="FFFF00"/>
                </a:solidFill>
              </a:rPr>
              <a:t>, W</a:t>
            </a:r>
            <a:r>
              <a:rPr lang="en-US" b="1" dirty="0" smtClean="0">
                <a:solidFill>
                  <a:srgbClr val="FFFF00"/>
                </a:solidFill>
              </a:rPr>
              <a:t>. Hofmann</a:t>
            </a:r>
            <a:r>
              <a:rPr lang="en-US" b="1" dirty="0">
                <a:solidFill>
                  <a:srgbClr val="FFFF00"/>
                </a:solidFill>
              </a:rPr>
              <a:t>, M</a:t>
            </a:r>
            <a:r>
              <a:rPr lang="en-US" b="1" dirty="0" smtClean="0">
                <a:solidFill>
                  <a:srgbClr val="FFFF00"/>
                </a:solidFill>
              </a:rPr>
              <a:t>. Martinez</a:t>
            </a:r>
            <a:r>
              <a:rPr lang="en-US" b="1" dirty="0">
                <a:solidFill>
                  <a:srgbClr val="FFFF00"/>
                </a:solidFill>
              </a:rPr>
              <a:t>, </a:t>
            </a:r>
            <a:r>
              <a:rPr lang="en-US" b="1" dirty="0" smtClean="0">
                <a:solidFill>
                  <a:srgbClr val="FFFF00"/>
                </a:solidFill>
              </a:rPr>
              <a:t>M. </a:t>
            </a:r>
            <a:r>
              <a:rPr lang="en-US" b="1" dirty="0" err="1" smtClean="0">
                <a:solidFill>
                  <a:srgbClr val="FFFF00"/>
                </a:solidFill>
              </a:rPr>
              <a:t>Mariotti</a:t>
            </a:r>
            <a:r>
              <a:rPr lang="en-US" b="1" dirty="0" smtClean="0">
                <a:solidFill>
                  <a:srgbClr val="FFFF00"/>
                </a:solidFill>
              </a:rPr>
              <a:t>, D. </a:t>
            </a:r>
            <a:r>
              <a:rPr lang="en-US" b="1" dirty="0" err="1" smtClean="0">
                <a:solidFill>
                  <a:srgbClr val="FFFF00"/>
                </a:solidFill>
              </a:rPr>
              <a:t>Mazin</a:t>
            </a:r>
            <a:r>
              <a:rPr lang="en-US" b="1" dirty="0" smtClean="0">
                <a:solidFill>
                  <a:srgbClr val="FFFF00"/>
                </a:solidFill>
              </a:rPr>
              <a:t>, A. </a:t>
            </a:r>
            <a:r>
              <a:rPr lang="en-US" b="1" dirty="0" err="1" smtClean="0">
                <a:solidFill>
                  <a:srgbClr val="FFFF00"/>
                </a:solidFill>
              </a:rPr>
              <a:t>Moralejo</a:t>
            </a:r>
            <a:r>
              <a:rPr lang="en-US" b="1" dirty="0" smtClean="0">
                <a:solidFill>
                  <a:srgbClr val="FFFF00"/>
                </a:solidFill>
              </a:rPr>
              <a:t>, S. Nolan</a:t>
            </a:r>
            <a:r>
              <a:rPr lang="en-US" b="1" dirty="0">
                <a:solidFill>
                  <a:srgbClr val="FFFF00"/>
                </a:solidFill>
              </a:rPr>
              <a:t>, S</a:t>
            </a:r>
            <a:r>
              <a:rPr lang="en-US" b="1" dirty="0" smtClean="0">
                <a:solidFill>
                  <a:srgbClr val="FFFF00"/>
                </a:solidFill>
              </a:rPr>
              <a:t>. Ritz</a:t>
            </a:r>
            <a:r>
              <a:rPr lang="en-US" b="1" dirty="0">
                <a:solidFill>
                  <a:srgbClr val="FFFF00"/>
                </a:solidFill>
              </a:rPr>
              <a:t>, Th</a:t>
            </a:r>
            <a:r>
              <a:rPr lang="en-US" b="1" dirty="0" smtClean="0">
                <a:solidFill>
                  <a:srgbClr val="FFFF00"/>
                </a:solidFill>
              </a:rPr>
              <a:t>. </a:t>
            </a:r>
            <a:r>
              <a:rPr lang="en-US" b="1" dirty="0" err="1" smtClean="0">
                <a:solidFill>
                  <a:srgbClr val="FFFF00"/>
                </a:solidFill>
              </a:rPr>
              <a:t>Schweizer</a:t>
            </a:r>
            <a:r>
              <a:rPr lang="en-US" b="1" dirty="0">
                <a:solidFill>
                  <a:srgbClr val="FFFF00"/>
                </a:solidFill>
              </a:rPr>
              <a:t>, </a:t>
            </a:r>
            <a:r>
              <a:rPr lang="en-US" b="1" dirty="0" smtClean="0">
                <a:solidFill>
                  <a:srgbClr val="FFFF00"/>
                </a:solidFill>
              </a:rPr>
              <a:t>M. </a:t>
            </a:r>
            <a:r>
              <a:rPr lang="en-US" b="1" dirty="0" err="1" smtClean="0">
                <a:solidFill>
                  <a:srgbClr val="FFFF00"/>
                </a:solidFill>
              </a:rPr>
              <a:t>Teshima</a:t>
            </a:r>
            <a:r>
              <a:rPr lang="en-US" b="1" dirty="0" smtClean="0">
                <a:solidFill>
                  <a:srgbClr val="FFFF00"/>
                </a:solidFill>
              </a:rPr>
              <a:t>, D. Torres</a:t>
            </a:r>
            <a:endParaRPr lang="en-US" b="1" dirty="0">
              <a:solidFill>
                <a:srgbClr val="FFFF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0" y="0"/>
            <a:ext cx="3133725" cy="1023938"/>
          </a:xfrm>
          <a:solidFill>
            <a:srgbClr val="C00000"/>
          </a:solidFill>
        </p:spPr>
        <p:txBody>
          <a:bodyPr/>
          <a:lstStyle/>
          <a:p>
            <a:pPr eaLnBrk="1" hangingPunct="1"/>
            <a:r>
              <a:rPr lang="en-US" sz="4000" dirty="0" smtClean="0">
                <a:solidFill>
                  <a:srgbClr val="FFFF00"/>
                </a:solidFill>
                <a:latin typeface="Comic Sans MS" pitchFamily="66" charset="0"/>
              </a:rPr>
              <a:t>AGN</a:t>
            </a:r>
            <a:r>
              <a:rPr lang="en-US" sz="4000" b="0" dirty="0" smtClean="0">
                <a:latin typeface="Comic Sans MS" pitchFamily="66" charset="0"/>
              </a:rPr>
              <a:t> </a:t>
            </a:r>
          </a:p>
        </p:txBody>
      </p:sp>
      <p:pic>
        <p:nvPicPr>
          <p:cNvPr id="22531" name="Picture 5"/>
          <p:cNvPicPr>
            <a:picLocks noChangeAspect="1" noChangeArrowheads="1"/>
          </p:cNvPicPr>
          <p:nvPr/>
        </p:nvPicPr>
        <p:blipFill>
          <a:blip r:embed="rId2"/>
          <a:srcRect/>
          <a:stretch>
            <a:fillRect/>
          </a:stretch>
        </p:blipFill>
        <p:spPr bwMode="auto">
          <a:xfrm>
            <a:off x="4763" y="1023938"/>
            <a:ext cx="9986962" cy="6538912"/>
          </a:xfrm>
          <a:prstGeom prst="rect">
            <a:avLst/>
          </a:prstGeom>
          <a:noFill/>
          <a:ln w="9525">
            <a:noFill/>
            <a:miter lim="800000"/>
            <a:headEnd/>
            <a:tailEnd/>
          </a:ln>
        </p:spPr>
      </p:pic>
      <p:sp>
        <p:nvSpPr>
          <p:cNvPr id="22532" name="TextBox 4"/>
          <p:cNvSpPr txBox="1">
            <a:spLocks noChangeArrowheads="1"/>
          </p:cNvSpPr>
          <p:nvPr/>
        </p:nvSpPr>
        <p:spPr bwMode="auto">
          <a:xfrm>
            <a:off x="6852445" y="2159000"/>
            <a:ext cx="792162" cy="409575"/>
          </a:xfrm>
          <a:prstGeom prst="rect">
            <a:avLst/>
          </a:prstGeom>
          <a:solidFill>
            <a:srgbClr val="FFC000"/>
          </a:solidFill>
          <a:ln w="9525">
            <a:noFill/>
            <a:miter lim="800000"/>
            <a:headEnd/>
            <a:tailEnd/>
          </a:ln>
        </p:spPr>
        <p:txBody>
          <a:bodyPr wrap="square" lIns="100794" tIns="50397" rIns="100794" bIns="50397">
            <a:spAutoFit/>
          </a:bodyPr>
          <a:lstStyle/>
          <a:p>
            <a:r>
              <a:rPr lang="en-US" dirty="0">
                <a:latin typeface="Arial Narrow" pitchFamily="34" charset="0"/>
              </a:rPr>
              <a:t>  </a:t>
            </a:r>
            <a:r>
              <a:rPr lang="en-US" dirty="0">
                <a:solidFill>
                  <a:schemeClr val="bg1"/>
                </a:solidFill>
                <a:latin typeface="Arial Narrow" pitchFamily="34" charset="0"/>
              </a:rPr>
              <a:t>IACT</a:t>
            </a:r>
          </a:p>
        </p:txBody>
      </p:sp>
      <p:sp>
        <p:nvSpPr>
          <p:cNvPr id="22533" name="TextBox 5"/>
          <p:cNvSpPr txBox="1">
            <a:spLocks noChangeArrowheads="1"/>
          </p:cNvSpPr>
          <p:nvPr/>
        </p:nvSpPr>
        <p:spPr bwMode="auto">
          <a:xfrm>
            <a:off x="7330282" y="2425719"/>
            <a:ext cx="628650" cy="409555"/>
          </a:xfrm>
          <a:prstGeom prst="rect">
            <a:avLst/>
          </a:prstGeom>
          <a:solidFill>
            <a:srgbClr val="FF0000"/>
          </a:solidFill>
          <a:ln w="9525">
            <a:noFill/>
            <a:miter lim="800000"/>
            <a:headEnd/>
            <a:tailEnd/>
          </a:ln>
        </p:spPr>
        <p:txBody>
          <a:bodyPr wrap="square" lIns="100794" tIns="50397" rIns="100794" bIns="50397">
            <a:spAutoFit/>
          </a:bodyPr>
          <a:lstStyle/>
          <a:p>
            <a:r>
              <a:rPr lang="en-US" dirty="0" smtClean="0">
                <a:solidFill>
                  <a:schemeClr val="bg1"/>
                </a:solidFill>
                <a:latin typeface="Arial Narrow" pitchFamily="34" charset="0"/>
              </a:rPr>
              <a:t>CTA</a:t>
            </a:r>
            <a:endParaRPr lang="en-US" dirty="0">
              <a:solidFill>
                <a:schemeClr val="bg1"/>
              </a:solidFill>
              <a:latin typeface="Arial Narrow" pitchFamily="34" charset="0"/>
            </a:endParaRPr>
          </a:p>
        </p:txBody>
      </p:sp>
      <p:sp>
        <p:nvSpPr>
          <p:cNvPr id="6" name="Rectangle 5"/>
          <p:cNvSpPr/>
          <p:nvPr/>
        </p:nvSpPr>
        <p:spPr>
          <a:xfrm>
            <a:off x="3133725" y="8275"/>
            <a:ext cx="5638800" cy="1015663"/>
          </a:xfrm>
          <a:prstGeom prst="rect">
            <a:avLst/>
          </a:prstGeom>
          <a:solidFill>
            <a:srgbClr val="FFFF00"/>
          </a:solidFill>
        </p:spPr>
        <p:txBody>
          <a:bodyPr wrap="square">
            <a:spAutoFit/>
          </a:bodyPr>
          <a:lstStyle/>
          <a:p>
            <a:r>
              <a:rPr lang="en-US" dirty="0">
                <a:solidFill>
                  <a:schemeClr val="bg1"/>
                </a:solidFill>
              </a:rPr>
              <a:t>Short-term simultaneous SEDs of low-z </a:t>
            </a:r>
            <a:r>
              <a:rPr lang="en-US" dirty="0" err="1" smtClean="0">
                <a:solidFill>
                  <a:schemeClr val="bg1"/>
                </a:solidFill>
              </a:rPr>
              <a:t>blazars</a:t>
            </a:r>
            <a:r>
              <a:rPr lang="en-US" dirty="0" smtClean="0">
                <a:solidFill>
                  <a:schemeClr val="bg1"/>
                </a:solidFill>
              </a:rPr>
              <a:t>.</a:t>
            </a:r>
          </a:p>
          <a:p>
            <a:r>
              <a:rPr lang="en-US" dirty="0" smtClean="0">
                <a:solidFill>
                  <a:schemeClr val="bg1"/>
                </a:solidFill>
              </a:rPr>
              <a:t>Quiescent states of low/intermediate-z </a:t>
            </a:r>
            <a:r>
              <a:rPr lang="en-US" dirty="0" err="1" smtClean="0">
                <a:solidFill>
                  <a:schemeClr val="bg1"/>
                </a:solidFill>
              </a:rPr>
              <a:t>blazars</a:t>
            </a:r>
            <a:r>
              <a:rPr lang="en-US" dirty="0" smtClean="0">
                <a:solidFill>
                  <a:schemeClr val="bg1"/>
                </a:solidFill>
              </a:rPr>
              <a:t>.</a:t>
            </a:r>
          </a:p>
          <a:p>
            <a:r>
              <a:rPr lang="en-US" dirty="0" smtClean="0">
                <a:solidFill>
                  <a:schemeClr val="bg1"/>
                </a:solidFill>
              </a:rPr>
              <a:t>High states of high-z </a:t>
            </a:r>
            <a:r>
              <a:rPr lang="en-US" dirty="0" err="1" smtClean="0">
                <a:solidFill>
                  <a:schemeClr val="bg1"/>
                </a:solidFill>
              </a:rPr>
              <a:t>blazar</a:t>
            </a:r>
            <a:r>
              <a:rPr lang="en-US" dirty="0">
                <a:solidFill>
                  <a:schemeClr val="bg1"/>
                </a:solidFill>
              </a:rPr>
              <a:t>.</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8" y="29540"/>
            <a:ext cx="8245827" cy="543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8213077" y="268042"/>
            <a:ext cx="1878695" cy="1563717"/>
          </a:xfrm>
          <a:prstGeom prst="rect">
            <a:avLst/>
          </a:prstGeom>
          <a:solidFill>
            <a:srgbClr val="FFFF00"/>
          </a:solidFill>
        </p:spPr>
        <p:txBody>
          <a:bodyPr wrap="none" lIns="100794" tIns="50397" rIns="100794" bIns="50397" rtlCol="0">
            <a:spAutoFit/>
          </a:bodyPr>
          <a:lstStyle/>
          <a:p>
            <a:r>
              <a:rPr lang="it-IT" sz="3500" dirty="0" err="1">
                <a:solidFill>
                  <a:schemeClr val="bg1"/>
                </a:solidFill>
              </a:rPr>
              <a:t>Mk</a:t>
            </a:r>
            <a:r>
              <a:rPr lang="it-IT" sz="3500" dirty="0">
                <a:solidFill>
                  <a:schemeClr val="bg1"/>
                </a:solidFill>
              </a:rPr>
              <a:t> 421</a:t>
            </a:r>
            <a:r>
              <a:rPr lang="it-IT" dirty="0">
                <a:solidFill>
                  <a:schemeClr val="bg1"/>
                </a:solidFill>
              </a:rPr>
              <a:t> </a:t>
            </a:r>
            <a:endParaRPr lang="it-IT" dirty="0" smtClean="0">
              <a:solidFill>
                <a:schemeClr val="bg1"/>
              </a:solidFill>
            </a:endParaRPr>
          </a:p>
          <a:p>
            <a:r>
              <a:rPr lang="it-IT" dirty="0" err="1" smtClean="0">
                <a:solidFill>
                  <a:schemeClr val="bg1"/>
                </a:solidFill>
              </a:rPr>
              <a:t>Flare</a:t>
            </a:r>
            <a:r>
              <a:rPr lang="it-IT" dirty="0" smtClean="0">
                <a:solidFill>
                  <a:schemeClr val="bg1"/>
                </a:solidFill>
              </a:rPr>
              <a:t>  of </a:t>
            </a:r>
          </a:p>
          <a:p>
            <a:r>
              <a:rPr lang="it-IT" dirty="0" smtClean="0">
                <a:solidFill>
                  <a:schemeClr val="bg1"/>
                </a:solidFill>
              </a:rPr>
              <a:t>Mar/</a:t>
            </a:r>
            <a:r>
              <a:rPr lang="it-IT" dirty="0" err="1" smtClean="0">
                <a:solidFill>
                  <a:schemeClr val="bg1"/>
                </a:solidFill>
              </a:rPr>
              <a:t>Apr</a:t>
            </a:r>
            <a:r>
              <a:rPr lang="it-IT" dirty="0" smtClean="0">
                <a:solidFill>
                  <a:schemeClr val="bg1"/>
                </a:solidFill>
              </a:rPr>
              <a:t> 2008</a:t>
            </a:r>
          </a:p>
          <a:p>
            <a:r>
              <a:rPr lang="it-IT" i="1" dirty="0" err="1" smtClean="0">
                <a:solidFill>
                  <a:srgbClr val="C00000"/>
                </a:solidFill>
              </a:rPr>
              <a:t>Aleksic</a:t>
            </a:r>
            <a:r>
              <a:rPr lang="it-IT" i="1" dirty="0" smtClean="0">
                <a:solidFill>
                  <a:srgbClr val="C00000"/>
                </a:solidFill>
              </a:rPr>
              <a:t> + 2012</a:t>
            </a:r>
            <a:endParaRPr lang="it-IT" i="1" dirty="0">
              <a:solidFill>
                <a:srgbClr val="C00000"/>
              </a:solidFill>
            </a:endParaRP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884" y="5430547"/>
            <a:ext cx="7579082" cy="2132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347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6" y="1471868"/>
            <a:ext cx="4066874" cy="265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7" y="4428075"/>
            <a:ext cx="4208561" cy="312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2355383" y="1519233"/>
            <a:ext cx="5300605" cy="717331"/>
          </a:xfrm>
          <a:prstGeom prst="rect">
            <a:avLst/>
          </a:prstGeom>
          <a:solidFill>
            <a:srgbClr val="CCFF99"/>
          </a:solidFill>
        </p:spPr>
        <p:txBody>
          <a:bodyPr wrap="square" lIns="100794" tIns="50397" rIns="100794" bIns="50397" rtlCol="0">
            <a:spAutoFit/>
          </a:bodyPr>
          <a:lstStyle/>
          <a:p>
            <a:r>
              <a:rPr lang="it-IT" dirty="0" err="1" smtClean="0"/>
              <a:t>Detected</a:t>
            </a:r>
            <a:r>
              <a:rPr lang="it-IT" dirty="0" smtClean="0"/>
              <a:t> by VERITAS (2009), </a:t>
            </a:r>
            <a:r>
              <a:rPr lang="it-IT" dirty="0" err="1" smtClean="0"/>
              <a:t>confirned</a:t>
            </a:r>
            <a:r>
              <a:rPr lang="it-IT" dirty="0" smtClean="0"/>
              <a:t> by MAGIC</a:t>
            </a:r>
            <a:endParaRPr lang="it-IT" dirty="0"/>
          </a:p>
        </p:txBody>
      </p:sp>
      <p:sp>
        <p:nvSpPr>
          <p:cNvPr id="5" name="CasellaDiTesto 4"/>
          <p:cNvSpPr txBox="1"/>
          <p:nvPr/>
        </p:nvSpPr>
        <p:spPr>
          <a:xfrm>
            <a:off x="4686740" y="208028"/>
            <a:ext cx="4998822" cy="407291"/>
          </a:xfrm>
          <a:prstGeom prst="rect">
            <a:avLst/>
          </a:prstGeom>
          <a:solidFill>
            <a:srgbClr val="CCFF99"/>
          </a:solidFill>
        </p:spPr>
        <p:txBody>
          <a:bodyPr wrap="none" lIns="100794" tIns="50397" rIns="100794" bIns="50397" rtlCol="0">
            <a:spAutoFit/>
          </a:bodyPr>
          <a:lstStyle/>
          <a:p>
            <a:r>
              <a:rPr lang="it-IT" dirty="0" smtClean="0">
                <a:latin typeface="Arial Narrow" pitchFamily="34" charset="0"/>
              </a:rPr>
              <a:t> </a:t>
            </a:r>
            <a:r>
              <a:rPr lang="it-IT" dirty="0" err="1" smtClean="0">
                <a:solidFill>
                  <a:schemeClr val="bg1"/>
                </a:solidFill>
                <a:latin typeface="Arial Narrow" pitchFamily="34" charset="0"/>
              </a:rPr>
              <a:t>detected</a:t>
            </a:r>
            <a:r>
              <a:rPr lang="it-IT" dirty="0" smtClean="0">
                <a:solidFill>
                  <a:schemeClr val="bg1"/>
                </a:solidFill>
                <a:latin typeface="Arial Narrow" pitchFamily="34" charset="0"/>
              </a:rPr>
              <a:t> by VERITAS, </a:t>
            </a:r>
            <a:r>
              <a:rPr lang="it-IT" dirty="0" err="1" smtClean="0">
                <a:solidFill>
                  <a:schemeClr val="bg1"/>
                </a:solidFill>
                <a:latin typeface="Arial Narrow" pitchFamily="34" charset="0"/>
              </a:rPr>
              <a:t>confirmed</a:t>
            </a:r>
            <a:r>
              <a:rPr lang="it-IT" dirty="0" smtClean="0">
                <a:solidFill>
                  <a:schemeClr val="bg1"/>
                </a:solidFill>
                <a:latin typeface="Arial Narrow" pitchFamily="34" charset="0"/>
              </a:rPr>
              <a:t> by MAGIC (2009</a:t>
            </a:r>
            <a:r>
              <a:rPr lang="it-IT" dirty="0" smtClean="0">
                <a:latin typeface="Arial Narrow" pitchFamily="34" charset="0"/>
              </a:rPr>
              <a:t>)</a:t>
            </a:r>
            <a:endParaRPr lang="it-IT" dirty="0">
              <a:latin typeface="Arial Narrow" pitchFamily="34" charset="0"/>
            </a:endParaRPr>
          </a:p>
        </p:txBody>
      </p:sp>
      <p:pic>
        <p:nvPicPr>
          <p:cNvPr id="9" name="Grafik 5" descr="PKS1424_ICRC11_lightcurve_elisa.gif"/>
          <p:cNvPicPr>
            <a:picLocks noChangeAspect="1"/>
          </p:cNvPicPr>
          <p:nvPr/>
        </p:nvPicPr>
        <p:blipFill>
          <a:blip r:embed="rId4" cstate="print"/>
          <a:stretch>
            <a:fillRect/>
          </a:stretch>
        </p:blipFill>
        <p:spPr>
          <a:xfrm>
            <a:off x="4086419" y="870617"/>
            <a:ext cx="5991031" cy="6692233"/>
          </a:xfrm>
          <a:prstGeom prst="rect">
            <a:avLst/>
          </a:prstGeom>
        </p:spPr>
      </p:pic>
      <p:sp>
        <p:nvSpPr>
          <p:cNvPr id="11" name="Titel 7"/>
          <p:cNvSpPr>
            <a:spLocks noGrp="1"/>
          </p:cNvSpPr>
          <p:nvPr>
            <p:ph type="title"/>
          </p:nvPr>
        </p:nvSpPr>
        <p:spPr>
          <a:xfrm>
            <a:off x="39120" y="128619"/>
            <a:ext cx="3809223" cy="952906"/>
          </a:xfrm>
          <a:solidFill>
            <a:srgbClr val="FFFF00"/>
          </a:solidFill>
        </p:spPr>
        <p:txBody>
          <a:bodyPr>
            <a:normAutofit fontScale="90000"/>
          </a:bodyPr>
          <a:lstStyle/>
          <a:p>
            <a:pPr algn="ctr"/>
            <a:r>
              <a:rPr lang="de-DE" sz="4000" dirty="0">
                <a:solidFill>
                  <a:schemeClr val="bg1"/>
                </a:solidFill>
                <a:effectLst/>
              </a:rPr>
              <a:t>PKS 1424+240</a:t>
            </a:r>
            <a:r>
              <a:rPr lang="de-DE" sz="4400" dirty="0"/>
              <a:t/>
            </a:r>
            <a:br>
              <a:rPr lang="de-DE" sz="4400" dirty="0"/>
            </a:br>
            <a:r>
              <a:rPr lang="de-DE" sz="2200" b="0" i="1" dirty="0" err="1">
                <a:solidFill>
                  <a:schemeClr val="bg1"/>
                </a:solidFill>
                <a:effectLst/>
              </a:rPr>
              <a:t>Prandini</a:t>
            </a:r>
            <a:r>
              <a:rPr lang="de-DE" sz="2200" b="0" i="1" dirty="0">
                <a:solidFill>
                  <a:schemeClr val="bg1"/>
                </a:solidFill>
                <a:effectLst/>
              </a:rPr>
              <a:t> et al. 2012</a:t>
            </a:r>
            <a:endParaRPr lang="en-GB" sz="4400" b="0" i="1" dirty="0">
              <a:solidFill>
                <a:schemeClr val="bg1"/>
              </a:solidFill>
              <a:effectLst/>
            </a:endParaRPr>
          </a:p>
        </p:txBody>
      </p:sp>
      <p:sp>
        <p:nvSpPr>
          <p:cNvPr id="6" name="CasellaDiTesto 5"/>
          <p:cNvSpPr txBox="1"/>
          <p:nvPr/>
        </p:nvSpPr>
        <p:spPr>
          <a:xfrm rot="20080044">
            <a:off x="5541779" y="5076825"/>
            <a:ext cx="1766830" cy="461665"/>
          </a:xfrm>
          <a:prstGeom prst="rect">
            <a:avLst/>
          </a:prstGeom>
          <a:solidFill>
            <a:srgbClr val="FFFF00"/>
          </a:solidFill>
        </p:spPr>
        <p:txBody>
          <a:bodyPr wrap="none" rtlCol="0">
            <a:spAutoFit/>
          </a:bodyPr>
          <a:lstStyle/>
          <a:p>
            <a:r>
              <a:rPr lang="it-IT" sz="2400" b="1" dirty="0" smtClean="0">
                <a:solidFill>
                  <a:srgbClr val="C00000"/>
                </a:solidFill>
              </a:rPr>
              <a:t>New: z&gt;0.6</a:t>
            </a:r>
            <a:endParaRPr lang="it-IT" sz="2400" b="1" dirty="0">
              <a:solidFill>
                <a:srgbClr val="C00000"/>
              </a:solidFill>
            </a:endParaRPr>
          </a:p>
        </p:txBody>
      </p:sp>
    </p:spTree>
    <p:extLst>
      <p:ext uri="{BB962C8B-B14F-4D97-AF65-F5344CB8AC3E}">
        <p14:creationId xmlns:p14="http://schemas.microsoft.com/office/powerpoint/2010/main" val="132232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84" y="1"/>
            <a:ext cx="9542085" cy="616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163690"/>
            <a:ext cx="10077451" cy="1399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023090" y="287437"/>
            <a:ext cx="2483283" cy="409555"/>
          </a:xfrm>
          <a:prstGeom prst="rect">
            <a:avLst/>
          </a:prstGeom>
          <a:noFill/>
        </p:spPr>
        <p:txBody>
          <a:bodyPr wrap="none" lIns="100794" tIns="50397" rIns="100794" bIns="50397" rtlCol="0">
            <a:spAutoFit/>
          </a:bodyPr>
          <a:lstStyle/>
          <a:p>
            <a:r>
              <a:rPr lang="it-IT" b="1" dirty="0" err="1">
                <a:solidFill>
                  <a:srgbClr val="FF0000"/>
                </a:solidFill>
              </a:rPr>
              <a:t>s</a:t>
            </a:r>
            <a:r>
              <a:rPr lang="it-IT" b="1" dirty="0" err="1" smtClean="0">
                <a:solidFill>
                  <a:srgbClr val="FF0000"/>
                </a:solidFill>
              </a:rPr>
              <a:t>imultaneous</a:t>
            </a:r>
            <a:r>
              <a:rPr lang="it-IT" b="1" dirty="0" smtClean="0">
                <a:solidFill>
                  <a:srgbClr val="FF0000"/>
                </a:solidFill>
              </a:rPr>
              <a:t> 2011</a:t>
            </a:r>
            <a:endParaRPr lang="it-IT" b="1" dirty="0">
              <a:solidFill>
                <a:srgbClr val="FF0000"/>
              </a:solidFill>
            </a:endParaRPr>
          </a:p>
        </p:txBody>
      </p:sp>
      <p:sp>
        <p:nvSpPr>
          <p:cNvPr id="5" name="CasellaDiTesto 4"/>
          <p:cNvSpPr txBox="1"/>
          <p:nvPr/>
        </p:nvSpPr>
        <p:spPr>
          <a:xfrm>
            <a:off x="2023091" y="525663"/>
            <a:ext cx="1171770" cy="409555"/>
          </a:xfrm>
          <a:prstGeom prst="rect">
            <a:avLst/>
          </a:prstGeom>
          <a:noFill/>
        </p:spPr>
        <p:txBody>
          <a:bodyPr wrap="none" lIns="100794" tIns="50397" rIns="100794" bIns="50397" rtlCol="0">
            <a:spAutoFit/>
          </a:bodyPr>
          <a:lstStyle/>
          <a:p>
            <a:r>
              <a:rPr lang="it-IT" b="1" dirty="0" err="1" smtClean="0">
                <a:solidFill>
                  <a:srgbClr val="92D050"/>
                </a:solidFill>
              </a:rPr>
              <a:t>archival</a:t>
            </a:r>
            <a:endParaRPr lang="it-IT" b="1" dirty="0">
              <a:solidFill>
                <a:srgbClr val="92D050"/>
              </a:solidFill>
            </a:endParaRPr>
          </a:p>
        </p:txBody>
      </p:sp>
      <p:sp>
        <p:nvSpPr>
          <p:cNvPr id="6" name="CasellaDiTesto 5"/>
          <p:cNvSpPr txBox="1"/>
          <p:nvPr/>
        </p:nvSpPr>
        <p:spPr>
          <a:xfrm>
            <a:off x="2023090" y="763890"/>
            <a:ext cx="1829002" cy="409555"/>
          </a:xfrm>
          <a:prstGeom prst="rect">
            <a:avLst/>
          </a:prstGeom>
          <a:noFill/>
        </p:spPr>
        <p:txBody>
          <a:bodyPr wrap="none" lIns="100794" tIns="50397" rIns="100794" bIns="50397" rtlCol="0">
            <a:spAutoFit/>
          </a:bodyPr>
          <a:lstStyle/>
          <a:p>
            <a:r>
              <a:rPr lang="it-IT" b="1" dirty="0" err="1" smtClean="0">
                <a:solidFill>
                  <a:srgbClr val="9BE5FF"/>
                </a:solidFill>
              </a:rPr>
              <a:t>Jan-Jun</a:t>
            </a:r>
            <a:r>
              <a:rPr lang="it-IT" b="1" dirty="0" smtClean="0">
                <a:solidFill>
                  <a:srgbClr val="9BE5FF"/>
                </a:solidFill>
              </a:rPr>
              <a:t> 2010</a:t>
            </a:r>
            <a:endParaRPr lang="it-IT" b="1" dirty="0">
              <a:solidFill>
                <a:srgbClr val="9BE5FF"/>
              </a:solidFill>
            </a:endParaRPr>
          </a:p>
        </p:txBody>
      </p:sp>
    </p:spTree>
    <p:extLst>
      <p:ext uri="{BB962C8B-B14F-4D97-AF65-F5344CB8AC3E}">
        <p14:creationId xmlns:p14="http://schemas.microsoft.com/office/powerpoint/2010/main" val="3293537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120" y="49211"/>
            <a:ext cx="3611541" cy="1055886"/>
          </a:xfrm>
          <a:prstGeom prst="rect">
            <a:avLst/>
          </a:prstGeom>
          <a:solidFill>
            <a:srgbClr val="FFFF00"/>
          </a:solidFill>
        </p:spPr>
        <p:txBody>
          <a:bodyPr wrap="none" lIns="100794" tIns="50397" rIns="100794" bIns="50397" rtlCol="0">
            <a:spAutoFit/>
          </a:bodyPr>
          <a:lstStyle/>
          <a:p>
            <a:r>
              <a:rPr lang="it-IT" sz="4000" dirty="0">
                <a:solidFill>
                  <a:schemeClr val="bg1"/>
                </a:solidFill>
              </a:rPr>
              <a:t>1ES 1959+650</a:t>
            </a:r>
          </a:p>
          <a:p>
            <a:r>
              <a:rPr lang="it-IT" sz="2200" dirty="0" err="1">
                <a:solidFill>
                  <a:schemeClr val="bg1"/>
                </a:solidFill>
              </a:rPr>
              <a:t>Backes</a:t>
            </a:r>
            <a:r>
              <a:rPr lang="it-IT" sz="2200" dirty="0">
                <a:solidFill>
                  <a:schemeClr val="bg1"/>
                </a:solidFill>
              </a:rPr>
              <a:t> + 2012</a:t>
            </a:r>
          </a:p>
        </p:txBody>
      </p:sp>
      <p:sp>
        <p:nvSpPr>
          <p:cNvPr id="3" name="CasellaDiTesto 2"/>
          <p:cNvSpPr txBox="1"/>
          <p:nvPr/>
        </p:nvSpPr>
        <p:spPr>
          <a:xfrm>
            <a:off x="3292831" y="49211"/>
            <a:ext cx="5691149" cy="717331"/>
          </a:xfrm>
          <a:prstGeom prst="rect">
            <a:avLst/>
          </a:prstGeom>
          <a:solidFill>
            <a:srgbClr val="CCFF99"/>
          </a:solidFill>
        </p:spPr>
        <p:txBody>
          <a:bodyPr wrap="none" lIns="100794" tIns="50397" rIns="100794" bIns="50397" rtlCol="0">
            <a:spAutoFit/>
          </a:bodyPr>
          <a:lstStyle/>
          <a:p>
            <a:r>
              <a:rPr lang="it-IT" dirty="0" smtClean="0">
                <a:solidFill>
                  <a:schemeClr val="bg1"/>
                </a:solidFill>
              </a:rPr>
              <a:t>7 </a:t>
            </a:r>
            <a:r>
              <a:rPr lang="it-IT" dirty="0" err="1">
                <a:solidFill>
                  <a:schemeClr val="bg1"/>
                </a:solidFill>
              </a:rPr>
              <a:t>T</a:t>
            </a:r>
            <a:r>
              <a:rPr lang="it-IT" dirty="0" err="1" smtClean="0">
                <a:solidFill>
                  <a:schemeClr val="bg1"/>
                </a:solidFill>
              </a:rPr>
              <a:t>elescope</a:t>
            </a:r>
            <a:r>
              <a:rPr lang="it-IT" dirty="0" smtClean="0">
                <a:solidFill>
                  <a:schemeClr val="bg1"/>
                </a:solidFill>
              </a:rPr>
              <a:t> Array, </a:t>
            </a:r>
            <a:r>
              <a:rPr lang="it-IT" dirty="0" err="1" smtClean="0">
                <a:solidFill>
                  <a:schemeClr val="bg1"/>
                </a:solidFill>
              </a:rPr>
              <a:t>Whipple</a:t>
            </a:r>
            <a:r>
              <a:rPr lang="it-IT" dirty="0" smtClean="0">
                <a:solidFill>
                  <a:schemeClr val="bg1"/>
                </a:solidFill>
              </a:rPr>
              <a:t>, HEGRA, MAGIC</a:t>
            </a:r>
          </a:p>
          <a:p>
            <a:r>
              <a:rPr lang="it-IT" dirty="0" smtClean="0">
                <a:solidFill>
                  <a:schemeClr val="bg1"/>
                </a:solidFill>
              </a:rPr>
              <a:t>2 </a:t>
            </a:r>
            <a:r>
              <a:rPr lang="it-IT" dirty="0" smtClean="0">
                <a:solidFill>
                  <a:schemeClr val="bg1"/>
                </a:solidFill>
                <a:latin typeface="Symbol" pitchFamily="18" charset="2"/>
              </a:rPr>
              <a:t>n</a:t>
            </a:r>
            <a:r>
              <a:rPr lang="it-IT" dirty="0" smtClean="0">
                <a:solidFill>
                  <a:schemeClr val="bg1"/>
                </a:solidFill>
              </a:rPr>
              <a:t> </a:t>
            </a:r>
            <a:r>
              <a:rPr lang="it-IT" dirty="0" err="1" smtClean="0">
                <a:solidFill>
                  <a:schemeClr val="bg1"/>
                </a:solidFill>
              </a:rPr>
              <a:t>detected</a:t>
            </a:r>
            <a:r>
              <a:rPr lang="it-IT" dirty="0" smtClean="0">
                <a:solidFill>
                  <a:schemeClr val="bg1"/>
                </a:solidFill>
              </a:rPr>
              <a:t> by AMANDA (1 </a:t>
            </a:r>
            <a:r>
              <a:rPr lang="it-IT" dirty="0" err="1" smtClean="0">
                <a:solidFill>
                  <a:schemeClr val="bg1"/>
                </a:solidFill>
              </a:rPr>
              <a:t>during</a:t>
            </a:r>
            <a:r>
              <a:rPr lang="it-IT" dirty="0" smtClean="0">
                <a:solidFill>
                  <a:schemeClr val="bg1"/>
                </a:solidFill>
              </a:rPr>
              <a:t> </a:t>
            </a:r>
            <a:r>
              <a:rPr lang="it-IT" dirty="0" err="1" smtClean="0">
                <a:solidFill>
                  <a:schemeClr val="bg1"/>
                </a:solidFill>
              </a:rPr>
              <a:t>orphan</a:t>
            </a:r>
            <a:r>
              <a:rPr lang="it-IT" dirty="0" smtClean="0">
                <a:solidFill>
                  <a:schemeClr val="bg1"/>
                </a:solidFill>
              </a:rPr>
              <a:t> </a:t>
            </a:r>
            <a:r>
              <a:rPr lang="it-IT" dirty="0" err="1" smtClean="0">
                <a:solidFill>
                  <a:schemeClr val="bg1"/>
                </a:solidFill>
              </a:rPr>
              <a:t>flare</a:t>
            </a:r>
            <a:r>
              <a:rPr lang="it-IT" dirty="0" smtClean="0">
                <a:solidFill>
                  <a:schemeClr val="bg1"/>
                </a:solidFill>
              </a:rPr>
              <a:t>)</a:t>
            </a:r>
            <a:endParaRPr lang="it-IT" dirty="0">
              <a:solidFill>
                <a:schemeClr val="bg1"/>
              </a:solidFill>
            </a:endParaRPr>
          </a:p>
        </p:txBody>
      </p:sp>
      <p:sp>
        <p:nvSpPr>
          <p:cNvPr id="4" name="CasellaDiTesto 3"/>
          <p:cNvSpPr txBox="1"/>
          <p:nvPr/>
        </p:nvSpPr>
        <p:spPr>
          <a:xfrm>
            <a:off x="3292831" y="763890"/>
            <a:ext cx="4443692" cy="409555"/>
          </a:xfrm>
          <a:prstGeom prst="rect">
            <a:avLst/>
          </a:prstGeom>
          <a:solidFill>
            <a:srgbClr val="FFFF99"/>
          </a:solidFill>
        </p:spPr>
        <p:txBody>
          <a:bodyPr wrap="none" lIns="100794" tIns="50397" rIns="100794" bIns="50397" rtlCol="0">
            <a:spAutoFit/>
          </a:bodyPr>
          <a:lstStyle/>
          <a:p>
            <a:r>
              <a:rPr lang="it-IT" dirty="0" smtClean="0">
                <a:solidFill>
                  <a:schemeClr val="bg1"/>
                </a:solidFill>
              </a:rPr>
              <a:t>Regular </a:t>
            </a:r>
            <a:r>
              <a:rPr lang="it-IT" dirty="0" err="1" smtClean="0">
                <a:solidFill>
                  <a:schemeClr val="bg1"/>
                </a:solidFill>
              </a:rPr>
              <a:t>monitoring</a:t>
            </a:r>
            <a:r>
              <a:rPr lang="it-IT" dirty="0" smtClean="0">
                <a:solidFill>
                  <a:schemeClr val="bg1"/>
                </a:solidFill>
              </a:rPr>
              <a:t> 2005-2011:  58 </a:t>
            </a:r>
            <a:r>
              <a:rPr lang="it-IT" dirty="0" err="1" smtClean="0">
                <a:solidFill>
                  <a:schemeClr val="bg1"/>
                </a:solidFill>
              </a:rPr>
              <a:t>hr</a:t>
            </a:r>
            <a:endParaRPr lang="it-IT" dirty="0">
              <a:solidFill>
                <a:schemeClr val="bg1"/>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208" y="3702016"/>
            <a:ext cx="6610123" cy="381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4165779" y="3850587"/>
            <a:ext cx="2356390" cy="409555"/>
          </a:xfrm>
          <a:prstGeom prst="rect">
            <a:avLst/>
          </a:prstGeom>
          <a:solidFill>
            <a:schemeClr val="accent5">
              <a:lumMod val="20000"/>
              <a:lumOff val="80000"/>
            </a:schemeClr>
          </a:solidFill>
          <a:ln w="28575">
            <a:solidFill>
              <a:schemeClr val="tx1"/>
            </a:solidFill>
          </a:ln>
        </p:spPr>
        <p:txBody>
          <a:bodyPr wrap="none" lIns="100794" tIns="50397" rIns="100794" bIns="50397" rtlCol="0">
            <a:spAutoFit/>
          </a:bodyPr>
          <a:lstStyle/>
          <a:p>
            <a:r>
              <a:rPr lang="it-IT" dirty="0" smtClean="0"/>
              <a:t>2-zone SSC model</a:t>
            </a:r>
            <a:endParaRPr lang="it-IT" dirty="0"/>
          </a:p>
        </p:txBody>
      </p:sp>
      <p:sp>
        <p:nvSpPr>
          <p:cNvPr id="7" name="CasellaDiTesto 6"/>
          <p:cNvSpPr txBox="1"/>
          <p:nvPr/>
        </p:nvSpPr>
        <p:spPr>
          <a:xfrm>
            <a:off x="8699539" y="49210"/>
            <a:ext cx="1263142" cy="409555"/>
          </a:xfrm>
          <a:prstGeom prst="rect">
            <a:avLst/>
          </a:prstGeom>
          <a:solidFill>
            <a:schemeClr val="accent6">
              <a:lumMod val="20000"/>
              <a:lumOff val="80000"/>
            </a:schemeClr>
          </a:solidFill>
        </p:spPr>
        <p:txBody>
          <a:bodyPr wrap="none" lIns="100794" tIns="50397" rIns="100794" bIns="50397" rtlCol="0">
            <a:spAutoFit/>
          </a:bodyPr>
          <a:lstStyle/>
          <a:p>
            <a:r>
              <a:rPr lang="it-IT" dirty="0">
                <a:solidFill>
                  <a:schemeClr val="bg1"/>
                </a:solidFill>
              </a:rPr>
              <a:t>z</a:t>
            </a:r>
            <a:r>
              <a:rPr lang="it-IT" dirty="0" smtClean="0">
                <a:solidFill>
                  <a:schemeClr val="bg1"/>
                </a:solidFill>
              </a:rPr>
              <a:t> = 0.048</a:t>
            </a:r>
            <a:endParaRPr lang="it-IT" dirty="0">
              <a:solidFill>
                <a:schemeClr val="bg1"/>
              </a:solidFill>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2" y="3781425"/>
            <a:ext cx="3379206" cy="210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87" y="1413258"/>
            <a:ext cx="3537379" cy="2050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984" y="1447330"/>
            <a:ext cx="6214428" cy="193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asellaDiTesto 7"/>
          <p:cNvSpPr txBox="1"/>
          <p:nvPr/>
        </p:nvSpPr>
        <p:spPr>
          <a:xfrm rot="20084124">
            <a:off x="4070343" y="1445976"/>
            <a:ext cx="1820987" cy="332611"/>
          </a:xfrm>
          <a:prstGeom prst="rect">
            <a:avLst/>
          </a:prstGeom>
          <a:solidFill>
            <a:schemeClr val="accent5">
              <a:lumMod val="20000"/>
              <a:lumOff val="80000"/>
            </a:schemeClr>
          </a:solidFill>
        </p:spPr>
        <p:txBody>
          <a:bodyPr wrap="none" lIns="100794" tIns="50397" rIns="100794" bIns="50397" rtlCol="0">
            <a:spAutoFit/>
          </a:bodyPr>
          <a:lstStyle/>
          <a:p>
            <a:r>
              <a:rPr lang="it-IT" sz="1500" dirty="0"/>
              <a:t>1-zone SSC model</a:t>
            </a:r>
          </a:p>
        </p:txBody>
      </p:sp>
      <p:sp>
        <p:nvSpPr>
          <p:cNvPr id="9" name="CasellaDiTesto 8"/>
          <p:cNvSpPr txBox="1"/>
          <p:nvPr/>
        </p:nvSpPr>
        <p:spPr>
          <a:xfrm rot="20162552">
            <a:off x="7189099" y="1463541"/>
            <a:ext cx="1692747" cy="332611"/>
          </a:xfrm>
          <a:prstGeom prst="rect">
            <a:avLst/>
          </a:prstGeom>
          <a:solidFill>
            <a:schemeClr val="accent5">
              <a:lumMod val="20000"/>
              <a:lumOff val="80000"/>
            </a:schemeClr>
          </a:solidFill>
        </p:spPr>
        <p:txBody>
          <a:bodyPr wrap="none" lIns="100794" tIns="50397" rIns="100794" bIns="50397" rtlCol="0">
            <a:spAutoFit/>
          </a:bodyPr>
          <a:lstStyle/>
          <a:p>
            <a:r>
              <a:rPr lang="it-IT" sz="1500" dirty="0"/>
              <a:t>1-zone EC model</a:t>
            </a:r>
          </a:p>
        </p:txBody>
      </p:sp>
      <p:sp>
        <p:nvSpPr>
          <p:cNvPr id="10" name="CasellaDiTesto 9"/>
          <p:cNvSpPr txBox="1"/>
          <p:nvPr/>
        </p:nvSpPr>
        <p:spPr>
          <a:xfrm>
            <a:off x="442453" y="6322508"/>
            <a:ext cx="2782789" cy="717331"/>
          </a:xfrm>
          <a:prstGeom prst="rect">
            <a:avLst/>
          </a:prstGeom>
          <a:solidFill>
            <a:srgbClr val="FFFF99"/>
          </a:solidFill>
        </p:spPr>
        <p:txBody>
          <a:bodyPr wrap="none" lIns="100794" tIns="50397" rIns="100794" bIns="50397" rtlCol="0">
            <a:spAutoFit/>
          </a:bodyPr>
          <a:lstStyle/>
          <a:p>
            <a:r>
              <a:rPr lang="it-IT" dirty="0" smtClean="0">
                <a:solidFill>
                  <a:schemeClr val="bg1"/>
                </a:solidFill>
              </a:rPr>
              <a:t>Steady source.</a:t>
            </a:r>
          </a:p>
          <a:p>
            <a:r>
              <a:rPr lang="it-IT" dirty="0" err="1" smtClean="0">
                <a:solidFill>
                  <a:schemeClr val="bg1"/>
                </a:solidFill>
              </a:rPr>
              <a:t>Rich</a:t>
            </a:r>
            <a:r>
              <a:rPr lang="it-IT" dirty="0" smtClean="0">
                <a:solidFill>
                  <a:schemeClr val="bg1"/>
                </a:solidFill>
              </a:rPr>
              <a:t> non-</a:t>
            </a:r>
            <a:r>
              <a:rPr lang="it-IT" dirty="0" err="1" smtClean="0">
                <a:solidFill>
                  <a:schemeClr val="bg1"/>
                </a:solidFill>
              </a:rPr>
              <a:t>simult</a:t>
            </a:r>
            <a:r>
              <a:rPr lang="it-IT" dirty="0" smtClean="0">
                <a:solidFill>
                  <a:schemeClr val="bg1"/>
                </a:solidFill>
              </a:rPr>
              <a:t>. SED. </a:t>
            </a:r>
            <a:endParaRPr lang="it-IT" dirty="0">
              <a:solidFill>
                <a:schemeClr val="bg1"/>
              </a:solidFill>
            </a:endParaRPr>
          </a:p>
        </p:txBody>
      </p:sp>
    </p:spTree>
    <p:extLst>
      <p:ext uri="{BB962C8B-B14F-4D97-AF65-F5344CB8AC3E}">
        <p14:creationId xmlns:p14="http://schemas.microsoft.com/office/powerpoint/2010/main" val="20044748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ChangeArrowheads="1"/>
          </p:cNvSpPr>
          <p:nvPr>
            <p:ph type="title"/>
          </p:nvPr>
        </p:nvSpPr>
        <p:spPr>
          <a:xfrm>
            <a:off x="2603341" y="287437"/>
            <a:ext cx="4870768" cy="778660"/>
          </a:xfrm>
          <a:solidFill>
            <a:srgbClr val="FFFF00"/>
          </a:solidFill>
        </p:spPr>
        <p:txBody>
          <a:bodyPr>
            <a:normAutofit fontScale="90000"/>
          </a:bodyPr>
          <a:lstStyle/>
          <a:p>
            <a:pPr eaLnBrk="1" hangingPunct="1"/>
            <a:r>
              <a:rPr lang="es-ES_tradnl" b="0" dirty="0" smtClean="0">
                <a:solidFill>
                  <a:schemeClr val="bg1"/>
                </a:solidFill>
                <a:effectLst/>
              </a:rPr>
              <a:t>Beyond </a:t>
            </a:r>
            <a:r>
              <a:rPr lang="es-ES_tradnl" b="0" dirty="0" smtClean="0">
                <a:solidFill>
                  <a:schemeClr val="bg1"/>
                </a:solidFill>
                <a:effectLst/>
              </a:rPr>
              <a:t>blazars</a:t>
            </a:r>
            <a:endParaRPr lang="es-ES_tradnl" dirty="0" smtClean="0"/>
          </a:p>
        </p:txBody>
      </p:sp>
      <p:sp>
        <p:nvSpPr>
          <p:cNvPr id="46086" name="Rectangle 3"/>
          <p:cNvSpPr>
            <a:spLocks noGrp="1" noChangeArrowheads="1"/>
          </p:cNvSpPr>
          <p:nvPr>
            <p:ph type="body" idx="1"/>
          </p:nvPr>
        </p:nvSpPr>
        <p:spPr>
          <a:xfrm>
            <a:off x="419894" y="1260475"/>
            <a:ext cx="8901748" cy="924348"/>
          </a:xfrm>
        </p:spPr>
        <p:txBody>
          <a:bodyPr/>
          <a:lstStyle/>
          <a:p>
            <a:pPr eaLnBrk="1" hangingPunct="1"/>
            <a:r>
              <a:rPr lang="es-ES_tradnl" sz="2000" dirty="0"/>
              <a:t>New generation IACTs have established new classes of VHE active galaxies different than blazars…</a:t>
            </a:r>
            <a:endParaRPr lang="es-ES_tradnl" dirty="0" smtClean="0"/>
          </a:p>
        </p:txBody>
      </p:sp>
      <p:sp>
        <p:nvSpPr>
          <p:cNvPr id="46087" name="Oval 4"/>
          <p:cNvSpPr>
            <a:spLocks noChangeArrowheads="1"/>
          </p:cNvSpPr>
          <p:nvPr/>
        </p:nvSpPr>
        <p:spPr bwMode="auto">
          <a:xfrm>
            <a:off x="419894" y="2184823"/>
            <a:ext cx="3947001" cy="1848697"/>
          </a:xfrm>
          <a:prstGeom prst="ellipse">
            <a:avLst/>
          </a:prstGeom>
          <a:solidFill>
            <a:srgbClr val="99CCFF"/>
          </a:solidFill>
          <a:ln w="9525">
            <a:solidFill>
              <a:schemeClr val="tx1"/>
            </a:solidFill>
            <a:round/>
            <a:headEnd/>
            <a:tailEnd/>
          </a:ln>
        </p:spPr>
        <p:txBody>
          <a:bodyPr wrap="none" lIns="100794" tIns="50397" rIns="100794" bIns="50397" anchor="ctr"/>
          <a:lstStyle/>
          <a:p>
            <a:pPr algn="ctr"/>
            <a:r>
              <a:rPr lang="es-ES_tradnl" dirty="0">
                <a:solidFill>
                  <a:schemeClr val="accent4">
                    <a:lumMod val="50000"/>
                  </a:schemeClr>
                </a:solidFill>
              </a:rPr>
              <a:t>Blazars (BL Lacs): </a:t>
            </a:r>
          </a:p>
          <a:p>
            <a:pPr algn="ctr"/>
            <a:r>
              <a:rPr lang="es-ES_tradnl" sz="1500" b="1" dirty="0">
                <a:solidFill>
                  <a:schemeClr val="accent4">
                    <a:lumMod val="50000"/>
                  </a:schemeClr>
                </a:solidFill>
              </a:rPr>
              <a:t>still the vast majority: </a:t>
            </a:r>
          </a:p>
          <a:p>
            <a:pPr algn="ctr"/>
            <a:r>
              <a:rPr lang="es-ES_tradnl" altLang="ja-JP" sz="1500" b="1" dirty="0">
                <a:solidFill>
                  <a:schemeClr val="accent4">
                    <a:lumMod val="50000"/>
                  </a:schemeClr>
                </a:solidFill>
              </a:rPr>
              <a:t>~40 </a:t>
            </a:r>
            <a:r>
              <a:rPr lang="es-ES_tradnl" sz="1500" b="1" dirty="0">
                <a:solidFill>
                  <a:schemeClr val="accent4">
                    <a:lumMod val="50000"/>
                  </a:schemeClr>
                </a:solidFill>
              </a:rPr>
              <a:t>—</a:t>
            </a:r>
            <a:r>
              <a:rPr lang="es-ES_tradnl" altLang="ja-JP" sz="1500" b="1" dirty="0">
                <a:solidFill>
                  <a:schemeClr val="accent4">
                    <a:lumMod val="50000"/>
                  </a:schemeClr>
                </a:solidFill>
              </a:rPr>
              <a:t> 15 discovered by MAGIC</a:t>
            </a:r>
            <a:endParaRPr lang="es-ES_tradnl" altLang="ja-JP" sz="1500" dirty="0">
              <a:solidFill>
                <a:schemeClr val="accent4">
                  <a:lumMod val="50000"/>
                </a:schemeClr>
              </a:solidFill>
            </a:endParaRPr>
          </a:p>
          <a:p>
            <a:pPr algn="ctr"/>
            <a:r>
              <a:rPr lang="es-ES_tradnl" altLang="ja-JP" sz="1500" dirty="0">
                <a:solidFill>
                  <a:schemeClr val="accent4">
                    <a:lumMod val="50000"/>
                  </a:schemeClr>
                </a:solidFill>
              </a:rPr>
              <a:t>Extensive studies</a:t>
            </a:r>
            <a:endParaRPr lang="es-ES_tradnl" sz="1500" dirty="0">
              <a:solidFill>
                <a:schemeClr val="accent4">
                  <a:lumMod val="50000"/>
                </a:schemeClr>
              </a:solidFill>
            </a:endParaRPr>
          </a:p>
        </p:txBody>
      </p:sp>
      <p:sp>
        <p:nvSpPr>
          <p:cNvPr id="46088" name="Oval 6"/>
          <p:cNvSpPr>
            <a:spLocks noChangeArrowheads="1"/>
          </p:cNvSpPr>
          <p:nvPr/>
        </p:nvSpPr>
        <p:spPr bwMode="auto">
          <a:xfrm>
            <a:off x="167958" y="4873837"/>
            <a:ext cx="5710555" cy="1764665"/>
          </a:xfrm>
          <a:prstGeom prst="ellipse">
            <a:avLst/>
          </a:prstGeom>
          <a:solidFill>
            <a:srgbClr val="FF9900"/>
          </a:solidFill>
          <a:ln w="9525">
            <a:solidFill>
              <a:schemeClr val="tx1"/>
            </a:solidFill>
            <a:round/>
            <a:headEnd/>
            <a:tailEnd/>
          </a:ln>
        </p:spPr>
        <p:txBody>
          <a:bodyPr wrap="none" lIns="100794" tIns="50397" rIns="100794" bIns="50397" anchor="ctr"/>
          <a:lstStyle/>
          <a:p>
            <a:pPr algn="ctr"/>
            <a:r>
              <a:rPr lang="es-ES_tradnl" dirty="0">
                <a:solidFill>
                  <a:srgbClr val="C00000"/>
                </a:solidFill>
              </a:rPr>
              <a:t>Radiogalaxies</a:t>
            </a:r>
          </a:p>
          <a:p>
            <a:pPr algn="ctr"/>
            <a:r>
              <a:rPr lang="es-ES_tradnl" sz="1500" b="1" dirty="0">
                <a:solidFill>
                  <a:srgbClr val="C00000"/>
                </a:solidFill>
              </a:rPr>
              <a:t>4 — 2 discovered by MAGIC</a:t>
            </a:r>
            <a:endParaRPr lang="es-ES_tradnl" sz="1500" dirty="0">
              <a:solidFill>
                <a:srgbClr val="C00000"/>
              </a:solidFill>
            </a:endParaRPr>
          </a:p>
          <a:p>
            <a:pPr algn="ctr"/>
            <a:r>
              <a:rPr lang="es-ES_tradnl" sz="1500" dirty="0">
                <a:solidFill>
                  <a:srgbClr val="C00000"/>
                </a:solidFill>
              </a:rPr>
              <a:t>Study emission in jet: they are nearby (can be resolved </a:t>
            </a:r>
          </a:p>
          <a:p>
            <a:pPr algn="ctr"/>
            <a:r>
              <a:rPr lang="es-ES_tradnl" sz="1500" dirty="0">
                <a:solidFill>
                  <a:srgbClr val="C00000"/>
                </a:solidFill>
              </a:rPr>
              <a:t>in other wavelengths) and jets not aligned with line of sight.</a:t>
            </a:r>
          </a:p>
          <a:p>
            <a:pPr algn="ctr"/>
            <a:r>
              <a:rPr lang="es-ES_tradnl" sz="1500" dirty="0">
                <a:solidFill>
                  <a:srgbClr val="C00000"/>
                </a:solidFill>
              </a:rPr>
              <a:t>May be sources of UHECRs?</a:t>
            </a:r>
          </a:p>
        </p:txBody>
      </p:sp>
      <p:sp>
        <p:nvSpPr>
          <p:cNvPr id="46089" name="Oval 7"/>
          <p:cNvSpPr>
            <a:spLocks noChangeArrowheads="1"/>
          </p:cNvSpPr>
          <p:nvPr/>
        </p:nvSpPr>
        <p:spPr bwMode="auto">
          <a:xfrm>
            <a:off x="5206683" y="3865457"/>
            <a:ext cx="4702810" cy="1764665"/>
          </a:xfrm>
          <a:prstGeom prst="ellipse">
            <a:avLst/>
          </a:prstGeom>
          <a:solidFill>
            <a:srgbClr val="99CC00"/>
          </a:solidFill>
          <a:ln w="9525">
            <a:solidFill>
              <a:schemeClr val="tx1"/>
            </a:solidFill>
            <a:round/>
            <a:headEnd/>
            <a:tailEnd/>
          </a:ln>
        </p:spPr>
        <p:txBody>
          <a:bodyPr wrap="none" lIns="100794" tIns="50397" rIns="100794" bIns="50397" anchor="ctr"/>
          <a:lstStyle/>
          <a:p>
            <a:pPr algn="ctr"/>
            <a:r>
              <a:rPr lang="es-ES_tradnl" dirty="0">
                <a:solidFill>
                  <a:schemeClr val="bg1"/>
                </a:solidFill>
              </a:rPr>
              <a:t>Quasars </a:t>
            </a:r>
          </a:p>
          <a:p>
            <a:pPr algn="ctr"/>
            <a:r>
              <a:rPr lang="es-ES_tradnl" sz="1500" b="1" dirty="0">
                <a:solidFill>
                  <a:schemeClr val="bg1"/>
                </a:solidFill>
              </a:rPr>
              <a:t>3 — 2 discovered by MAGIC</a:t>
            </a:r>
            <a:endParaRPr lang="es-ES_tradnl" sz="1500" dirty="0">
              <a:solidFill>
                <a:schemeClr val="bg1"/>
              </a:solidFill>
            </a:endParaRPr>
          </a:p>
          <a:p>
            <a:pPr algn="ctr"/>
            <a:r>
              <a:rPr lang="es-ES_tradnl" sz="1500" dirty="0">
                <a:solidFill>
                  <a:schemeClr val="bg1"/>
                </a:solidFill>
              </a:rPr>
              <a:t>Different physics:intense radiation fields.</a:t>
            </a:r>
          </a:p>
          <a:p>
            <a:pPr algn="ctr"/>
            <a:r>
              <a:rPr lang="es-ES_tradnl" sz="1500" dirty="0">
                <a:solidFill>
                  <a:schemeClr val="bg1"/>
                </a:solidFill>
              </a:rPr>
              <a:t>Very far: useful to study EBL</a:t>
            </a:r>
            <a:endParaRPr lang="es-ES_tradnl" dirty="0">
              <a:solidFill>
                <a:schemeClr val="bg1"/>
              </a:solidFill>
            </a:endParaRPr>
          </a:p>
        </p:txBody>
      </p:sp>
      <p:sp>
        <p:nvSpPr>
          <p:cNvPr id="46090" name="Line 8"/>
          <p:cNvSpPr>
            <a:spLocks noChangeShapeType="1"/>
          </p:cNvSpPr>
          <p:nvPr/>
        </p:nvSpPr>
        <p:spPr bwMode="auto">
          <a:xfrm>
            <a:off x="2519362" y="4033520"/>
            <a:ext cx="167958" cy="84031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100794" tIns="50397" rIns="100794" bIns="50397" anchor="ctr"/>
          <a:lstStyle/>
          <a:p>
            <a:endParaRPr lang="it-IT"/>
          </a:p>
        </p:txBody>
      </p:sp>
      <p:sp>
        <p:nvSpPr>
          <p:cNvPr id="46091" name="Line 9"/>
          <p:cNvSpPr>
            <a:spLocks noChangeShapeType="1"/>
          </p:cNvSpPr>
          <p:nvPr/>
        </p:nvSpPr>
        <p:spPr bwMode="auto">
          <a:xfrm>
            <a:off x="4030980" y="3613362"/>
            <a:ext cx="1343660" cy="84031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100794" tIns="50397" rIns="100794" bIns="50397" anchor="ctr"/>
          <a:lstStyle/>
          <a:p>
            <a:endParaRPr lang="it-IT"/>
          </a:p>
        </p:txBody>
      </p:sp>
      <p:sp>
        <p:nvSpPr>
          <p:cNvPr id="46092" name="Oval 11"/>
          <p:cNvSpPr>
            <a:spLocks noChangeArrowheads="1"/>
          </p:cNvSpPr>
          <p:nvPr/>
        </p:nvSpPr>
        <p:spPr bwMode="auto">
          <a:xfrm>
            <a:off x="5122704" y="1932729"/>
            <a:ext cx="4702810" cy="1428538"/>
          </a:xfrm>
          <a:prstGeom prst="ellipse">
            <a:avLst/>
          </a:prstGeom>
          <a:solidFill>
            <a:srgbClr val="CCFFCC"/>
          </a:solidFill>
          <a:ln w="9525">
            <a:solidFill>
              <a:schemeClr val="tx1"/>
            </a:solidFill>
            <a:round/>
            <a:headEnd/>
            <a:tailEnd/>
          </a:ln>
        </p:spPr>
        <p:txBody>
          <a:bodyPr wrap="none" lIns="100794" tIns="50397" rIns="100794" bIns="50397" anchor="ctr"/>
          <a:lstStyle/>
          <a:p>
            <a:pPr algn="ctr"/>
            <a:r>
              <a:rPr lang="es-ES_tradnl" dirty="0">
                <a:solidFill>
                  <a:srgbClr val="00B050"/>
                </a:solidFill>
              </a:rPr>
              <a:t>Starbursts </a:t>
            </a:r>
          </a:p>
          <a:p>
            <a:pPr algn="ctr"/>
            <a:r>
              <a:rPr lang="es-ES_tradnl" sz="1500" b="1" dirty="0">
                <a:solidFill>
                  <a:srgbClr val="00B050"/>
                </a:solidFill>
              </a:rPr>
              <a:t>2 — none discovered by MAGIC</a:t>
            </a:r>
            <a:endParaRPr lang="es-ES_tradnl" sz="1500" dirty="0">
              <a:solidFill>
                <a:srgbClr val="00B050"/>
              </a:solidFill>
            </a:endParaRPr>
          </a:p>
          <a:p>
            <a:pPr algn="ctr"/>
            <a:r>
              <a:rPr lang="es-ES_tradnl" sz="1500" dirty="0">
                <a:solidFill>
                  <a:srgbClr val="00B050"/>
                </a:solidFill>
              </a:rPr>
              <a:t>No central source, probably global</a:t>
            </a:r>
          </a:p>
          <a:p>
            <a:pPr algn="ctr"/>
            <a:r>
              <a:rPr lang="es-ES_tradnl" sz="1500" dirty="0">
                <a:solidFill>
                  <a:srgbClr val="00B050"/>
                </a:solidFill>
              </a:rPr>
              <a:t>emission of all CR in galaxy  </a:t>
            </a:r>
            <a:endParaRPr lang="es-ES_tradnl" dirty="0">
              <a:solidFill>
                <a:srgbClr val="00B050"/>
              </a:solidFill>
            </a:endParaRPr>
          </a:p>
        </p:txBody>
      </p:sp>
      <p:sp>
        <p:nvSpPr>
          <p:cNvPr id="46093" name="Line 12"/>
          <p:cNvSpPr>
            <a:spLocks noChangeShapeType="1"/>
          </p:cNvSpPr>
          <p:nvPr/>
        </p:nvSpPr>
        <p:spPr bwMode="auto">
          <a:xfrm flipV="1">
            <a:off x="4366895" y="2857077"/>
            <a:ext cx="839788" cy="16806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100794" tIns="50397" rIns="100794" bIns="50397" anchor="ctr"/>
          <a:lstStyle/>
          <a:p>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74" y="1197451"/>
            <a:ext cx="9867503" cy="516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55809" y="168064"/>
            <a:ext cx="1724807" cy="501888"/>
          </a:xfrm>
          <a:prstGeom prst="rect">
            <a:avLst/>
          </a:prstGeom>
          <a:solidFill>
            <a:srgbClr val="CCFF99"/>
          </a:solidFill>
        </p:spPr>
        <p:txBody>
          <a:bodyPr wrap="none" lIns="100794" tIns="50397" rIns="100794" bIns="50397" rtlCol="0">
            <a:spAutoFit/>
          </a:bodyPr>
          <a:lstStyle/>
          <a:p>
            <a:r>
              <a:rPr lang="it-IT" sz="2600" dirty="0">
                <a:solidFill>
                  <a:schemeClr val="bg1"/>
                </a:solidFill>
              </a:rPr>
              <a:t>… </a:t>
            </a:r>
            <a:r>
              <a:rPr lang="it-IT" sz="2600" dirty="0" err="1">
                <a:solidFill>
                  <a:schemeClr val="bg1"/>
                </a:solidFill>
              </a:rPr>
              <a:t>Mk</a:t>
            </a:r>
            <a:r>
              <a:rPr lang="it-IT" sz="2600" dirty="0">
                <a:solidFill>
                  <a:schemeClr val="bg1"/>
                </a:solidFill>
              </a:rPr>
              <a:t> 501</a:t>
            </a:r>
          </a:p>
        </p:txBody>
      </p:sp>
      <p:sp>
        <p:nvSpPr>
          <p:cNvPr id="3" name="CasellaDiTesto 2"/>
          <p:cNvSpPr txBox="1"/>
          <p:nvPr/>
        </p:nvSpPr>
        <p:spPr>
          <a:xfrm>
            <a:off x="7697020" y="168064"/>
            <a:ext cx="2377229" cy="655776"/>
          </a:xfrm>
          <a:prstGeom prst="rect">
            <a:avLst/>
          </a:prstGeom>
          <a:solidFill>
            <a:srgbClr val="CCFF99"/>
          </a:solidFill>
        </p:spPr>
        <p:txBody>
          <a:bodyPr wrap="none" lIns="100794" tIns="50397" rIns="100794" bIns="50397" rtlCol="0">
            <a:spAutoFit/>
          </a:bodyPr>
          <a:lstStyle/>
          <a:p>
            <a:r>
              <a:rPr lang="it-IT" sz="1800" dirty="0" err="1">
                <a:solidFill>
                  <a:schemeClr val="bg1"/>
                </a:solidFill>
              </a:rPr>
              <a:t>Mankuzhiyil</a:t>
            </a:r>
            <a:r>
              <a:rPr lang="it-IT" sz="1800" dirty="0">
                <a:solidFill>
                  <a:schemeClr val="bg1"/>
                </a:solidFill>
              </a:rPr>
              <a:t>  + 2012, </a:t>
            </a:r>
          </a:p>
          <a:p>
            <a:r>
              <a:rPr lang="it-IT" sz="1800" dirty="0" err="1">
                <a:solidFill>
                  <a:schemeClr val="bg1"/>
                </a:solidFill>
              </a:rPr>
              <a:t>ApJ</a:t>
            </a:r>
            <a:r>
              <a:rPr lang="it-IT" sz="1800" dirty="0">
                <a:solidFill>
                  <a:schemeClr val="bg1"/>
                </a:solidFill>
              </a:rPr>
              <a:t>, 753, 154</a:t>
            </a:r>
          </a:p>
        </p:txBody>
      </p:sp>
    </p:spTree>
    <p:extLst>
      <p:ext uri="{BB962C8B-B14F-4D97-AF65-F5344CB8AC3E}">
        <p14:creationId xmlns:p14="http://schemas.microsoft.com/office/powerpoint/2010/main" val="17928276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504190"/>
            <a:ext cx="7550793" cy="7065975"/>
          </a:xfrm>
          <a:prstGeom prst="rect">
            <a:avLst/>
          </a:prstGeom>
          <a:noFill/>
          <a:ln w="9525">
            <a:noFill/>
            <a:miter lim="800000"/>
            <a:headEnd/>
            <a:tailEnd/>
          </a:ln>
        </p:spPr>
      </p:pic>
      <p:sp>
        <p:nvSpPr>
          <p:cNvPr id="3" name="TextBox 2"/>
          <p:cNvSpPr txBox="1"/>
          <p:nvPr/>
        </p:nvSpPr>
        <p:spPr>
          <a:xfrm>
            <a:off x="7977982" y="588222"/>
            <a:ext cx="1937543" cy="1640661"/>
          </a:xfrm>
          <a:prstGeom prst="rect">
            <a:avLst/>
          </a:prstGeom>
          <a:solidFill>
            <a:srgbClr val="FFFF99"/>
          </a:solidFill>
        </p:spPr>
        <p:txBody>
          <a:bodyPr wrap="square" lIns="100794" tIns="50397" rIns="100794" bIns="50397" rtlCol="0">
            <a:spAutoFit/>
          </a:bodyPr>
          <a:lstStyle/>
          <a:p>
            <a:r>
              <a:rPr lang="en-US" dirty="0" err="1" smtClean="0">
                <a:solidFill>
                  <a:schemeClr val="bg1"/>
                </a:solidFill>
              </a:rPr>
              <a:t>Mankuzhiyil</a:t>
            </a:r>
            <a:r>
              <a:rPr lang="en-US" dirty="0" smtClean="0">
                <a:solidFill>
                  <a:schemeClr val="bg1"/>
                </a:solidFill>
              </a:rPr>
              <a:t>, </a:t>
            </a:r>
          </a:p>
          <a:p>
            <a:r>
              <a:rPr lang="en-US" dirty="0" err="1" smtClean="0">
                <a:solidFill>
                  <a:schemeClr val="bg1"/>
                </a:solidFill>
              </a:rPr>
              <a:t>Ansoldi</a:t>
            </a:r>
            <a:r>
              <a:rPr lang="en-US" dirty="0" smtClean="0">
                <a:solidFill>
                  <a:schemeClr val="bg1"/>
                </a:solidFill>
              </a:rPr>
              <a:t>, MP, </a:t>
            </a:r>
          </a:p>
          <a:p>
            <a:r>
              <a:rPr lang="en-US" dirty="0" smtClean="0">
                <a:solidFill>
                  <a:schemeClr val="bg1"/>
                </a:solidFill>
              </a:rPr>
              <a:t>&amp; </a:t>
            </a:r>
            <a:r>
              <a:rPr lang="en-US" dirty="0" err="1" smtClean="0">
                <a:solidFill>
                  <a:schemeClr val="bg1"/>
                </a:solidFill>
              </a:rPr>
              <a:t>Tavecchio</a:t>
            </a:r>
            <a:r>
              <a:rPr lang="en-US" dirty="0" smtClean="0">
                <a:solidFill>
                  <a:schemeClr val="bg1"/>
                </a:solidFill>
              </a:rPr>
              <a:t> 2011,</a:t>
            </a:r>
          </a:p>
          <a:p>
            <a:r>
              <a:rPr lang="en-US" dirty="0" err="1" smtClean="0">
                <a:solidFill>
                  <a:schemeClr val="bg1"/>
                </a:solidFill>
              </a:rPr>
              <a:t>ApJ</a:t>
            </a:r>
            <a:r>
              <a:rPr lang="en-US" dirty="0" smtClean="0">
                <a:solidFill>
                  <a:schemeClr val="bg1"/>
                </a:solidFill>
              </a:rPr>
              <a:t>, 733, 14</a:t>
            </a:r>
            <a:endParaRPr lang="en-US" dirty="0">
              <a:solidFill>
                <a:schemeClr val="bg1"/>
              </a:solidFill>
            </a:endParaRPr>
          </a:p>
        </p:txBody>
      </p:sp>
      <p:sp>
        <p:nvSpPr>
          <p:cNvPr id="5" name="TextBox 4"/>
          <p:cNvSpPr txBox="1"/>
          <p:nvPr/>
        </p:nvSpPr>
        <p:spPr>
          <a:xfrm>
            <a:off x="1091725" y="1"/>
            <a:ext cx="7122117" cy="501888"/>
          </a:xfrm>
          <a:prstGeom prst="rect">
            <a:avLst/>
          </a:prstGeom>
          <a:solidFill>
            <a:srgbClr val="CCFF99"/>
          </a:solidFill>
        </p:spPr>
        <p:txBody>
          <a:bodyPr wrap="none" lIns="100794" tIns="50397" rIns="100794" bIns="50397" rtlCol="0">
            <a:spAutoFit/>
          </a:bodyPr>
          <a:lstStyle/>
          <a:p>
            <a:r>
              <a:rPr lang="en-US" sz="2600" dirty="0">
                <a:solidFill>
                  <a:schemeClr val="bg1"/>
                </a:solidFill>
              </a:rPr>
              <a:t>… SSC parameters </a:t>
            </a:r>
            <a:r>
              <a:rPr lang="en-US" sz="2600" dirty="0" err="1">
                <a:solidFill>
                  <a:schemeClr val="bg1"/>
                </a:solidFill>
              </a:rPr>
              <a:t>vs</a:t>
            </a:r>
            <a:r>
              <a:rPr lang="en-US" sz="2600" dirty="0">
                <a:solidFill>
                  <a:schemeClr val="bg1"/>
                </a:solidFill>
              </a:rPr>
              <a:t> source activity: </a:t>
            </a:r>
            <a:r>
              <a:rPr lang="en-US" sz="2600" dirty="0" err="1">
                <a:solidFill>
                  <a:schemeClr val="bg1"/>
                </a:solidFill>
              </a:rPr>
              <a:t>Mrk</a:t>
            </a:r>
            <a:r>
              <a:rPr lang="en-US" sz="2600" dirty="0">
                <a:solidFill>
                  <a:schemeClr val="bg1"/>
                </a:solidFill>
              </a:rPr>
              <a:t> 421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678" y="924349"/>
            <a:ext cx="8302091" cy="571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337140" y="336127"/>
            <a:ext cx="972998" cy="409555"/>
          </a:xfrm>
          <a:prstGeom prst="rect">
            <a:avLst/>
          </a:prstGeom>
          <a:solidFill>
            <a:srgbClr val="CCFF99"/>
          </a:solidFill>
        </p:spPr>
        <p:txBody>
          <a:bodyPr wrap="none" lIns="100794" tIns="50397" rIns="100794" bIns="50397" rtlCol="0">
            <a:spAutoFit/>
          </a:bodyPr>
          <a:lstStyle/>
          <a:p>
            <a:r>
              <a:rPr lang="it-IT" dirty="0" smtClean="0">
                <a:solidFill>
                  <a:schemeClr val="bg1"/>
                </a:solidFill>
              </a:rPr>
              <a:t>Mk501</a:t>
            </a:r>
            <a:endParaRPr lang="it-IT" dirty="0">
              <a:solidFill>
                <a:schemeClr val="bg1"/>
              </a:solidFill>
            </a:endParaRPr>
          </a:p>
        </p:txBody>
      </p:sp>
      <p:sp>
        <p:nvSpPr>
          <p:cNvPr id="4" name="CasellaDiTesto 3"/>
          <p:cNvSpPr txBox="1"/>
          <p:nvPr/>
        </p:nvSpPr>
        <p:spPr>
          <a:xfrm>
            <a:off x="7671367" y="49210"/>
            <a:ext cx="2406083" cy="409555"/>
          </a:xfrm>
          <a:prstGeom prst="rect">
            <a:avLst/>
          </a:prstGeom>
          <a:solidFill>
            <a:srgbClr val="CCFF99"/>
          </a:solidFill>
        </p:spPr>
        <p:txBody>
          <a:bodyPr wrap="none" lIns="100794" tIns="50397" rIns="100794" bIns="50397" rtlCol="0">
            <a:spAutoFit/>
          </a:bodyPr>
          <a:lstStyle/>
          <a:p>
            <a:r>
              <a:rPr lang="it-IT" dirty="0" err="1" smtClean="0">
                <a:solidFill>
                  <a:schemeClr val="bg1"/>
                </a:solidFill>
              </a:rPr>
              <a:t>Mankuzhiyil</a:t>
            </a:r>
            <a:r>
              <a:rPr lang="it-IT" dirty="0" smtClean="0">
                <a:solidFill>
                  <a:schemeClr val="bg1"/>
                </a:solidFill>
              </a:rPr>
              <a:t> + 2012</a:t>
            </a:r>
            <a:endParaRPr lang="it-IT" dirty="0">
              <a:solidFill>
                <a:schemeClr val="bg1"/>
              </a:solidFill>
            </a:endParaRPr>
          </a:p>
        </p:txBody>
      </p:sp>
    </p:spTree>
    <p:extLst>
      <p:ext uri="{BB962C8B-B14F-4D97-AF65-F5344CB8AC3E}">
        <p14:creationId xmlns:p14="http://schemas.microsoft.com/office/powerpoint/2010/main" val="29191771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8" y="64945"/>
            <a:ext cx="7845114" cy="7497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102449" y="4893148"/>
            <a:ext cx="1759111" cy="1025108"/>
          </a:xfrm>
          <a:prstGeom prst="rect">
            <a:avLst/>
          </a:prstGeom>
          <a:noFill/>
        </p:spPr>
        <p:txBody>
          <a:bodyPr wrap="none" lIns="100794" tIns="50397" rIns="100794" bIns="50397" rtlCol="0">
            <a:spAutoFit/>
          </a:bodyPr>
          <a:lstStyle/>
          <a:p>
            <a:endParaRPr lang="it-IT" dirty="0" smtClean="0">
              <a:latin typeface="Wingdings" pitchFamily="2" charset="2"/>
              <a:sym typeface="Wingdings" pitchFamily="2" charset="2"/>
            </a:endParaRPr>
          </a:p>
          <a:p>
            <a:pPr marL="314982" indent="-314982">
              <a:buFont typeface="Wingdings" charset="2"/>
              <a:buChar char="l"/>
            </a:pPr>
            <a:r>
              <a:rPr lang="it-IT" dirty="0" smtClean="0">
                <a:sym typeface="Wingdings" pitchFamily="2" charset="2"/>
              </a:rPr>
              <a:t>   Mk501</a:t>
            </a:r>
            <a:r>
              <a:rPr lang="it-IT" dirty="0" smtClean="0">
                <a:latin typeface="Wingdings" pitchFamily="2" charset="2"/>
              </a:rPr>
              <a:t> </a:t>
            </a:r>
          </a:p>
          <a:p>
            <a:r>
              <a:rPr lang="it-IT" dirty="0" smtClean="0">
                <a:latin typeface="Wingdings" pitchFamily="2" charset="2"/>
              </a:rPr>
              <a:t>q</a:t>
            </a:r>
            <a:r>
              <a:rPr lang="it-IT" dirty="0" smtClean="0">
                <a:latin typeface="Wingdings" pitchFamily="2" charset="2"/>
                <a:sym typeface="Wingdings" pitchFamily="2" charset="2"/>
              </a:rPr>
              <a:t> </a:t>
            </a:r>
            <a:r>
              <a:rPr lang="it-IT" dirty="0" smtClean="0">
                <a:sym typeface="Wingdings" pitchFamily="2" charset="2"/>
              </a:rPr>
              <a:t>Mk421</a:t>
            </a:r>
            <a:endParaRPr lang="it-IT" dirty="0"/>
          </a:p>
        </p:txBody>
      </p:sp>
      <p:sp>
        <p:nvSpPr>
          <p:cNvPr id="3" name="CasellaDiTesto 2"/>
          <p:cNvSpPr txBox="1"/>
          <p:nvPr/>
        </p:nvSpPr>
        <p:spPr>
          <a:xfrm>
            <a:off x="8133719" y="287437"/>
            <a:ext cx="1670305" cy="1332885"/>
          </a:xfrm>
          <a:prstGeom prst="rect">
            <a:avLst/>
          </a:prstGeom>
          <a:solidFill>
            <a:srgbClr val="CCFF99"/>
          </a:solidFill>
        </p:spPr>
        <p:txBody>
          <a:bodyPr wrap="none" lIns="100794" tIns="50397" rIns="100794" bIns="50397" rtlCol="0">
            <a:spAutoFit/>
          </a:bodyPr>
          <a:lstStyle/>
          <a:p>
            <a:r>
              <a:rPr lang="it-IT" dirty="0" smtClean="0">
                <a:solidFill>
                  <a:schemeClr val="bg1"/>
                </a:solidFill>
              </a:rPr>
              <a:t>Thomson vs.</a:t>
            </a:r>
          </a:p>
          <a:p>
            <a:r>
              <a:rPr lang="it-IT" dirty="0" err="1" smtClean="0">
                <a:solidFill>
                  <a:schemeClr val="bg1"/>
                </a:solidFill>
              </a:rPr>
              <a:t>extreme</a:t>
            </a:r>
            <a:r>
              <a:rPr lang="it-IT" dirty="0" smtClean="0">
                <a:solidFill>
                  <a:schemeClr val="bg1"/>
                </a:solidFill>
              </a:rPr>
              <a:t> K-N</a:t>
            </a:r>
          </a:p>
          <a:p>
            <a:r>
              <a:rPr lang="it-IT" dirty="0" err="1">
                <a:solidFill>
                  <a:schemeClr val="bg1"/>
                </a:solidFill>
              </a:rPr>
              <a:t>s</a:t>
            </a:r>
            <a:r>
              <a:rPr lang="it-IT" dirty="0" err="1" smtClean="0">
                <a:solidFill>
                  <a:schemeClr val="bg1"/>
                </a:solidFill>
              </a:rPr>
              <a:t>cattering</a:t>
            </a:r>
            <a:r>
              <a:rPr lang="it-IT" dirty="0" smtClean="0">
                <a:solidFill>
                  <a:schemeClr val="bg1"/>
                </a:solidFill>
              </a:rPr>
              <a:t> </a:t>
            </a:r>
          </a:p>
          <a:p>
            <a:r>
              <a:rPr lang="it-IT" dirty="0" smtClean="0">
                <a:solidFill>
                  <a:schemeClr val="bg1"/>
                </a:solidFill>
              </a:rPr>
              <a:t>regime</a:t>
            </a:r>
            <a:endParaRPr lang="it-IT" dirty="0">
              <a:solidFill>
                <a:schemeClr val="bg1"/>
              </a:solidFill>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5654" y="922707"/>
            <a:ext cx="3159700" cy="6302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43182">
            <a:off x="3808002" y="4100961"/>
            <a:ext cx="3999488" cy="58822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608016" y="594825"/>
            <a:ext cx="1272760" cy="409555"/>
          </a:xfrm>
          <a:prstGeom prst="rect">
            <a:avLst/>
          </a:prstGeom>
          <a:noFill/>
        </p:spPr>
        <p:txBody>
          <a:bodyPr wrap="none" lIns="100794" tIns="50397" rIns="100794" bIns="50397" rtlCol="0">
            <a:spAutoFit/>
          </a:bodyPr>
          <a:lstStyle/>
          <a:p>
            <a:r>
              <a:rPr lang="it-IT" dirty="0" smtClean="0">
                <a:solidFill>
                  <a:srgbClr val="FF0000"/>
                </a:solidFill>
              </a:rPr>
              <a:t>Thoms</a:t>
            </a:r>
            <a:r>
              <a:rPr lang="it-IT" dirty="0" smtClean="0">
                <a:solidFill>
                  <a:srgbClr val="FF0000"/>
                </a:solidFill>
              </a:rPr>
              <a:t>on</a:t>
            </a:r>
            <a:endParaRPr lang="it-IT" dirty="0">
              <a:solidFill>
                <a:srgbClr val="FF0000"/>
              </a:solidFill>
            </a:endParaRPr>
          </a:p>
        </p:txBody>
      </p:sp>
      <p:sp>
        <p:nvSpPr>
          <p:cNvPr id="5" name="CasellaDiTesto 4"/>
          <p:cNvSpPr txBox="1"/>
          <p:nvPr/>
        </p:nvSpPr>
        <p:spPr>
          <a:xfrm rot="1554166">
            <a:off x="4980393" y="4654364"/>
            <a:ext cx="1641451" cy="409555"/>
          </a:xfrm>
          <a:prstGeom prst="rect">
            <a:avLst/>
          </a:prstGeom>
          <a:noFill/>
        </p:spPr>
        <p:txBody>
          <a:bodyPr wrap="none" lIns="100794" tIns="50397" rIns="100794" bIns="50397" rtlCol="0">
            <a:spAutoFit/>
          </a:bodyPr>
          <a:lstStyle/>
          <a:p>
            <a:r>
              <a:rPr lang="it-IT" dirty="0" err="1">
                <a:solidFill>
                  <a:srgbClr val="FF0000"/>
                </a:solidFill>
              </a:rPr>
              <a:t>e</a:t>
            </a:r>
            <a:r>
              <a:rPr lang="it-IT" dirty="0" err="1" smtClean="0">
                <a:solidFill>
                  <a:srgbClr val="FF0000"/>
                </a:solidFill>
              </a:rPr>
              <a:t>xtreme</a:t>
            </a:r>
            <a:r>
              <a:rPr lang="it-IT" dirty="0" smtClean="0">
                <a:solidFill>
                  <a:srgbClr val="FF0000"/>
                </a:solidFill>
              </a:rPr>
              <a:t> K-N</a:t>
            </a:r>
            <a:endParaRPr lang="it-IT" dirty="0">
              <a:solidFill>
                <a:srgbClr val="FF0000"/>
              </a:solidFill>
            </a:endParaRPr>
          </a:p>
        </p:txBody>
      </p:sp>
    </p:spTree>
    <p:extLst>
      <p:ext uri="{BB962C8B-B14F-4D97-AF65-F5344CB8AC3E}">
        <p14:creationId xmlns:p14="http://schemas.microsoft.com/office/powerpoint/2010/main" val="3999981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dirty="0" smtClean="0"/>
              <a:t>Detection Method</a:t>
            </a:r>
          </a:p>
        </p:txBody>
      </p:sp>
      <p:sp>
        <p:nvSpPr>
          <p:cNvPr id="6147" name="AutoShape 4"/>
          <p:cNvSpPr>
            <a:spLocks noChangeArrowheads="1"/>
          </p:cNvSpPr>
          <p:nvPr/>
        </p:nvSpPr>
        <p:spPr bwMode="auto">
          <a:xfrm flipV="1">
            <a:off x="0" y="5532438"/>
            <a:ext cx="7278688" cy="16795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60 w 21600"/>
              <a:gd name="T13" fmla="*/ 3360 h 21600"/>
              <a:gd name="T14" fmla="*/ 18240 w 21600"/>
              <a:gd name="T15" fmla="*/ 18240 h 21600"/>
            </a:gdLst>
            <a:ahLst/>
            <a:cxnLst>
              <a:cxn ang="T8">
                <a:pos x="T0" y="T1"/>
              </a:cxn>
              <a:cxn ang="T9">
                <a:pos x="T2" y="T3"/>
              </a:cxn>
              <a:cxn ang="T10">
                <a:pos x="T4" y="T5"/>
              </a:cxn>
              <a:cxn ang="T11">
                <a:pos x="T6" y="T7"/>
              </a:cxn>
            </a:cxnLst>
            <a:rect l="T12" t="T13" r="T14" b="T15"/>
            <a:pathLst>
              <a:path w="21600" h="21600">
                <a:moveTo>
                  <a:pt x="0" y="0"/>
                </a:moveTo>
                <a:lnTo>
                  <a:pt x="3120" y="21600"/>
                </a:lnTo>
                <a:lnTo>
                  <a:pt x="18480" y="21600"/>
                </a:lnTo>
                <a:lnTo>
                  <a:pt x="21600" y="0"/>
                </a:lnTo>
                <a:close/>
              </a:path>
            </a:pathLst>
          </a:custGeom>
          <a:gradFill rotWithShape="0">
            <a:gsLst>
              <a:gs pos="0">
                <a:srgbClr val="184718"/>
              </a:gs>
              <a:gs pos="100000">
                <a:srgbClr val="339933"/>
              </a:gs>
            </a:gsLst>
            <a:lin ang="5400000" scaled="1"/>
          </a:gradFill>
          <a:ln w="9525">
            <a:solidFill>
              <a:schemeClr val="tx1"/>
            </a:solidFill>
            <a:miter lim="800000"/>
            <a:headEnd/>
            <a:tailEnd/>
          </a:ln>
        </p:spPr>
        <p:txBody>
          <a:bodyPr rot="10800000" wrap="none" lIns="100794" tIns="50397" rIns="100794" bIns="50397" anchor="ctr"/>
          <a:lstStyle/>
          <a:p>
            <a:endParaRPr lang="en-US"/>
          </a:p>
        </p:txBody>
      </p:sp>
      <p:grpSp>
        <p:nvGrpSpPr>
          <p:cNvPr id="2" name="Group 5"/>
          <p:cNvGrpSpPr>
            <a:grpSpLocks/>
          </p:cNvGrpSpPr>
          <p:nvPr/>
        </p:nvGrpSpPr>
        <p:grpSpPr bwMode="auto">
          <a:xfrm>
            <a:off x="1077913" y="223838"/>
            <a:ext cx="5080000" cy="6764337"/>
            <a:chOff x="616" y="224"/>
            <a:chExt cx="2904" cy="3864"/>
          </a:xfrm>
        </p:grpSpPr>
        <p:grpSp>
          <p:nvGrpSpPr>
            <p:cNvPr id="6229" name="Group 6"/>
            <p:cNvGrpSpPr>
              <a:grpSpLocks/>
            </p:cNvGrpSpPr>
            <p:nvPr/>
          </p:nvGrpSpPr>
          <p:grpSpPr bwMode="auto">
            <a:xfrm>
              <a:off x="616" y="224"/>
              <a:ext cx="2904" cy="3504"/>
              <a:chOff x="616" y="224"/>
              <a:chExt cx="2904" cy="3504"/>
            </a:xfrm>
          </p:grpSpPr>
          <p:sp>
            <p:nvSpPr>
              <p:cNvPr id="6231" name="Line 7"/>
              <p:cNvSpPr>
                <a:spLocks noChangeShapeType="1"/>
              </p:cNvSpPr>
              <p:nvPr/>
            </p:nvSpPr>
            <p:spPr bwMode="auto">
              <a:xfrm>
                <a:off x="2056" y="224"/>
                <a:ext cx="0" cy="576"/>
              </a:xfrm>
              <a:prstGeom prst="line">
                <a:avLst/>
              </a:prstGeom>
              <a:noFill/>
              <a:ln w="3175">
                <a:solidFill>
                  <a:srgbClr val="EAEAEA"/>
                </a:solidFill>
                <a:round/>
                <a:headEnd/>
                <a:tailEnd/>
              </a:ln>
            </p:spPr>
            <p:txBody>
              <a:bodyPr/>
              <a:lstStyle/>
              <a:p>
                <a:endParaRPr lang="en-US"/>
              </a:p>
            </p:txBody>
          </p:sp>
          <p:pic>
            <p:nvPicPr>
              <p:cNvPr id="6232" name="Picture 8" descr="view_yz_004"/>
              <p:cNvPicPr>
                <a:picLocks noChangeAspect="1" noChangeArrowheads="1"/>
              </p:cNvPicPr>
              <p:nvPr/>
            </p:nvPicPr>
            <p:blipFill>
              <a:blip r:embed="rId3"/>
              <a:srcRect l="37279" t="23026" r="33728"/>
              <a:stretch>
                <a:fillRect/>
              </a:stretch>
            </p:blipFill>
            <p:spPr bwMode="auto">
              <a:xfrm>
                <a:off x="1816" y="830"/>
                <a:ext cx="552" cy="1043"/>
              </a:xfrm>
              <a:prstGeom prst="rect">
                <a:avLst/>
              </a:prstGeom>
              <a:noFill/>
              <a:ln w="9525">
                <a:noFill/>
                <a:miter lim="800000"/>
                <a:headEnd/>
                <a:tailEnd/>
              </a:ln>
            </p:spPr>
          </p:pic>
          <p:sp>
            <p:nvSpPr>
              <p:cNvPr id="6233" name="AutoShape 9"/>
              <p:cNvSpPr>
                <a:spLocks noChangeArrowheads="1"/>
              </p:cNvSpPr>
              <p:nvPr/>
            </p:nvSpPr>
            <p:spPr bwMode="auto">
              <a:xfrm>
                <a:off x="616" y="1568"/>
                <a:ext cx="2904" cy="2160"/>
              </a:xfrm>
              <a:prstGeom prst="triangle">
                <a:avLst>
                  <a:gd name="adj" fmla="val 50000"/>
                </a:avLst>
              </a:prstGeom>
              <a:gradFill rotWithShape="0">
                <a:gsLst>
                  <a:gs pos="0">
                    <a:srgbClr val="99CCFF"/>
                  </a:gs>
                  <a:gs pos="100000">
                    <a:srgbClr val="0000FF"/>
                  </a:gs>
                </a:gsLst>
                <a:lin ang="5400000" scaled="1"/>
              </a:gradFill>
              <a:ln w="9525">
                <a:noFill/>
                <a:miter lim="800000"/>
                <a:headEnd/>
                <a:tailEnd/>
              </a:ln>
            </p:spPr>
            <p:txBody>
              <a:bodyPr wrap="none" anchor="ctr"/>
              <a:lstStyle/>
              <a:p>
                <a:endParaRPr lang="en-US"/>
              </a:p>
            </p:txBody>
          </p:sp>
        </p:grpSp>
        <p:sp>
          <p:nvSpPr>
            <p:cNvPr id="6230" name="Oval 10"/>
            <p:cNvSpPr>
              <a:spLocks noChangeArrowheads="1"/>
            </p:cNvSpPr>
            <p:nvPr/>
          </p:nvSpPr>
          <p:spPr bwMode="auto">
            <a:xfrm>
              <a:off x="624" y="3384"/>
              <a:ext cx="2896" cy="704"/>
            </a:xfrm>
            <a:prstGeom prst="ellipse">
              <a:avLst/>
            </a:prstGeom>
            <a:gradFill rotWithShape="0">
              <a:gsLst>
                <a:gs pos="0">
                  <a:srgbClr val="0066FF"/>
                </a:gs>
                <a:gs pos="100000">
                  <a:srgbClr val="3399FF"/>
                </a:gs>
              </a:gsLst>
              <a:lin ang="5400000" scaled="1"/>
            </a:gradFill>
            <a:ln w="28575">
              <a:noFill/>
              <a:round/>
              <a:headEnd/>
              <a:tailEnd/>
            </a:ln>
          </p:spPr>
          <p:txBody>
            <a:bodyPr wrap="none" anchor="ctr"/>
            <a:lstStyle/>
            <a:p>
              <a:endParaRPr lang="en-US"/>
            </a:p>
          </p:txBody>
        </p:sp>
      </p:grpSp>
      <p:grpSp>
        <p:nvGrpSpPr>
          <p:cNvPr id="4" name="Group 11"/>
          <p:cNvGrpSpPr>
            <a:grpSpLocks/>
          </p:cNvGrpSpPr>
          <p:nvPr/>
        </p:nvGrpSpPr>
        <p:grpSpPr bwMode="auto">
          <a:xfrm>
            <a:off x="4702175" y="0"/>
            <a:ext cx="5289550" cy="5291138"/>
            <a:chOff x="2688" y="96"/>
            <a:chExt cx="3023" cy="3022"/>
          </a:xfrm>
        </p:grpSpPr>
        <p:grpSp>
          <p:nvGrpSpPr>
            <p:cNvPr id="6219" name="Group 12"/>
            <p:cNvGrpSpPr>
              <a:grpSpLocks/>
            </p:cNvGrpSpPr>
            <p:nvPr/>
          </p:nvGrpSpPr>
          <p:grpSpPr bwMode="auto">
            <a:xfrm>
              <a:off x="3168" y="96"/>
              <a:ext cx="2543" cy="2592"/>
              <a:chOff x="3752" y="792"/>
              <a:chExt cx="1912" cy="1920"/>
            </a:xfrm>
          </p:grpSpPr>
          <p:sp>
            <p:nvSpPr>
              <p:cNvPr id="6221" name="Rectangle 13"/>
              <p:cNvSpPr>
                <a:spLocks noChangeArrowheads="1"/>
              </p:cNvSpPr>
              <p:nvPr/>
            </p:nvSpPr>
            <p:spPr bwMode="auto">
              <a:xfrm>
                <a:off x="3752" y="800"/>
                <a:ext cx="1912" cy="1912"/>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6222" name="Picture 14" descr="event"/>
              <p:cNvPicPr>
                <a:picLocks noChangeAspect="1" noChangeArrowheads="1"/>
              </p:cNvPicPr>
              <p:nvPr/>
            </p:nvPicPr>
            <p:blipFill>
              <a:blip r:embed="rId4"/>
              <a:srcRect/>
              <a:stretch>
                <a:fillRect/>
              </a:stretch>
            </p:blipFill>
            <p:spPr bwMode="auto">
              <a:xfrm>
                <a:off x="3881" y="890"/>
                <a:ext cx="1696" cy="1723"/>
              </a:xfrm>
              <a:prstGeom prst="rect">
                <a:avLst/>
              </a:prstGeom>
              <a:noFill/>
              <a:ln w="9525">
                <a:noFill/>
                <a:miter lim="800000"/>
                <a:headEnd/>
                <a:tailEnd/>
              </a:ln>
            </p:spPr>
          </p:pic>
          <p:sp>
            <p:nvSpPr>
              <p:cNvPr id="6223" name="AutoShape 15"/>
              <p:cNvSpPr>
                <a:spLocks noChangeArrowheads="1"/>
              </p:cNvSpPr>
              <p:nvPr/>
            </p:nvSpPr>
            <p:spPr bwMode="auto">
              <a:xfrm>
                <a:off x="3784" y="792"/>
                <a:ext cx="1872" cy="19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2 w 21600"/>
                  <a:gd name="T25" fmla="*/ 3163 h 21600"/>
                  <a:gd name="T26" fmla="*/ 18438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92" y="10800"/>
                    </a:moveTo>
                    <a:cubicBezTo>
                      <a:pt x="2492" y="15388"/>
                      <a:pt x="6212" y="19108"/>
                      <a:pt x="10800" y="19108"/>
                    </a:cubicBezTo>
                    <a:cubicBezTo>
                      <a:pt x="15388" y="19108"/>
                      <a:pt x="19108" y="15388"/>
                      <a:pt x="19108" y="10800"/>
                    </a:cubicBezTo>
                    <a:cubicBezTo>
                      <a:pt x="19108" y="6212"/>
                      <a:pt x="15388" y="2492"/>
                      <a:pt x="10800" y="2492"/>
                    </a:cubicBezTo>
                    <a:cubicBezTo>
                      <a:pt x="6212" y="2492"/>
                      <a:pt x="2492" y="6212"/>
                      <a:pt x="2492" y="10800"/>
                    </a:cubicBezTo>
                    <a:close/>
                  </a:path>
                </a:pathLst>
              </a:custGeom>
              <a:solidFill>
                <a:schemeClr val="tx1"/>
              </a:solidFill>
              <a:ln w="9525">
                <a:noFill/>
                <a:round/>
                <a:headEnd/>
                <a:tailEnd/>
              </a:ln>
            </p:spPr>
            <p:txBody>
              <a:bodyPr wrap="none" anchor="ctr"/>
              <a:lstStyle/>
              <a:p>
                <a:endParaRPr lang="en-US"/>
              </a:p>
            </p:txBody>
          </p:sp>
          <p:sp>
            <p:nvSpPr>
              <p:cNvPr id="6224" name="Freeform 16"/>
              <p:cNvSpPr>
                <a:spLocks/>
              </p:cNvSpPr>
              <p:nvPr/>
            </p:nvSpPr>
            <p:spPr bwMode="auto">
              <a:xfrm>
                <a:off x="3768" y="856"/>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n-US"/>
              </a:p>
            </p:txBody>
          </p:sp>
          <p:sp>
            <p:nvSpPr>
              <p:cNvPr id="6225" name="Freeform 17"/>
              <p:cNvSpPr>
                <a:spLocks/>
              </p:cNvSpPr>
              <p:nvPr/>
            </p:nvSpPr>
            <p:spPr bwMode="auto">
              <a:xfrm flipH="1">
                <a:off x="4928" y="832"/>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n-US"/>
              </a:p>
            </p:txBody>
          </p:sp>
          <p:sp>
            <p:nvSpPr>
              <p:cNvPr id="6226" name="Freeform 18"/>
              <p:cNvSpPr>
                <a:spLocks/>
              </p:cNvSpPr>
              <p:nvPr/>
            </p:nvSpPr>
            <p:spPr bwMode="auto">
              <a:xfrm flipV="1">
                <a:off x="3752" y="2040"/>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n-US"/>
              </a:p>
            </p:txBody>
          </p:sp>
          <p:sp>
            <p:nvSpPr>
              <p:cNvPr id="6227" name="Freeform 19"/>
              <p:cNvSpPr>
                <a:spLocks/>
              </p:cNvSpPr>
              <p:nvPr/>
            </p:nvSpPr>
            <p:spPr bwMode="auto">
              <a:xfrm flipH="1" flipV="1">
                <a:off x="4960" y="2016"/>
                <a:ext cx="704" cy="624"/>
              </a:xfrm>
              <a:custGeom>
                <a:avLst/>
                <a:gdLst>
                  <a:gd name="T0" fmla="*/ 0 w 704"/>
                  <a:gd name="T1" fmla="*/ 0 h 624"/>
                  <a:gd name="T2" fmla="*/ 704 w 704"/>
                  <a:gd name="T3" fmla="*/ 8 h 624"/>
                  <a:gd name="T4" fmla="*/ 192 w 704"/>
                  <a:gd name="T5" fmla="*/ 624 h 624"/>
                  <a:gd name="T6" fmla="*/ 40 w 704"/>
                  <a:gd name="T7" fmla="*/ 576 h 624"/>
                  <a:gd name="T8" fmla="*/ 0 w 704"/>
                  <a:gd name="T9" fmla="*/ 0 h 624"/>
                  <a:gd name="T10" fmla="*/ 0 60000 65536"/>
                  <a:gd name="T11" fmla="*/ 0 60000 65536"/>
                  <a:gd name="T12" fmla="*/ 0 60000 65536"/>
                  <a:gd name="T13" fmla="*/ 0 60000 65536"/>
                  <a:gd name="T14" fmla="*/ 0 60000 65536"/>
                  <a:gd name="T15" fmla="*/ 0 w 704"/>
                  <a:gd name="T16" fmla="*/ 0 h 624"/>
                  <a:gd name="T17" fmla="*/ 704 w 704"/>
                  <a:gd name="T18" fmla="*/ 624 h 624"/>
                </a:gdLst>
                <a:ahLst/>
                <a:cxnLst>
                  <a:cxn ang="T10">
                    <a:pos x="T0" y="T1"/>
                  </a:cxn>
                  <a:cxn ang="T11">
                    <a:pos x="T2" y="T3"/>
                  </a:cxn>
                  <a:cxn ang="T12">
                    <a:pos x="T4" y="T5"/>
                  </a:cxn>
                  <a:cxn ang="T13">
                    <a:pos x="T6" y="T7"/>
                  </a:cxn>
                  <a:cxn ang="T14">
                    <a:pos x="T8" y="T9"/>
                  </a:cxn>
                </a:cxnLst>
                <a:rect l="T15" t="T16" r="T17" b="T18"/>
                <a:pathLst>
                  <a:path w="704" h="624">
                    <a:moveTo>
                      <a:pt x="0" y="0"/>
                    </a:moveTo>
                    <a:lnTo>
                      <a:pt x="704" y="8"/>
                    </a:lnTo>
                    <a:lnTo>
                      <a:pt x="192" y="624"/>
                    </a:lnTo>
                    <a:lnTo>
                      <a:pt x="40" y="576"/>
                    </a:lnTo>
                    <a:lnTo>
                      <a:pt x="0" y="0"/>
                    </a:lnTo>
                    <a:close/>
                  </a:path>
                </a:pathLst>
              </a:custGeom>
              <a:solidFill>
                <a:schemeClr val="tx1"/>
              </a:solidFill>
              <a:ln w="9525">
                <a:solidFill>
                  <a:schemeClr val="tx1"/>
                </a:solidFill>
                <a:round/>
                <a:headEnd/>
                <a:tailEnd/>
              </a:ln>
            </p:spPr>
            <p:txBody>
              <a:bodyPr/>
              <a:lstStyle/>
              <a:p>
                <a:endParaRPr lang="en-US"/>
              </a:p>
            </p:txBody>
          </p:sp>
          <p:sp>
            <p:nvSpPr>
              <p:cNvPr id="6228" name="Oval 20"/>
              <p:cNvSpPr>
                <a:spLocks noChangeArrowheads="1"/>
              </p:cNvSpPr>
              <p:nvPr/>
            </p:nvSpPr>
            <p:spPr bwMode="auto">
              <a:xfrm>
                <a:off x="3984" y="1016"/>
                <a:ext cx="1464" cy="1464"/>
              </a:xfrm>
              <a:prstGeom prst="ellipse">
                <a:avLst/>
              </a:prstGeom>
              <a:noFill/>
              <a:ln w="9525">
                <a:solidFill>
                  <a:schemeClr val="bg1"/>
                </a:solidFill>
                <a:round/>
                <a:headEnd/>
                <a:tailEnd/>
              </a:ln>
            </p:spPr>
            <p:txBody>
              <a:bodyPr wrap="none" anchor="ctr"/>
              <a:lstStyle/>
              <a:p>
                <a:endParaRPr lang="en-US"/>
              </a:p>
            </p:txBody>
          </p:sp>
        </p:grpSp>
        <p:sp>
          <p:nvSpPr>
            <p:cNvPr id="6220" name="Line 21"/>
            <p:cNvSpPr>
              <a:spLocks noChangeShapeType="1"/>
            </p:cNvSpPr>
            <p:nvPr/>
          </p:nvSpPr>
          <p:spPr bwMode="auto">
            <a:xfrm flipV="1">
              <a:off x="2688" y="2112"/>
              <a:ext cx="1042" cy="1006"/>
            </a:xfrm>
            <a:prstGeom prst="line">
              <a:avLst/>
            </a:prstGeom>
            <a:noFill/>
            <a:ln w="57150">
              <a:solidFill>
                <a:schemeClr val="bg1"/>
              </a:solidFill>
              <a:round/>
              <a:headEnd/>
              <a:tailEnd type="triangle" w="med" len="med"/>
            </a:ln>
          </p:spPr>
          <p:txBody>
            <a:bodyPr/>
            <a:lstStyle/>
            <a:p>
              <a:endParaRPr lang="en-US"/>
            </a:p>
          </p:txBody>
        </p:sp>
      </p:grpSp>
      <p:grpSp>
        <p:nvGrpSpPr>
          <p:cNvPr id="6" name="Group 22"/>
          <p:cNvGrpSpPr>
            <a:grpSpLocks/>
          </p:cNvGrpSpPr>
          <p:nvPr/>
        </p:nvGrpSpPr>
        <p:grpSpPr bwMode="auto">
          <a:xfrm rot="-5991334">
            <a:off x="7755732" y="1928019"/>
            <a:ext cx="381000" cy="757237"/>
            <a:chOff x="626" y="417"/>
            <a:chExt cx="296" cy="589"/>
          </a:xfrm>
        </p:grpSpPr>
        <p:sp>
          <p:nvSpPr>
            <p:cNvPr id="6217" name="Freeform 23"/>
            <p:cNvSpPr>
              <a:spLocks/>
            </p:cNvSpPr>
            <p:nvPr/>
          </p:nvSpPr>
          <p:spPr bwMode="auto">
            <a:xfrm>
              <a:off x="626" y="417"/>
              <a:ext cx="292" cy="493"/>
            </a:xfrm>
            <a:custGeom>
              <a:avLst/>
              <a:gdLst>
                <a:gd name="T0" fmla="*/ 147 w 300"/>
                <a:gd name="T1" fmla="*/ 0 h 485"/>
                <a:gd name="T2" fmla="*/ 0 w 300"/>
                <a:gd name="T3" fmla="*/ 526 h 485"/>
                <a:gd name="T4" fmla="*/ 262 w 300"/>
                <a:gd name="T5" fmla="*/ 516 h 485"/>
                <a:gd name="T6" fmla="*/ 147 w 300"/>
                <a:gd name="T7" fmla="*/ 0 h 485"/>
                <a:gd name="T8" fmla="*/ 0 60000 65536"/>
                <a:gd name="T9" fmla="*/ 0 60000 65536"/>
                <a:gd name="T10" fmla="*/ 0 60000 65536"/>
                <a:gd name="T11" fmla="*/ 0 60000 65536"/>
                <a:gd name="T12" fmla="*/ 0 w 300"/>
                <a:gd name="T13" fmla="*/ 0 h 485"/>
                <a:gd name="T14" fmla="*/ 300 w 300"/>
                <a:gd name="T15" fmla="*/ 485 h 485"/>
              </a:gdLst>
              <a:ahLst/>
              <a:cxnLst>
                <a:cxn ang="T8">
                  <a:pos x="T0" y="T1"/>
                </a:cxn>
                <a:cxn ang="T9">
                  <a:pos x="T2" y="T3"/>
                </a:cxn>
                <a:cxn ang="T10">
                  <a:pos x="T4" y="T5"/>
                </a:cxn>
                <a:cxn ang="T11">
                  <a:pos x="T6" y="T7"/>
                </a:cxn>
              </a:cxnLst>
              <a:rect l="T12" t="T13" r="T14" b="T15"/>
              <a:pathLst>
                <a:path w="300" h="485">
                  <a:moveTo>
                    <a:pt x="167" y="0"/>
                  </a:moveTo>
                  <a:lnTo>
                    <a:pt x="0" y="485"/>
                  </a:lnTo>
                  <a:lnTo>
                    <a:pt x="300" y="476"/>
                  </a:lnTo>
                  <a:lnTo>
                    <a:pt x="167" y="0"/>
                  </a:lnTo>
                  <a:close/>
                </a:path>
              </a:pathLst>
            </a:custGeom>
            <a:solidFill>
              <a:srgbClr val="FFFF00"/>
            </a:solidFill>
            <a:ln w="9525">
              <a:solidFill>
                <a:schemeClr val="tx1"/>
              </a:solidFill>
              <a:round/>
              <a:headEnd/>
              <a:tailEnd/>
            </a:ln>
          </p:spPr>
          <p:txBody>
            <a:bodyPr/>
            <a:lstStyle/>
            <a:p>
              <a:endParaRPr lang="en-US"/>
            </a:p>
          </p:txBody>
        </p:sp>
        <p:sp>
          <p:nvSpPr>
            <p:cNvPr id="6218" name="Oval 24"/>
            <p:cNvSpPr>
              <a:spLocks noChangeArrowheads="1"/>
            </p:cNvSpPr>
            <p:nvPr/>
          </p:nvSpPr>
          <p:spPr bwMode="auto">
            <a:xfrm>
              <a:off x="630" y="823"/>
              <a:ext cx="292" cy="183"/>
            </a:xfrm>
            <a:prstGeom prst="ellipse">
              <a:avLst/>
            </a:prstGeom>
            <a:solidFill>
              <a:srgbClr val="CC9900"/>
            </a:solidFill>
            <a:ln w="9525">
              <a:noFill/>
              <a:round/>
              <a:headEnd/>
              <a:tailEnd/>
            </a:ln>
          </p:spPr>
          <p:txBody>
            <a:bodyPr wrap="none" anchor="ctr"/>
            <a:lstStyle/>
            <a:p>
              <a:endParaRPr lang="en-US"/>
            </a:p>
          </p:txBody>
        </p:sp>
      </p:grpSp>
      <p:grpSp>
        <p:nvGrpSpPr>
          <p:cNvPr id="7" name="Group 25"/>
          <p:cNvGrpSpPr>
            <a:grpSpLocks/>
          </p:cNvGrpSpPr>
          <p:nvPr/>
        </p:nvGrpSpPr>
        <p:grpSpPr bwMode="auto">
          <a:xfrm rot="-5991334">
            <a:off x="8582819" y="1504157"/>
            <a:ext cx="420687" cy="1270000"/>
            <a:chOff x="626" y="890"/>
            <a:chExt cx="326" cy="988"/>
          </a:xfrm>
        </p:grpSpPr>
        <p:sp>
          <p:nvSpPr>
            <p:cNvPr id="6215" name="Freeform 26"/>
            <p:cNvSpPr>
              <a:spLocks/>
            </p:cNvSpPr>
            <p:nvPr/>
          </p:nvSpPr>
          <p:spPr bwMode="auto">
            <a:xfrm>
              <a:off x="626" y="890"/>
              <a:ext cx="326" cy="871"/>
            </a:xfrm>
            <a:custGeom>
              <a:avLst/>
              <a:gdLst>
                <a:gd name="T0" fmla="*/ 92 w 326"/>
                <a:gd name="T1" fmla="*/ 45 h 871"/>
                <a:gd name="T2" fmla="*/ 0 w 326"/>
                <a:gd name="T3" fmla="*/ 871 h 871"/>
                <a:gd name="T4" fmla="*/ 326 w 326"/>
                <a:gd name="T5" fmla="*/ 871 h 871"/>
                <a:gd name="T6" fmla="*/ 200 w 326"/>
                <a:gd name="T7" fmla="*/ 20 h 871"/>
                <a:gd name="T8" fmla="*/ 148 w 326"/>
                <a:gd name="T9" fmla="*/ 0 h 871"/>
                <a:gd name="T10" fmla="*/ 92 w 326"/>
                <a:gd name="T11" fmla="*/ 45 h 871"/>
                <a:gd name="T12" fmla="*/ 0 60000 65536"/>
                <a:gd name="T13" fmla="*/ 0 60000 65536"/>
                <a:gd name="T14" fmla="*/ 0 60000 65536"/>
                <a:gd name="T15" fmla="*/ 0 60000 65536"/>
                <a:gd name="T16" fmla="*/ 0 60000 65536"/>
                <a:gd name="T17" fmla="*/ 0 60000 65536"/>
                <a:gd name="T18" fmla="*/ 0 w 326"/>
                <a:gd name="T19" fmla="*/ 0 h 871"/>
                <a:gd name="T20" fmla="*/ 326 w 326"/>
                <a:gd name="T21" fmla="*/ 871 h 871"/>
              </a:gdLst>
              <a:ahLst/>
              <a:cxnLst>
                <a:cxn ang="T12">
                  <a:pos x="T0" y="T1"/>
                </a:cxn>
                <a:cxn ang="T13">
                  <a:pos x="T2" y="T3"/>
                </a:cxn>
                <a:cxn ang="T14">
                  <a:pos x="T4" y="T5"/>
                </a:cxn>
                <a:cxn ang="T15">
                  <a:pos x="T6" y="T7"/>
                </a:cxn>
                <a:cxn ang="T16">
                  <a:pos x="T8" y="T9"/>
                </a:cxn>
                <a:cxn ang="T17">
                  <a:pos x="T10" y="T11"/>
                </a:cxn>
              </a:cxnLst>
              <a:rect l="T18" t="T19" r="T20" b="T21"/>
              <a:pathLst>
                <a:path w="326" h="871">
                  <a:moveTo>
                    <a:pt x="92" y="45"/>
                  </a:moveTo>
                  <a:cubicBezTo>
                    <a:pt x="46" y="458"/>
                    <a:pt x="0" y="871"/>
                    <a:pt x="0" y="871"/>
                  </a:cubicBezTo>
                  <a:lnTo>
                    <a:pt x="326" y="871"/>
                  </a:lnTo>
                  <a:cubicBezTo>
                    <a:pt x="326" y="871"/>
                    <a:pt x="230" y="165"/>
                    <a:pt x="200" y="20"/>
                  </a:cubicBezTo>
                  <a:cubicBezTo>
                    <a:pt x="174" y="10"/>
                    <a:pt x="168" y="2"/>
                    <a:pt x="148" y="0"/>
                  </a:cubicBezTo>
                  <a:cubicBezTo>
                    <a:pt x="130" y="0"/>
                    <a:pt x="117" y="20"/>
                    <a:pt x="92" y="45"/>
                  </a:cubicBezTo>
                  <a:close/>
                </a:path>
              </a:pathLst>
            </a:custGeom>
            <a:solidFill>
              <a:srgbClr val="FFFF00"/>
            </a:solidFill>
            <a:ln w="9525">
              <a:noFill/>
              <a:round/>
              <a:headEnd/>
              <a:tailEnd/>
            </a:ln>
          </p:spPr>
          <p:txBody>
            <a:bodyPr/>
            <a:lstStyle/>
            <a:p>
              <a:endParaRPr lang="en-US"/>
            </a:p>
          </p:txBody>
        </p:sp>
        <p:sp>
          <p:nvSpPr>
            <p:cNvPr id="6216" name="Oval 27"/>
            <p:cNvSpPr>
              <a:spLocks noChangeArrowheads="1"/>
            </p:cNvSpPr>
            <p:nvPr/>
          </p:nvSpPr>
          <p:spPr bwMode="auto">
            <a:xfrm>
              <a:off x="651" y="1695"/>
              <a:ext cx="292" cy="183"/>
            </a:xfrm>
            <a:prstGeom prst="ellipse">
              <a:avLst/>
            </a:prstGeom>
            <a:solidFill>
              <a:srgbClr val="CC9900"/>
            </a:solidFill>
            <a:ln w="9525">
              <a:noFill/>
              <a:round/>
              <a:headEnd/>
              <a:tailEnd/>
            </a:ln>
          </p:spPr>
          <p:txBody>
            <a:bodyPr wrap="none" anchor="ctr"/>
            <a:lstStyle/>
            <a:p>
              <a:endParaRPr lang="en-US"/>
            </a:p>
          </p:txBody>
        </p:sp>
      </p:grpSp>
      <p:sp>
        <p:nvSpPr>
          <p:cNvPr id="116" name="AutoShape 28"/>
          <p:cNvSpPr>
            <a:spLocks noChangeArrowheads="1"/>
          </p:cNvSpPr>
          <p:nvPr/>
        </p:nvSpPr>
        <p:spPr bwMode="auto">
          <a:xfrm>
            <a:off x="3403600" y="869950"/>
            <a:ext cx="381000" cy="2997200"/>
          </a:xfrm>
          <a:prstGeom prst="can">
            <a:avLst>
              <a:gd name="adj" fmla="val 39515"/>
            </a:avLst>
          </a:prstGeom>
          <a:solidFill>
            <a:srgbClr val="FFFF00"/>
          </a:solidFill>
          <a:ln w="9525">
            <a:solidFill>
              <a:srgbClr val="4D4D4D"/>
            </a:solidFill>
            <a:round/>
            <a:headEnd/>
            <a:tailEnd/>
          </a:ln>
        </p:spPr>
        <p:txBody>
          <a:bodyPr wrap="none" anchor="ctr"/>
          <a:lstStyle/>
          <a:p>
            <a:endParaRPr lang="en-US"/>
          </a:p>
        </p:txBody>
      </p:sp>
      <p:sp>
        <p:nvSpPr>
          <p:cNvPr id="117" name="Line 29"/>
          <p:cNvSpPr>
            <a:spLocks noChangeShapeType="1"/>
          </p:cNvSpPr>
          <p:nvPr/>
        </p:nvSpPr>
        <p:spPr bwMode="auto">
          <a:xfrm flipH="1">
            <a:off x="6324600" y="2360613"/>
            <a:ext cx="1270000" cy="204787"/>
          </a:xfrm>
          <a:prstGeom prst="line">
            <a:avLst/>
          </a:prstGeom>
          <a:noFill/>
          <a:ln w="38100">
            <a:solidFill>
              <a:srgbClr val="FFFF00"/>
            </a:solidFill>
            <a:prstDash val="sysDot"/>
            <a:round/>
            <a:headEnd/>
            <a:tailEnd/>
          </a:ln>
        </p:spPr>
        <p:txBody>
          <a:bodyPr/>
          <a:lstStyle/>
          <a:p>
            <a:endParaRPr lang="en-US"/>
          </a:p>
        </p:txBody>
      </p:sp>
      <p:grpSp>
        <p:nvGrpSpPr>
          <p:cNvPr id="6154" name="Group 30"/>
          <p:cNvGrpSpPr>
            <a:grpSpLocks/>
          </p:cNvGrpSpPr>
          <p:nvPr/>
        </p:nvGrpSpPr>
        <p:grpSpPr bwMode="auto">
          <a:xfrm>
            <a:off x="3868738" y="5048250"/>
            <a:ext cx="866775" cy="1543050"/>
            <a:chOff x="2385" y="3172"/>
            <a:chExt cx="313" cy="556"/>
          </a:xfrm>
        </p:grpSpPr>
        <p:sp>
          <p:nvSpPr>
            <p:cNvPr id="6203" name="Oval 31"/>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p:spPr>
          <p:txBody>
            <a:bodyPr wrap="none" anchor="ctr"/>
            <a:lstStyle/>
            <a:p>
              <a:endParaRPr lang="en-US"/>
            </a:p>
          </p:txBody>
        </p:sp>
        <p:sp>
          <p:nvSpPr>
            <p:cNvPr id="6204" name="Oval 32"/>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p:spPr>
          <p:txBody>
            <a:bodyPr wrap="none" anchor="ctr"/>
            <a:lstStyle/>
            <a:p>
              <a:endParaRPr lang="en-US"/>
            </a:p>
          </p:txBody>
        </p:sp>
        <p:sp>
          <p:nvSpPr>
            <p:cNvPr id="6205" name="Oval 33"/>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p:spPr>
          <p:txBody>
            <a:bodyPr wrap="none" anchor="ctr"/>
            <a:lstStyle/>
            <a:p>
              <a:endParaRPr lang="en-US"/>
            </a:p>
          </p:txBody>
        </p:sp>
        <p:sp>
          <p:nvSpPr>
            <p:cNvPr id="6206" name="AutoShape 34"/>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p:spPr>
          <p:txBody>
            <a:bodyPr wrap="none" anchor="ctr"/>
            <a:lstStyle/>
            <a:p>
              <a:endParaRPr lang="en-US"/>
            </a:p>
          </p:txBody>
        </p:sp>
        <p:sp>
          <p:nvSpPr>
            <p:cNvPr id="6207" name="Line 35"/>
            <p:cNvSpPr>
              <a:spLocks noChangeShapeType="1"/>
            </p:cNvSpPr>
            <p:nvPr/>
          </p:nvSpPr>
          <p:spPr bwMode="auto">
            <a:xfrm rot="21561996" flipV="1">
              <a:off x="2385" y="3226"/>
              <a:ext cx="119" cy="318"/>
            </a:xfrm>
            <a:prstGeom prst="line">
              <a:avLst/>
            </a:prstGeom>
            <a:noFill/>
            <a:ln w="9525">
              <a:solidFill>
                <a:schemeClr val="tx1"/>
              </a:solidFill>
              <a:round/>
              <a:headEnd/>
              <a:tailEnd/>
            </a:ln>
          </p:spPr>
          <p:txBody>
            <a:bodyPr/>
            <a:lstStyle/>
            <a:p>
              <a:endParaRPr lang="en-US"/>
            </a:p>
          </p:txBody>
        </p:sp>
        <p:sp>
          <p:nvSpPr>
            <p:cNvPr id="6208" name="Line 36"/>
            <p:cNvSpPr>
              <a:spLocks noChangeShapeType="1"/>
            </p:cNvSpPr>
            <p:nvPr/>
          </p:nvSpPr>
          <p:spPr bwMode="auto">
            <a:xfrm rot="-38004" flipH="1" flipV="1">
              <a:off x="2546" y="3230"/>
              <a:ext cx="1" cy="340"/>
            </a:xfrm>
            <a:prstGeom prst="line">
              <a:avLst/>
            </a:prstGeom>
            <a:noFill/>
            <a:ln w="9525">
              <a:solidFill>
                <a:schemeClr val="tx1"/>
              </a:solidFill>
              <a:round/>
              <a:headEnd/>
              <a:tailEnd/>
            </a:ln>
          </p:spPr>
          <p:txBody>
            <a:bodyPr/>
            <a:lstStyle/>
            <a:p>
              <a:endParaRPr lang="en-US"/>
            </a:p>
          </p:txBody>
        </p:sp>
        <p:sp>
          <p:nvSpPr>
            <p:cNvPr id="6209" name="Line 37"/>
            <p:cNvSpPr>
              <a:spLocks noChangeShapeType="1"/>
            </p:cNvSpPr>
            <p:nvPr/>
          </p:nvSpPr>
          <p:spPr bwMode="auto">
            <a:xfrm rot="-38004" flipH="1" flipV="1">
              <a:off x="2593" y="3233"/>
              <a:ext cx="103" cy="305"/>
            </a:xfrm>
            <a:prstGeom prst="line">
              <a:avLst/>
            </a:prstGeom>
            <a:noFill/>
            <a:ln w="9525">
              <a:solidFill>
                <a:schemeClr val="tx1"/>
              </a:solidFill>
              <a:round/>
              <a:headEnd/>
              <a:tailEnd/>
            </a:ln>
          </p:spPr>
          <p:txBody>
            <a:bodyPr/>
            <a:lstStyle/>
            <a:p>
              <a:endParaRPr lang="en-US"/>
            </a:p>
          </p:txBody>
        </p:sp>
        <p:sp>
          <p:nvSpPr>
            <p:cNvPr id="6210" name="AutoShape 38"/>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p:spPr>
          <p:txBody>
            <a:bodyPr wrap="none" anchor="ctr"/>
            <a:lstStyle/>
            <a:p>
              <a:endParaRPr lang="en-US"/>
            </a:p>
          </p:txBody>
        </p:sp>
        <p:sp>
          <p:nvSpPr>
            <p:cNvPr id="6211" name="Line 39"/>
            <p:cNvSpPr>
              <a:spLocks noChangeShapeType="1"/>
            </p:cNvSpPr>
            <p:nvPr/>
          </p:nvSpPr>
          <p:spPr bwMode="auto">
            <a:xfrm flipV="1">
              <a:off x="2498" y="3581"/>
              <a:ext cx="54" cy="104"/>
            </a:xfrm>
            <a:prstGeom prst="line">
              <a:avLst/>
            </a:prstGeom>
            <a:noFill/>
            <a:ln w="9525">
              <a:solidFill>
                <a:schemeClr val="tx1"/>
              </a:solidFill>
              <a:round/>
              <a:headEnd/>
              <a:tailEnd/>
            </a:ln>
          </p:spPr>
          <p:txBody>
            <a:bodyPr/>
            <a:lstStyle/>
            <a:p>
              <a:endParaRPr lang="en-US"/>
            </a:p>
          </p:txBody>
        </p:sp>
        <p:sp>
          <p:nvSpPr>
            <p:cNvPr id="6212" name="Line 40"/>
            <p:cNvSpPr>
              <a:spLocks noChangeShapeType="1"/>
            </p:cNvSpPr>
            <p:nvPr/>
          </p:nvSpPr>
          <p:spPr bwMode="auto">
            <a:xfrm>
              <a:off x="2555" y="3584"/>
              <a:ext cx="47" cy="99"/>
            </a:xfrm>
            <a:prstGeom prst="line">
              <a:avLst/>
            </a:prstGeom>
            <a:noFill/>
            <a:ln w="9525">
              <a:solidFill>
                <a:schemeClr val="tx1"/>
              </a:solidFill>
              <a:round/>
              <a:headEnd/>
              <a:tailEnd/>
            </a:ln>
          </p:spPr>
          <p:txBody>
            <a:bodyPr/>
            <a:lstStyle/>
            <a:p>
              <a:endParaRPr lang="en-US"/>
            </a:p>
          </p:txBody>
        </p:sp>
        <p:sp>
          <p:nvSpPr>
            <p:cNvPr id="6213" name="Line 41"/>
            <p:cNvSpPr>
              <a:spLocks noChangeShapeType="1"/>
            </p:cNvSpPr>
            <p:nvPr/>
          </p:nvSpPr>
          <p:spPr bwMode="auto">
            <a:xfrm flipV="1">
              <a:off x="2492" y="3606"/>
              <a:ext cx="22" cy="37"/>
            </a:xfrm>
            <a:prstGeom prst="line">
              <a:avLst/>
            </a:prstGeom>
            <a:noFill/>
            <a:ln w="9525">
              <a:solidFill>
                <a:schemeClr val="tx1"/>
              </a:solidFill>
              <a:round/>
              <a:headEnd/>
              <a:tailEnd/>
            </a:ln>
          </p:spPr>
          <p:txBody>
            <a:bodyPr/>
            <a:lstStyle/>
            <a:p>
              <a:endParaRPr lang="en-US"/>
            </a:p>
          </p:txBody>
        </p:sp>
        <p:sp>
          <p:nvSpPr>
            <p:cNvPr id="6214" name="Line 42"/>
            <p:cNvSpPr>
              <a:spLocks noChangeShapeType="1"/>
            </p:cNvSpPr>
            <p:nvPr/>
          </p:nvSpPr>
          <p:spPr bwMode="auto">
            <a:xfrm flipH="1" flipV="1">
              <a:off x="2582" y="3588"/>
              <a:ext cx="30" cy="51"/>
            </a:xfrm>
            <a:prstGeom prst="line">
              <a:avLst/>
            </a:prstGeom>
            <a:noFill/>
            <a:ln w="9525">
              <a:solidFill>
                <a:schemeClr val="tx1"/>
              </a:solidFill>
              <a:round/>
              <a:headEnd/>
              <a:tailEnd/>
            </a:ln>
          </p:spPr>
          <p:txBody>
            <a:bodyPr/>
            <a:lstStyle/>
            <a:p>
              <a:endParaRPr lang="en-US"/>
            </a:p>
          </p:txBody>
        </p:sp>
      </p:grpSp>
      <p:grpSp>
        <p:nvGrpSpPr>
          <p:cNvPr id="9" name="Group 43"/>
          <p:cNvGrpSpPr>
            <a:grpSpLocks/>
          </p:cNvGrpSpPr>
          <p:nvPr/>
        </p:nvGrpSpPr>
        <p:grpSpPr bwMode="auto">
          <a:xfrm>
            <a:off x="3330575" y="36513"/>
            <a:ext cx="525463" cy="904875"/>
            <a:chOff x="1904" y="117"/>
            <a:chExt cx="300" cy="517"/>
          </a:xfrm>
        </p:grpSpPr>
        <p:sp>
          <p:nvSpPr>
            <p:cNvPr id="6201" name="Oval 44"/>
            <p:cNvSpPr>
              <a:spLocks noChangeArrowheads="1"/>
            </p:cNvSpPr>
            <p:nvPr/>
          </p:nvSpPr>
          <p:spPr bwMode="auto">
            <a:xfrm>
              <a:off x="1910" y="538"/>
              <a:ext cx="288" cy="96"/>
            </a:xfrm>
            <a:prstGeom prst="ellipse">
              <a:avLst/>
            </a:prstGeom>
            <a:solidFill>
              <a:srgbClr val="FFFF00"/>
            </a:solidFill>
            <a:ln w="9525">
              <a:solidFill>
                <a:schemeClr val="tx1"/>
              </a:solidFill>
              <a:round/>
              <a:headEnd/>
              <a:tailEnd/>
            </a:ln>
          </p:spPr>
          <p:txBody>
            <a:bodyPr wrap="none" anchor="ctr"/>
            <a:lstStyle/>
            <a:p>
              <a:endParaRPr lang="en-US"/>
            </a:p>
          </p:txBody>
        </p:sp>
        <p:sp>
          <p:nvSpPr>
            <p:cNvPr id="6202" name="AutoShape 45"/>
            <p:cNvSpPr>
              <a:spLocks noChangeArrowheads="1"/>
            </p:cNvSpPr>
            <p:nvPr/>
          </p:nvSpPr>
          <p:spPr bwMode="auto">
            <a:xfrm>
              <a:off x="1904" y="117"/>
              <a:ext cx="300" cy="476"/>
            </a:xfrm>
            <a:prstGeom prst="triangle">
              <a:avLst>
                <a:gd name="adj" fmla="val 50000"/>
              </a:avLst>
            </a:prstGeom>
            <a:solidFill>
              <a:srgbClr val="FFFF00"/>
            </a:solidFill>
            <a:ln w="9525">
              <a:noFill/>
              <a:miter lim="800000"/>
              <a:headEnd/>
              <a:tailEnd/>
            </a:ln>
          </p:spPr>
          <p:txBody>
            <a:bodyPr wrap="none" anchor="ctr"/>
            <a:lstStyle/>
            <a:p>
              <a:endParaRPr lang="en-US"/>
            </a:p>
          </p:txBody>
        </p:sp>
      </p:grpSp>
      <p:grpSp>
        <p:nvGrpSpPr>
          <p:cNvPr id="10" name="Group 46"/>
          <p:cNvGrpSpPr>
            <a:grpSpLocks/>
          </p:cNvGrpSpPr>
          <p:nvPr/>
        </p:nvGrpSpPr>
        <p:grpSpPr bwMode="auto">
          <a:xfrm>
            <a:off x="2603500" y="336550"/>
            <a:ext cx="4078288" cy="6835775"/>
            <a:chOff x="1488" y="288"/>
            <a:chExt cx="2331" cy="3905"/>
          </a:xfrm>
        </p:grpSpPr>
        <p:grpSp>
          <p:nvGrpSpPr>
            <p:cNvPr id="6180" name="Group 47"/>
            <p:cNvGrpSpPr>
              <a:grpSpLocks/>
            </p:cNvGrpSpPr>
            <p:nvPr/>
          </p:nvGrpSpPr>
          <p:grpSpPr bwMode="auto">
            <a:xfrm>
              <a:off x="1479" y="3335"/>
              <a:ext cx="495" cy="885"/>
              <a:chOff x="2385" y="3172"/>
              <a:chExt cx="313" cy="556"/>
            </a:xfrm>
          </p:grpSpPr>
          <p:sp>
            <p:nvSpPr>
              <p:cNvPr id="6189" name="Oval 48"/>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p:spPr>
            <p:txBody>
              <a:bodyPr wrap="none" anchor="ctr"/>
              <a:lstStyle/>
              <a:p>
                <a:endParaRPr lang="en-US"/>
              </a:p>
            </p:txBody>
          </p:sp>
          <p:sp>
            <p:nvSpPr>
              <p:cNvPr id="6190" name="Oval 49"/>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p:spPr>
            <p:txBody>
              <a:bodyPr wrap="none" anchor="ctr"/>
              <a:lstStyle/>
              <a:p>
                <a:endParaRPr lang="en-US"/>
              </a:p>
            </p:txBody>
          </p:sp>
          <p:sp>
            <p:nvSpPr>
              <p:cNvPr id="6191" name="Oval 50"/>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p:spPr>
            <p:txBody>
              <a:bodyPr wrap="none" anchor="ctr"/>
              <a:lstStyle/>
              <a:p>
                <a:endParaRPr lang="en-US"/>
              </a:p>
            </p:txBody>
          </p:sp>
          <p:sp>
            <p:nvSpPr>
              <p:cNvPr id="6192" name="AutoShape 51"/>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p:spPr>
            <p:txBody>
              <a:bodyPr wrap="none" anchor="ctr"/>
              <a:lstStyle/>
              <a:p>
                <a:endParaRPr lang="en-US"/>
              </a:p>
            </p:txBody>
          </p:sp>
          <p:sp>
            <p:nvSpPr>
              <p:cNvPr id="6193" name="Line 52"/>
              <p:cNvSpPr>
                <a:spLocks noChangeShapeType="1"/>
              </p:cNvSpPr>
              <p:nvPr/>
            </p:nvSpPr>
            <p:spPr bwMode="auto">
              <a:xfrm rot="21561996" flipV="1">
                <a:off x="2385" y="3226"/>
                <a:ext cx="119" cy="318"/>
              </a:xfrm>
              <a:prstGeom prst="line">
                <a:avLst/>
              </a:prstGeom>
              <a:noFill/>
              <a:ln w="9525">
                <a:solidFill>
                  <a:schemeClr val="tx1"/>
                </a:solidFill>
                <a:round/>
                <a:headEnd/>
                <a:tailEnd/>
              </a:ln>
            </p:spPr>
            <p:txBody>
              <a:bodyPr/>
              <a:lstStyle/>
              <a:p>
                <a:endParaRPr lang="en-US"/>
              </a:p>
            </p:txBody>
          </p:sp>
          <p:sp>
            <p:nvSpPr>
              <p:cNvPr id="6194" name="Line 53"/>
              <p:cNvSpPr>
                <a:spLocks noChangeShapeType="1"/>
              </p:cNvSpPr>
              <p:nvPr/>
            </p:nvSpPr>
            <p:spPr bwMode="auto">
              <a:xfrm rot="-38004" flipH="1" flipV="1">
                <a:off x="2546" y="3230"/>
                <a:ext cx="1" cy="340"/>
              </a:xfrm>
              <a:prstGeom prst="line">
                <a:avLst/>
              </a:prstGeom>
              <a:noFill/>
              <a:ln w="9525">
                <a:solidFill>
                  <a:schemeClr val="tx1"/>
                </a:solidFill>
                <a:round/>
                <a:headEnd/>
                <a:tailEnd/>
              </a:ln>
            </p:spPr>
            <p:txBody>
              <a:bodyPr/>
              <a:lstStyle/>
              <a:p>
                <a:endParaRPr lang="en-US"/>
              </a:p>
            </p:txBody>
          </p:sp>
          <p:sp>
            <p:nvSpPr>
              <p:cNvPr id="6195" name="Line 54"/>
              <p:cNvSpPr>
                <a:spLocks noChangeShapeType="1"/>
              </p:cNvSpPr>
              <p:nvPr/>
            </p:nvSpPr>
            <p:spPr bwMode="auto">
              <a:xfrm rot="-38004" flipH="1" flipV="1">
                <a:off x="2593" y="3233"/>
                <a:ext cx="103" cy="305"/>
              </a:xfrm>
              <a:prstGeom prst="line">
                <a:avLst/>
              </a:prstGeom>
              <a:noFill/>
              <a:ln w="9525">
                <a:solidFill>
                  <a:schemeClr val="tx1"/>
                </a:solidFill>
                <a:round/>
                <a:headEnd/>
                <a:tailEnd/>
              </a:ln>
            </p:spPr>
            <p:txBody>
              <a:bodyPr/>
              <a:lstStyle/>
              <a:p>
                <a:endParaRPr lang="en-US"/>
              </a:p>
            </p:txBody>
          </p:sp>
          <p:sp>
            <p:nvSpPr>
              <p:cNvPr id="6196" name="AutoShape 55"/>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p:spPr>
            <p:txBody>
              <a:bodyPr wrap="none" anchor="ctr"/>
              <a:lstStyle/>
              <a:p>
                <a:endParaRPr lang="en-US"/>
              </a:p>
            </p:txBody>
          </p:sp>
          <p:sp>
            <p:nvSpPr>
              <p:cNvPr id="6197" name="Line 56"/>
              <p:cNvSpPr>
                <a:spLocks noChangeShapeType="1"/>
              </p:cNvSpPr>
              <p:nvPr/>
            </p:nvSpPr>
            <p:spPr bwMode="auto">
              <a:xfrm flipV="1">
                <a:off x="2498" y="3581"/>
                <a:ext cx="54" cy="104"/>
              </a:xfrm>
              <a:prstGeom prst="line">
                <a:avLst/>
              </a:prstGeom>
              <a:noFill/>
              <a:ln w="9525">
                <a:solidFill>
                  <a:schemeClr val="tx1"/>
                </a:solidFill>
                <a:round/>
                <a:headEnd/>
                <a:tailEnd/>
              </a:ln>
            </p:spPr>
            <p:txBody>
              <a:bodyPr/>
              <a:lstStyle/>
              <a:p>
                <a:endParaRPr lang="en-US"/>
              </a:p>
            </p:txBody>
          </p:sp>
          <p:sp>
            <p:nvSpPr>
              <p:cNvPr id="6198" name="Line 57"/>
              <p:cNvSpPr>
                <a:spLocks noChangeShapeType="1"/>
              </p:cNvSpPr>
              <p:nvPr/>
            </p:nvSpPr>
            <p:spPr bwMode="auto">
              <a:xfrm>
                <a:off x="2555" y="3584"/>
                <a:ext cx="47" cy="99"/>
              </a:xfrm>
              <a:prstGeom prst="line">
                <a:avLst/>
              </a:prstGeom>
              <a:noFill/>
              <a:ln w="9525">
                <a:solidFill>
                  <a:schemeClr val="tx1"/>
                </a:solidFill>
                <a:round/>
                <a:headEnd/>
                <a:tailEnd/>
              </a:ln>
            </p:spPr>
            <p:txBody>
              <a:bodyPr/>
              <a:lstStyle/>
              <a:p>
                <a:endParaRPr lang="en-US"/>
              </a:p>
            </p:txBody>
          </p:sp>
          <p:sp>
            <p:nvSpPr>
              <p:cNvPr id="6199" name="Line 58"/>
              <p:cNvSpPr>
                <a:spLocks noChangeShapeType="1"/>
              </p:cNvSpPr>
              <p:nvPr/>
            </p:nvSpPr>
            <p:spPr bwMode="auto">
              <a:xfrm flipV="1">
                <a:off x="2492" y="3606"/>
                <a:ext cx="22" cy="37"/>
              </a:xfrm>
              <a:prstGeom prst="line">
                <a:avLst/>
              </a:prstGeom>
              <a:noFill/>
              <a:ln w="9525">
                <a:solidFill>
                  <a:schemeClr val="tx1"/>
                </a:solidFill>
                <a:round/>
                <a:headEnd/>
                <a:tailEnd/>
              </a:ln>
            </p:spPr>
            <p:txBody>
              <a:bodyPr/>
              <a:lstStyle/>
              <a:p>
                <a:endParaRPr lang="en-US"/>
              </a:p>
            </p:txBody>
          </p:sp>
          <p:sp>
            <p:nvSpPr>
              <p:cNvPr id="6200" name="Line 59"/>
              <p:cNvSpPr>
                <a:spLocks noChangeShapeType="1"/>
              </p:cNvSpPr>
              <p:nvPr/>
            </p:nvSpPr>
            <p:spPr bwMode="auto">
              <a:xfrm flipH="1" flipV="1">
                <a:off x="2582" y="3588"/>
                <a:ext cx="30" cy="51"/>
              </a:xfrm>
              <a:prstGeom prst="line">
                <a:avLst/>
              </a:prstGeom>
              <a:noFill/>
              <a:ln w="9525">
                <a:solidFill>
                  <a:schemeClr val="tx1"/>
                </a:solidFill>
                <a:round/>
                <a:headEnd/>
                <a:tailEnd/>
              </a:ln>
            </p:spPr>
            <p:txBody>
              <a:bodyPr/>
              <a:lstStyle/>
              <a:p>
                <a:endParaRPr lang="en-US"/>
              </a:p>
            </p:txBody>
          </p:sp>
        </p:grpSp>
        <p:grpSp>
          <p:nvGrpSpPr>
            <p:cNvPr id="6181" name="Group 60"/>
            <p:cNvGrpSpPr>
              <a:grpSpLocks/>
            </p:cNvGrpSpPr>
            <p:nvPr/>
          </p:nvGrpSpPr>
          <p:grpSpPr bwMode="auto">
            <a:xfrm rot="-7689898">
              <a:off x="2750" y="994"/>
              <a:ext cx="1774" cy="363"/>
              <a:chOff x="3711" y="1294"/>
              <a:chExt cx="1774" cy="363"/>
            </a:xfrm>
          </p:grpSpPr>
          <p:grpSp>
            <p:nvGrpSpPr>
              <p:cNvPr id="6182" name="Group 61"/>
              <p:cNvGrpSpPr>
                <a:grpSpLocks/>
              </p:cNvGrpSpPr>
              <p:nvPr/>
            </p:nvGrpSpPr>
            <p:grpSpPr bwMode="auto">
              <a:xfrm rot="-5991334">
                <a:off x="4527" y="1293"/>
                <a:ext cx="217" cy="432"/>
                <a:chOff x="626" y="417"/>
                <a:chExt cx="296" cy="589"/>
              </a:xfrm>
            </p:grpSpPr>
            <p:sp>
              <p:nvSpPr>
                <p:cNvPr id="6187" name="Freeform 62"/>
                <p:cNvSpPr>
                  <a:spLocks/>
                </p:cNvSpPr>
                <p:nvPr/>
              </p:nvSpPr>
              <p:spPr bwMode="auto">
                <a:xfrm>
                  <a:off x="626" y="417"/>
                  <a:ext cx="292" cy="493"/>
                </a:xfrm>
                <a:custGeom>
                  <a:avLst/>
                  <a:gdLst>
                    <a:gd name="T0" fmla="*/ 147 w 300"/>
                    <a:gd name="T1" fmla="*/ 0 h 485"/>
                    <a:gd name="T2" fmla="*/ 0 w 300"/>
                    <a:gd name="T3" fmla="*/ 526 h 485"/>
                    <a:gd name="T4" fmla="*/ 262 w 300"/>
                    <a:gd name="T5" fmla="*/ 516 h 485"/>
                    <a:gd name="T6" fmla="*/ 147 w 300"/>
                    <a:gd name="T7" fmla="*/ 0 h 485"/>
                    <a:gd name="T8" fmla="*/ 0 60000 65536"/>
                    <a:gd name="T9" fmla="*/ 0 60000 65536"/>
                    <a:gd name="T10" fmla="*/ 0 60000 65536"/>
                    <a:gd name="T11" fmla="*/ 0 60000 65536"/>
                    <a:gd name="T12" fmla="*/ 0 w 300"/>
                    <a:gd name="T13" fmla="*/ 0 h 485"/>
                    <a:gd name="T14" fmla="*/ 300 w 300"/>
                    <a:gd name="T15" fmla="*/ 485 h 485"/>
                  </a:gdLst>
                  <a:ahLst/>
                  <a:cxnLst>
                    <a:cxn ang="T8">
                      <a:pos x="T0" y="T1"/>
                    </a:cxn>
                    <a:cxn ang="T9">
                      <a:pos x="T2" y="T3"/>
                    </a:cxn>
                    <a:cxn ang="T10">
                      <a:pos x="T4" y="T5"/>
                    </a:cxn>
                    <a:cxn ang="T11">
                      <a:pos x="T6" y="T7"/>
                    </a:cxn>
                  </a:cxnLst>
                  <a:rect l="T12" t="T13" r="T14" b="T15"/>
                  <a:pathLst>
                    <a:path w="300" h="485">
                      <a:moveTo>
                        <a:pt x="167" y="0"/>
                      </a:moveTo>
                      <a:lnTo>
                        <a:pt x="0" y="485"/>
                      </a:lnTo>
                      <a:lnTo>
                        <a:pt x="300" y="476"/>
                      </a:lnTo>
                      <a:lnTo>
                        <a:pt x="167" y="0"/>
                      </a:lnTo>
                      <a:close/>
                    </a:path>
                  </a:pathLst>
                </a:custGeom>
                <a:solidFill>
                  <a:srgbClr val="FFFF00"/>
                </a:solidFill>
                <a:ln w="9525">
                  <a:solidFill>
                    <a:schemeClr val="tx1"/>
                  </a:solidFill>
                  <a:round/>
                  <a:headEnd/>
                  <a:tailEnd/>
                </a:ln>
              </p:spPr>
              <p:txBody>
                <a:bodyPr/>
                <a:lstStyle/>
                <a:p>
                  <a:endParaRPr lang="en-US"/>
                </a:p>
              </p:txBody>
            </p:sp>
            <p:sp>
              <p:nvSpPr>
                <p:cNvPr id="6188" name="Oval 63"/>
                <p:cNvSpPr>
                  <a:spLocks noChangeArrowheads="1"/>
                </p:cNvSpPr>
                <p:nvPr/>
              </p:nvSpPr>
              <p:spPr bwMode="auto">
                <a:xfrm>
                  <a:off x="630" y="823"/>
                  <a:ext cx="292" cy="183"/>
                </a:xfrm>
                <a:prstGeom prst="ellipse">
                  <a:avLst/>
                </a:prstGeom>
                <a:solidFill>
                  <a:srgbClr val="CC9900"/>
                </a:solidFill>
                <a:ln w="9525">
                  <a:noFill/>
                  <a:round/>
                  <a:headEnd/>
                  <a:tailEnd/>
                </a:ln>
              </p:spPr>
              <p:txBody>
                <a:bodyPr wrap="none" anchor="ctr"/>
                <a:lstStyle/>
                <a:p>
                  <a:endParaRPr lang="en-US"/>
                </a:p>
              </p:txBody>
            </p:sp>
          </p:grpSp>
          <p:grpSp>
            <p:nvGrpSpPr>
              <p:cNvPr id="6183" name="Group 64"/>
              <p:cNvGrpSpPr>
                <a:grpSpLocks/>
              </p:cNvGrpSpPr>
              <p:nvPr/>
            </p:nvGrpSpPr>
            <p:grpSpPr bwMode="auto">
              <a:xfrm rot="-5991334">
                <a:off x="5002" y="1051"/>
                <a:ext cx="240" cy="726"/>
                <a:chOff x="626" y="890"/>
                <a:chExt cx="326" cy="988"/>
              </a:xfrm>
            </p:grpSpPr>
            <p:sp>
              <p:nvSpPr>
                <p:cNvPr id="6185" name="Freeform 65"/>
                <p:cNvSpPr>
                  <a:spLocks/>
                </p:cNvSpPr>
                <p:nvPr/>
              </p:nvSpPr>
              <p:spPr bwMode="auto">
                <a:xfrm>
                  <a:off x="626" y="890"/>
                  <a:ext cx="326" cy="871"/>
                </a:xfrm>
                <a:custGeom>
                  <a:avLst/>
                  <a:gdLst>
                    <a:gd name="T0" fmla="*/ 92 w 326"/>
                    <a:gd name="T1" fmla="*/ 45 h 871"/>
                    <a:gd name="T2" fmla="*/ 0 w 326"/>
                    <a:gd name="T3" fmla="*/ 871 h 871"/>
                    <a:gd name="T4" fmla="*/ 326 w 326"/>
                    <a:gd name="T5" fmla="*/ 871 h 871"/>
                    <a:gd name="T6" fmla="*/ 200 w 326"/>
                    <a:gd name="T7" fmla="*/ 20 h 871"/>
                    <a:gd name="T8" fmla="*/ 148 w 326"/>
                    <a:gd name="T9" fmla="*/ 0 h 871"/>
                    <a:gd name="T10" fmla="*/ 92 w 326"/>
                    <a:gd name="T11" fmla="*/ 45 h 871"/>
                    <a:gd name="T12" fmla="*/ 0 60000 65536"/>
                    <a:gd name="T13" fmla="*/ 0 60000 65536"/>
                    <a:gd name="T14" fmla="*/ 0 60000 65536"/>
                    <a:gd name="T15" fmla="*/ 0 60000 65536"/>
                    <a:gd name="T16" fmla="*/ 0 60000 65536"/>
                    <a:gd name="T17" fmla="*/ 0 60000 65536"/>
                    <a:gd name="T18" fmla="*/ 0 w 326"/>
                    <a:gd name="T19" fmla="*/ 0 h 871"/>
                    <a:gd name="T20" fmla="*/ 326 w 326"/>
                    <a:gd name="T21" fmla="*/ 871 h 871"/>
                  </a:gdLst>
                  <a:ahLst/>
                  <a:cxnLst>
                    <a:cxn ang="T12">
                      <a:pos x="T0" y="T1"/>
                    </a:cxn>
                    <a:cxn ang="T13">
                      <a:pos x="T2" y="T3"/>
                    </a:cxn>
                    <a:cxn ang="T14">
                      <a:pos x="T4" y="T5"/>
                    </a:cxn>
                    <a:cxn ang="T15">
                      <a:pos x="T6" y="T7"/>
                    </a:cxn>
                    <a:cxn ang="T16">
                      <a:pos x="T8" y="T9"/>
                    </a:cxn>
                    <a:cxn ang="T17">
                      <a:pos x="T10" y="T11"/>
                    </a:cxn>
                  </a:cxnLst>
                  <a:rect l="T18" t="T19" r="T20" b="T21"/>
                  <a:pathLst>
                    <a:path w="326" h="871">
                      <a:moveTo>
                        <a:pt x="92" y="45"/>
                      </a:moveTo>
                      <a:cubicBezTo>
                        <a:pt x="46" y="458"/>
                        <a:pt x="0" y="871"/>
                        <a:pt x="0" y="871"/>
                      </a:cubicBezTo>
                      <a:lnTo>
                        <a:pt x="326" y="871"/>
                      </a:lnTo>
                      <a:cubicBezTo>
                        <a:pt x="326" y="871"/>
                        <a:pt x="230" y="165"/>
                        <a:pt x="200" y="20"/>
                      </a:cubicBezTo>
                      <a:cubicBezTo>
                        <a:pt x="174" y="10"/>
                        <a:pt x="168" y="2"/>
                        <a:pt x="148" y="0"/>
                      </a:cubicBezTo>
                      <a:cubicBezTo>
                        <a:pt x="130" y="0"/>
                        <a:pt x="117" y="20"/>
                        <a:pt x="92" y="45"/>
                      </a:cubicBezTo>
                      <a:close/>
                    </a:path>
                  </a:pathLst>
                </a:custGeom>
                <a:solidFill>
                  <a:srgbClr val="FFFF00"/>
                </a:solidFill>
                <a:ln w="9525">
                  <a:noFill/>
                  <a:round/>
                  <a:headEnd/>
                  <a:tailEnd/>
                </a:ln>
              </p:spPr>
              <p:txBody>
                <a:bodyPr/>
                <a:lstStyle/>
                <a:p>
                  <a:endParaRPr lang="en-US"/>
                </a:p>
              </p:txBody>
            </p:sp>
            <p:sp>
              <p:nvSpPr>
                <p:cNvPr id="6186" name="Oval 66"/>
                <p:cNvSpPr>
                  <a:spLocks noChangeArrowheads="1"/>
                </p:cNvSpPr>
                <p:nvPr/>
              </p:nvSpPr>
              <p:spPr bwMode="auto">
                <a:xfrm>
                  <a:off x="651" y="1695"/>
                  <a:ext cx="292" cy="183"/>
                </a:xfrm>
                <a:prstGeom prst="ellipse">
                  <a:avLst/>
                </a:prstGeom>
                <a:solidFill>
                  <a:srgbClr val="CC9900"/>
                </a:solidFill>
                <a:ln w="9525">
                  <a:noFill/>
                  <a:round/>
                  <a:headEnd/>
                  <a:tailEnd/>
                </a:ln>
              </p:spPr>
              <p:txBody>
                <a:bodyPr wrap="none" anchor="ctr"/>
                <a:lstStyle/>
                <a:p>
                  <a:endParaRPr lang="en-US"/>
                </a:p>
              </p:txBody>
            </p:sp>
          </p:grpSp>
          <p:sp>
            <p:nvSpPr>
              <p:cNvPr id="6184" name="Line 67"/>
              <p:cNvSpPr>
                <a:spLocks noChangeShapeType="1"/>
              </p:cNvSpPr>
              <p:nvPr/>
            </p:nvSpPr>
            <p:spPr bwMode="auto">
              <a:xfrm flipH="1">
                <a:off x="3711" y="1540"/>
                <a:ext cx="726" cy="117"/>
              </a:xfrm>
              <a:prstGeom prst="line">
                <a:avLst/>
              </a:prstGeom>
              <a:noFill/>
              <a:ln w="38100">
                <a:solidFill>
                  <a:srgbClr val="FFFF00"/>
                </a:solidFill>
                <a:prstDash val="sysDot"/>
                <a:round/>
                <a:headEnd/>
                <a:tailEnd/>
              </a:ln>
            </p:spPr>
            <p:txBody>
              <a:bodyPr/>
              <a:lstStyle/>
              <a:p>
                <a:endParaRPr lang="en-US"/>
              </a:p>
            </p:txBody>
          </p:sp>
        </p:grpSp>
      </p:grpSp>
      <p:grpSp>
        <p:nvGrpSpPr>
          <p:cNvPr id="15" name="Group 68"/>
          <p:cNvGrpSpPr>
            <a:grpSpLocks/>
          </p:cNvGrpSpPr>
          <p:nvPr/>
        </p:nvGrpSpPr>
        <p:grpSpPr bwMode="auto">
          <a:xfrm>
            <a:off x="1679575" y="84138"/>
            <a:ext cx="5926138" cy="6416675"/>
            <a:chOff x="960" y="144"/>
            <a:chExt cx="3387" cy="3665"/>
          </a:xfrm>
        </p:grpSpPr>
        <p:grpSp>
          <p:nvGrpSpPr>
            <p:cNvPr id="6159" name="Group 69"/>
            <p:cNvGrpSpPr>
              <a:grpSpLocks/>
            </p:cNvGrpSpPr>
            <p:nvPr/>
          </p:nvGrpSpPr>
          <p:grpSpPr bwMode="auto">
            <a:xfrm>
              <a:off x="951" y="2951"/>
              <a:ext cx="495" cy="885"/>
              <a:chOff x="2385" y="3172"/>
              <a:chExt cx="313" cy="556"/>
            </a:xfrm>
          </p:grpSpPr>
          <p:sp>
            <p:nvSpPr>
              <p:cNvPr id="6168" name="Oval 70"/>
              <p:cNvSpPr>
                <a:spLocks noChangeArrowheads="1"/>
              </p:cNvSpPr>
              <p:nvPr/>
            </p:nvSpPr>
            <p:spPr bwMode="auto">
              <a:xfrm rot="-38004">
                <a:off x="2445" y="3552"/>
                <a:ext cx="209" cy="43"/>
              </a:xfrm>
              <a:prstGeom prst="ellipse">
                <a:avLst/>
              </a:prstGeom>
              <a:solidFill>
                <a:schemeClr val="bg1"/>
              </a:solidFill>
              <a:ln w="9525">
                <a:solidFill>
                  <a:schemeClr val="tx1"/>
                </a:solidFill>
                <a:round/>
                <a:headEnd/>
                <a:tailEnd/>
              </a:ln>
            </p:spPr>
            <p:txBody>
              <a:bodyPr wrap="none" anchor="ctr"/>
              <a:lstStyle/>
              <a:p>
                <a:endParaRPr lang="en-US"/>
              </a:p>
            </p:txBody>
          </p:sp>
          <p:sp>
            <p:nvSpPr>
              <p:cNvPr id="6169" name="Oval 71"/>
              <p:cNvSpPr>
                <a:spLocks noChangeArrowheads="1"/>
              </p:cNvSpPr>
              <p:nvPr/>
            </p:nvSpPr>
            <p:spPr bwMode="auto">
              <a:xfrm rot="-38004">
                <a:off x="2414" y="3525"/>
                <a:ext cx="266" cy="58"/>
              </a:xfrm>
              <a:prstGeom prst="ellipse">
                <a:avLst/>
              </a:prstGeom>
              <a:solidFill>
                <a:schemeClr val="bg1"/>
              </a:solidFill>
              <a:ln w="9525">
                <a:solidFill>
                  <a:schemeClr val="tx1"/>
                </a:solidFill>
                <a:round/>
                <a:headEnd/>
                <a:tailEnd/>
              </a:ln>
            </p:spPr>
            <p:txBody>
              <a:bodyPr wrap="none" anchor="ctr"/>
              <a:lstStyle/>
              <a:p>
                <a:endParaRPr lang="en-US"/>
              </a:p>
            </p:txBody>
          </p:sp>
          <p:sp>
            <p:nvSpPr>
              <p:cNvPr id="6170" name="Oval 72"/>
              <p:cNvSpPr>
                <a:spLocks noChangeArrowheads="1"/>
              </p:cNvSpPr>
              <p:nvPr/>
            </p:nvSpPr>
            <p:spPr bwMode="auto">
              <a:xfrm rot="-38004">
                <a:off x="2390" y="3519"/>
                <a:ext cx="308" cy="52"/>
              </a:xfrm>
              <a:prstGeom prst="ellipse">
                <a:avLst/>
              </a:prstGeom>
              <a:solidFill>
                <a:schemeClr val="bg1"/>
              </a:solidFill>
              <a:ln w="9525">
                <a:solidFill>
                  <a:schemeClr val="tx1"/>
                </a:solidFill>
                <a:round/>
                <a:headEnd/>
                <a:tailEnd/>
              </a:ln>
            </p:spPr>
            <p:txBody>
              <a:bodyPr wrap="none" anchor="ctr"/>
              <a:lstStyle/>
              <a:p>
                <a:endParaRPr lang="en-US"/>
              </a:p>
            </p:txBody>
          </p:sp>
          <p:sp>
            <p:nvSpPr>
              <p:cNvPr id="6171" name="AutoShape 73"/>
              <p:cNvSpPr>
                <a:spLocks noChangeArrowheads="1"/>
              </p:cNvSpPr>
              <p:nvPr/>
            </p:nvSpPr>
            <p:spPr bwMode="auto">
              <a:xfrm rot="-38004">
                <a:off x="2504" y="3172"/>
                <a:ext cx="89" cy="67"/>
              </a:xfrm>
              <a:prstGeom prst="can">
                <a:avLst>
                  <a:gd name="adj" fmla="val 25000"/>
                </a:avLst>
              </a:prstGeom>
              <a:solidFill>
                <a:schemeClr val="bg1"/>
              </a:solidFill>
              <a:ln w="9525">
                <a:solidFill>
                  <a:schemeClr val="tx1"/>
                </a:solidFill>
                <a:round/>
                <a:headEnd/>
                <a:tailEnd/>
              </a:ln>
            </p:spPr>
            <p:txBody>
              <a:bodyPr wrap="none" anchor="ctr"/>
              <a:lstStyle/>
              <a:p>
                <a:endParaRPr lang="en-US"/>
              </a:p>
            </p:txBody>
          </p:sp>
          <p:sp>
            <p:nvSpPr>
              <p:cNvPr id="6172" name="Line 74"/>
              <p:cNvSpPr>
                <a:spLocks noChangeShapeType="1"/>
              </p:cNvSpPr>
              <p:nvPr/>
            </p:nvSpPr>
            <p:spPr bwMode="auto">
              <a:xfrm rot="21561996" flipV="1">
                <a:off x="2385" y="3226"/>
                <a:ext cx="119" cy="318"/>
              </a:xfrm>
              <a:prstGeom prst="line">
                <a:avLst/>
              </a:prstGeom>
              <a:noFill/>
              <a:ln w="9525">
                <a:solidFill>
                  <a:schemeClr val="tx1"/>
                </a:solidFill>
                <a:round/>
                <a:headEnd/>
                <a:tailEnd/>
              </a:ln>
            </p:spPr>
            <p:txBody>
              <a:bodyPr/>
              <a:lstStyle/>
              <a:p>
                <a:endParaRPr lang="en-US"/>
              </a:p>
            </p:txBody>
          </p:sp>
          <p:sp>
            <p:nvSpPr>
              <p:cNvPr id="6173" name="Line 75"/>
              <p:cNvSpPr>
                <a:spLocks noChangeShapeType="1"/>
              </p:cNvSpPr>
              <p:nvPr/>
            </p:nvSpPr>
            <p:spPr bwMode="auto">
              <a:xfrm rot="-38004" flipH="1" flipV="1">
                <a:off x="2546" y="3230"/>
                <a:ext cx="1" cy="340"/>
              </a:xfrm>
              <a:prstGeom prst="line">
                <a:avLst/>
              </a:prstGeom>
              <a:noFill/>
              <a:ln w="9525">
                <a:solidFill>
                  <a:schemeClr val="tx1"/>
                </a:solidFill>
                <a:round/>
                <a:headEnd/>
                <a:tailEnd/>
              </a:ln>
            </p:spPr>
            <p:txBody>
              <a:bodyPr/>
              <a:lstStyle/>
              <a:p>
                <a:endParaRPr lang="en-US"/>
              </a:p>
            </p:txBody>
          </p:sp>
          <p:sp>
            <p:nvSpPr>
              <p:cNvPr id="6174" name="Line 76"/>
              <p:cNvSpPr>
                <a:spLocks noChangeShapeType="1"/>
              </p:cNvSpPr>
              <p:nvPr/>
            </p:nvSpPr>
            <p:spPr bwMode="auto">
              <a:xfrm rot="-38004" flipH="1" flipV="1">
                <a:off x="2593" y="3233"/>
                <a:ext cx="103" cy="305"/>
              </a:xfrm>
              <a:prstGeom prst="line">
                <a:avLst/>
              </a:prstGeom>
              <a:noFill/>
              <a:ln w="9525">
                <a:solidFill>
                  <a:schemeClr val="tx1"/>
                </a:solidFill>
                <a:round/>
                <a:headEnd/>
                <a:tailEnd/>
              </a:ln>
            </p:spPr>
            <p:txBody>
              <a:bodyPr/>
              <a:lstStyle/>
              <a:p>
                <a:endParaRPr lang="en-US"/>
              </a:p>
            </p:txBody>
          </p:sp>
          <p:sp>
            <p:nvSpPr>
              <p:cNvPr id="6175" name="AutoShape 77"/>
              <p:cNvSpPr>
                <a:spLocks noChangeArrowheads="1"/>
              </p:cNvSpPr>
              <p:nvPr/>
            </p:nvSpPr>
            <p:spPr bwMode="auto">
              <a:xfrm>
                <a:off x="2432" y="3643"/>
                <a:ext cx="243" cy="85"/>
              </a:xfrm>
              <a:prstGeom prst="can">
                <a:avLst>
                  <a:gd name="adj" fmla="val 50000"/>
                </a:avLst>
              </a:prstGeom>
              <a:solidFill>
                <a:schemeClr val="bg1"/>
              </a:solidFill>
              <a:ln w="9525">
                <a:solidFill>
                  <a:schemeClr val="tx1"/>
                </a:solidFill>
                <a:round/>
                <a:headEnd/>
                <a:tailEnd/>
              </a:ln>
            </p:spPr>
            <p:txBody>
              <a:bodyPr wrap="none" anchor="ctr"/>
              <a:lstStyle/>
              <a:p>
                <a:endParaRPr lang="en-US"/>
              </a:p>
            </p:txBody>
          </p:sp>
          <p:sp>
            <p:nvSpPr>
              <p:cNvPr id="6176" name="Line 78"/>
              <p:cNvSpPr>
                <a:spLocks noChangeShapeType="1"/>
              </p:cNvSpPr>
              <p:nvPr/>
            </p:nvSpPr>
            <p:spPr bwMode="auto">
              <a:xfrm flipV="1">
                <a:off x="2498" y="3581"/>
                <a:ext cx="54" cy="104"/>
              </a:xfrm>
              <a:prstGeom prst="line">
                <a:avLst/>
              </a:prstGeom>
              <a:noFill/>
              <a:ln w="9525">
                <a:solidFill>
                  <a:schemeClr val="tx1"/>
                </a:solidFill>
                <a:round/>
                <a:headEnd/>
                <a:tailEnd/>
              </a:ln>
            </p:spPr>
            <p:txBody>
              <a:bodyPr/>
              <a:lstStyle/>
              <a:p>
                <a:endParaRPr lang="en-US"/>
              </a:p>
            </p:txBody>
          </p:sp>
          <p:sp>
            <p:nvSpPr>
              <p:cNvPr id="6177" name="Line 79"/>
              <p:cNvSpPr>
                <a:spLocks noChangeShapeType="1"/>
              </p:cNvSpPr>
              <p:nvPr/>
            </p:nvSpPr>
            <p:spPr bwMode="auto">
              <a:xfrm>
                <a:off x="2555" y="3584"/>
                <a:ext cx="47" cy="99"/>
              </a:xfrm>
              <a:prstGeom prst="line">
                <a:avLst/>
              </a:prstGeom>
              <a:noFill/>
              <a:ln w="9525">
                <a:solidFill>
                  <a:schemeClr val="tx1"/>
                </a:solidFill>
                <a:round/>
                <a:headEnd/>
                <a:tailEnd/>
              </a:ln>
            </p:spPr>
            <p:txBody>
              <a:bodyPr/>
              <a:lstStyle/>
              <a:p>
                <a:endParaRPr lang="en-US"/>
              </a:p>
            </p:txBody>
          </p:sp>
          <p:sp>
            <p:nvSpPr>
              <p:cNvPr id="6178" name="Line 80"/>
              <p:cNvSpPr>
                <a:spLocks noChangeShapeType="1"/>
              </p:cNvSpPr>
              <p:nvPr/>
            </p:nvSpPr>
            <p:spPr bwMode="auto">
              <a:xfrm flipV="1">
                <a:off x="2492" y="3606"/>
                <a:ext cx="22" cy="37"/>
              </a:xfrm>
              <a:prstGeom prst="line">
                <a:avLst/>
              </a:prstGeom>
              <a:noFill/>
              <a:ln w="9525">
                <a:solidFill>
                  <a:schemeClr val="tx1"/>
                </a:solidFill>
                <a:round/>
                <a:headEnd/>
                <a:tailEnd/>
              </a:ln>
            </p:spPr>
            <p:txBody>
              <a:bodyPr/>
              <a:lstStyle/>
              <a:p>
                <a:endParaRPr lang="en-US"/>
              </a:p>
            </p:txBody>
          </p:sp>
          <p:sp>
            <p:nvSpPr>
              <p:cNvPr id="6179" name="Line 81"/>
              <p:cNvSpPr>
                <a:spLocks noChangeShapeType="1"/>
              </p:cNvSpPr>
              <p:nvPr/>
            </p:nvSpPr>
            <p:spPr bwMode="auto">
              <a:xfrm flipH="1" flipV="1">
                <a:off x="2582" y="3588"/>
                <a:ext cx="30" cy="51"/>
              </a:xfrm>
              <a:prstGeom prst="line">
                <a:avLst/>
              </a:prstGeom>
              <a:noFill/>
              <a:ln w="9525">
                <a:solidFill>
                  <a:schemeClr val="tx1"/>
                </a:solidFill>
                <a:round/>
                <a:headEnd/>
                <a:tailEnd/>
              </a:ln>
            </p:spPr>
            <p:txBody>
              <a:bodyPr/>
              <a:lstStyle/>
              <a:p>
                <a:endParaRPr lang="en-US"/>
              </a:p>
            </p:txBody>
          </p:sp>
        </p:grpSp>
        <p:grpSp>
          <p:nvGrpSpPr>
            <p:cNvPr id="6160" name="Group 82"/>
            <p:cNvGrpSpPr>
              <a:grpSpLocks/>
            </p:cNvGrpSpPr>
            <p:nvPr/>
          </p:nvGrpSpPr>
          <p:grpSpPr bwMode="auto">
            <a:xfrm rot="-3604991">
              <a:off x="3279" y="849"/>
              <a:ext cx="1774" cy="363"/>
              <a:chOff x="3711" y="1294"/>
              <a:chExt cx="1774" cy="363"/>
            </a:xfrm>
          </p:grpSpPr>
          <p:grpSp>
            <p:nvGrpSpPr>
              <p:cNvPr id="6161" name="Group 83"/>
              <p:cNvGrpSpPr>
                <a:grpSpLocks/>
              </p:cNvGrpSpPr>
              <p:nvPr/>
            </p:nvGrpSpPr>
            <p:grpSpPr bwMode="auto">
              <a:xfrm rot="-5991334">
                <a:off x="4527" y="1293"/>
                <a:ext cx="217" cy="432"/>
                <a:chOff x="626" y="417"/>
                <a:chExt cx="296" cy="589"/>
              </a:xfrm>
            </p:grpSpPr>
            <p:sp>
              <p:nvSpPr>
                <p:cNvPr id="6166" name="Freeform 84"/>
                <p:cNvSpPr>
                  <a:spLocks/>
                </p:cNvSpPr>
                <p:nvPr/>
              </p:nvSpPr>
              <p:spPr bwMode="auto">
                <a:xfrm>
                  <a:off x="626" y="417"/>
                  <a:ext cx="292" cy="493"/>
                </a:xfrm>
                <a:custGeom>
                  <a:avLst/>
                  <a:gdLst>
                    <a:gd name="T0" fmla="*/ 147 w 300"/>
                    <a:gd name="T1" fmla="*/ 0 h 485"/>
                    <a:gd name="T2" fmla="*/ 0 w 300"/>
                    <a:gd name="T3" fmla="*/ 526 h 485"/>
                    <a:gd name="T4" fmla="*/ 262 w 300"/>
                    <a:gd name="T5" fmla="*/ 516 h 485"/>
                    <a:gd name="T6" fmla="*/ 147 w 300"/>
                    <a:gd name="T7" fmla="*/ 0 h 485"/>
                    <a:gd name="T8" fmla="*/ 0 60000 65536"/>
                    <a:gd name="T9" fmla="*/ 0 60000 65536"/>
                    <a:gd name="T10" fmla="*/ 0 60000 65536"/>
                    <a:gd name="T11" fmla="*/ 0 60000 65536"/>
                    <a:gd name="T12" fmla="*/ 0 w 300"/>
                    <a:gd name="T13" fmla="*/ 0 h 485"/>
                    <a:gd name="T14" fmla="*/ 300 w 300"/>
                    <a:gd name="T15" fmla="*/ 485 h 485"/>
                  </a:gdLst>
                  <a:ahLst/>
                  <a:cxnLst>
                    <a:cxn ang="T8">
                      <a:pos x="T0" y="T1"/>
                    </a:cxn>
                    <a:cxn ang="T9">
                      <a:pos x="T2" y="T3"/>
                    </a:cxn>
                    <a:cxn ang="T10">
                      <a:pos x="T4" y="T5"/>
                    </a:cxn>
                    <a:cxn ang="T11">
                      <a:pos x="T6" y="T7"/>
                    </a:cxn>
                  </a:cxnLst>
                  <a:rect l="T12" t="T13" r="T14" b="T15"/>
                  <a:pathLst>
                    <a:path w="300" h="485">
                      <a:moveTo>
                        <a:pt x="167" y="0"/>
                      </a:moveTo>
                      <a:lnTo>
                        <a:pt x="0" y="485"/>
                      </a:lnTo>
                      <a:lnTo>
                        <a:pt x="300" y="476"/>
                      </a:lnTo>
                      <a:lnTo>
                        <a:pt x="167" y="0"/>
                      </a:lnTo>
                      <a:close/>
                    </a:path>
                  </a:pathLst>
                </a:custGeom>
                <a:solidFill>
                  <a:srgbClr val="FFFF00"/>
                </a:solidFill>
                <a:ln w="9525">
                  <a:solidFill>
                    <a:schemeClr val="tx1"/>
                  </a:solidFill>
                  <a:round/>
                  <a:headEnd/>
                  <a:tailEnd/>
                </a:ln>
              </p:spPr>
              <p:txBody>
                <a:bodyPr/>
                <a:lstStyle/>
                <a:p>
                  <a:endParaRPr lang="en-US"/>
                </a:p>
              </p:txBody>
            </p:sp>
            <p:sp>
              <p:nvSpPr>
                <p:cNvPr id="6167" name="Oval 85"/>
                <p:cNvSpPr>
                  <a:spLocks noChangeArrowheads="1"/>
                </p:cNvSpPr>
                <p:nvPr/>
              </p:nvSpPr>
              <p:spPr bwMode="auto">
                <a:xfrm>
                  <a:off x="630" y="823"/>
                  <a:ext cx="292" cy="183"/>
                </a:xfrm>
                <a:prstGeom prst="ellipse">
                  <a:avLst/>
                </a:prstGeom>
                <a:solidFill>
                  <a:srgbClr val="CC9900"/>
                </a:solidFill>
                <a:ln w="9525">
                  <a:noFill/>
                  <a:round/>
                  <a:headEnd/>
                  <a:tailEnd/>
                </a:ln>
              </p:spPr>
              <p:txBody>
                <a:bodyPr wrap="none" anchor="ctr"/>
                <a:lstStyle/>
                <a:p>
                  <a:endParaRPr lang="en-US"/>
                </a:p>
              </p:txBody>
            </p:sp>
          </p:grpSp>
          <p:grpSp>
            <p:nvGrpSpPr>
              <p:cNvPr id="6162" name="Group 86"/>
              <p:cNvGrpSpPr>
                <a:grpSpLocks/>
              </p:cNvGrpSpPr>
              <p:nvPr/>
            </p:nvGrpSpPr>
            <p:grpSpPr bwMode="auto">
              <a:xfrm rot="-5991334">
                <a:off x="5002" y="1051"/>
                <a:ext cx="240" cy="726"/>
                <a:chOff x="626" y="890"/>
                <a:chExt cx="326" cy="988"/>
              </a:xfrm>
            </p:grpSpPr>
            <p:sp>
              <p:nvSpPr>
                <p:cNvPr id="6164" name="Freeform 87"/>
                <p:cNvSpPr>
                  <a:spLocks/>
                </p:cNvSpPr>
                <p:nvPr/>
              </p:nvSpPr>
              <p:spPr bwMode="auto">
                <a:xfrm>
                  <a:off x="626" y="890"/>
                  <a:ext cx="326" cy="871"/>
                </a:xfrm>
                <a:custGeom>
                  <a:avLst/>
                  <a:gdLst>
                    <a:gd name="T0" fmla="*/ 92 w 326"/>
                    <a:gd name="T1" fmla="*/ 45 h 871"/>
                    <a:gd name="T2" fmla="*/ 0 w 326"/>
                    <a:gd name="T3" fmla="*/ 871 h 871"/>
                    <a:gd name="T4" fmla="*/ 326 w 326"/>
                    <a:gd name="T5" fmla="*/ 871 h 871"/>
                    <a:gd name="T6" fmla="*/ 200 w 326"/>
                    <a:gd name="T7" fmla="*/ 20 h 871"/>
                    <a:gd name="T8" fmla="*/ 148 w 326"/>
                    <a:gd name="T9" fmla="*/ 0 h 871"/>
                    <a:gd name="T10" fmla="*/ 92 w 326"/>
                    <a:gd name="T11" fmla="*/ 45 h 871"/>
                    <a:gd name="T12" fmla="*/ 0 60000 65536"/>
                    <a:gd name="T13" fmla="*/ 0 60000 65536"/>
                    <a:gd name="T14" fmla="*/ 0 60000 65536"/>
                    <a:gd name="T15" fmla="*/ 0 60000 65536"/>
                    <a:gd name="T16" fmla="*/ 0 60000 65536"/>
                    <a:gd name="T17" fmla="*/ 0 60000 65536"/>
                    <a:gd name="T18" fmla="*/ 0 w 326"/>
                    <a:gd name="T19" fmla="*/ 0 h 871"/>
                    <a:gd name="T20" fmla="*/ 326 w 326"/>
                    <a:gd name="T21" fmla="*/ 871 h 871"/>
                  </a:gdLst>
                  <a:ahLst/>
                  <a:cxnLst>
                    <a:cxn ang="T12">
                      <a:pos x="T0" y="T1"/>
                    </a:cxn>
                    <a:cxn ang="T13">
                      <a:pos x="T2" y="T3"/>
                    </a:cxn>
                    <a:cxn ang="T14">
                      <a:pos x="T4" y="T5"/>
                    </a:cxn>
                    <a:cxn ang="T15">
                      <a:pos x="T6" y="T7"/>
                    </a:cxn>
                    <a:cxn ang="T16">
                      <a:pos x="T8" y="T9"/>
                    </a:cxn>
                    <a:cxn ang="T17">
                      <a:pos x="T10" y="T11"/>
                    </a:cxn>
                  </a:cxnLst>
                  <a:rect l="T18" t="T19" r="T20" b="T21"/>
                  <a:pathLst>
                    <a:path w="326" h="871">
                      <a:moveTo>
                        <a:pt x="92" y="45"/>
                      </a:moveTo>
                      <a:cubicBezTo>
                        <a:pt x="46" y="458"/>
                        <a:pt x="0" y="871"/>
                        <a:pt x="0" y="871"/>
                      </a:cubicBezTo>
                      <a:lnTo>
                        <a:pt x="326" y="871"/>
                      </a:lnTo>
                      <a:cubicBezTo>
                        <a:pt x="326" y="871"/>
                        <a:pt x="230" y="165"/>
                        <a:pt x="200" y="20"/>
                      </a:cubicBezTo>
                      <a:cubicBezTo>
                        <a:pt x="174" y="10"/>
                        <a:pt x="168" y="2"/>
                        <a:pt x="148" y="0"/>
                      </a:cubicBezTo>
                      <a:cubicBezTo>
                        <a:pt x="130" y="0"/>
                        <a:pt x="117" y="20"/>
                        <a:pt x="92" y="45"/>
                      </a:cubicBezTo>
                      <a:close/>
                    </a:path>
                  </a:pathLst>
                </a:custGeom>
                <a:solidFill>
                  <a:srgbClr val="FFFF00"/>
                </a:solidFill>
                <a:ln w="9525">
                  <a:noFill/>
                  <a:round/>
                  <a:headEnd/>
                  <a:tailEnd/>
                </a:ln>
              </p:spPr>
              <p:txBody>
                <a:bodyPr/>
                <a:lstStyle/>
                <a:p>
                  <a:endParaRPr lang="en-US"/>
                </a:p>
              </p:txBody>
            </p:sp>
            <p:sp>
              <p:nvSpPr>
                <p:cNvPr id="6165" name="Oval 88"/>
                <p:cNvSpPr>
                  <a:spLocks noChangeArrowheads="1"/>
                </p:cNvSpPr>
                <p:nvPr/>
              </p:nvSpPr>
              <p:spPr bwMode="auto">
                <a:xfrm>
                  <a:off x="651" y="1695"/>
                  <a:ext cx="292" cy="183"/>
                </a:xfrm>
                <a:prstGeom prst="ellipse">
                  <a:avLst/>
                </a:prstGeom>
                <a:solidFill>
                  <a:srgbClr val="CC9900"/>
                </a:solidFill>
                <a:ln w="9525">
                  <a:noFill/>
                  <a:round/>
                  <a:headEnd/>
                  <a:tailEnd/>
                </a:ln>
              </p:spPr>
              <p:txBody>
                <a:bodyPr wrap="none" anchor="ctr"/>
                <a:lstStyle/>
                <a:p>
                  <a:endParaRPr lang="en-US"/>
                </a:p>
              </p:txBody>
            </p:sp>
          </p:grpSp>
          <p:sp>
            <p:nvSpPr>
              <p:cNvPr id="6163" name="Line 89"/>
              <p:cNvSpPr>
                <a:spLocks noChangeShapeType="1"/>
              </p:cNvSpPr>
              <p:nvPr/>
            </p:nvSpPr>
            <p:spPr bwMode="auto">
              <a:xfrm flipH="1">
                <a:off x="3711" y="1540"/>
                <a:ext cx="726" cy="117"/>
              </a:xfrm>
              <a:prstGeom prst="line">
                <a:avLst/>
              </a:prstGeom>
              <a:noFill/>
              <a:ln w="38100">
                <a:solidFill>
                  <a:srgbClr val="FFFF00"/>
                </a:solidFill>
                <a:prstDash val="sysDot"/>
                <a:round/>
                <a:headEnd/>
                <a:tailEnd/>
              </a:ln>
            </p:spPr>
            <p:txBody>
              <a:bodyPr/>
              <a:lstStyle/>
              <a:p>
                <a:endParaRPr lang="en-US"/>
              </a:p>
            </p:txBody>
          </p:sp>
        </p:grpSp>
      </p:grpSp>
      <p:sp>
        <p:nvSpPr>
          <p:cNvPr id="91" name="Content Placeholder 2"/>
          <p:cNvSpPr>
            <a:spLocks noGrp="1"/>
          </p:cNvSpPr>
          <p:nvPr>
            <p:ph idx="1"/>
          </p:nvPr>
        </p:nvSpPr>
        <p:spPr>
          <a:xfrm>
            <a:off x="6370456" y="3962268"/>
            <a:ext cx="3612751" cy="3526473"/>
          </a:xfrm>
        </p:spPr>
        <p:txBody>
          <a:bodyPr>
            <a:normAutofit/>
          </a:bodyPr>
          <a:lstStyle/>
          <a:p>
            <a:pPr eaLnBrk="1" hangingPunct="1"/>
            <a:r>
              <a:rPr lang="en-US" sz="2400" b="1" dirty="0" smtClean="0">
                <a:solidFill>
                  <a:schemeClr val="bg1"/>
                </a:solidFill>
              </a:rPr>
              <a:t>Potentially 5 decades of energy  accessible via this technique (~few </a:t>
            </a:r>
            <a:r>
              <a:rPr lang="en-US" sz="2400" b="1" dirty="0" err="1" smtClean="0">
                <a:solidFill>
                  <a:schemeClr val="bg1"/>
                </a:solidFill>
              </a:rPr>
              <a:t>GeV</a:t>
            </a:r>
            <a:r>
              <a:rPr lang="en-US" sz="2400" b="1" dirty="0" smtClean="0">
                <a:solidFill>
                  <a:schemeClr val="bg1"/>
                </a:solidFill>
              </a:rPr>
              <a:t> to few hundred </a:t>
            </a:r>
            <a:r>
              <a:rPr lang="en-US" sz="2400" b="1" dirty="0" err="1" smtClean="0">
                <a:solidFill>
                  <a:schemeClr val="bg1"/>
                </a:solidFill>
              </a:rPr>
              <a:t>TeV</a:t>
            </a:r>
            <a:r>
              <a:rPr lang="en-US" sz="2400" b="1" dirty="0" smtClean="0">
                <a:solidFill>
                  <a:schemeClr val="bg1"/>
                </a:solidFill>
              </a:rPr>
              <a:t>)</a:t>
            </a:r>
          </a:p>
          <a:p>
            <a:pPr eaLnBrk="1" hangingPunct="1"/>
            <a:r>
              <a:rPr lang="en-US" sz="2400" b="1" dirty="0" smtClean="0">
                <a:solidFill>
                  <a:schemeClr val="bg1"/>
                </a:solidFill>
              </a:rPr>
              <a:t>1 decade of overlap with satellite experiments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down)">
                                      <p:cBhvr>
                                        <p:cTn id="17" dur="500"/>
                                        <p:tgtEl>
                                          <p:spTgt spid="116"/>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cTn>
                              </p:par>
                            </p:childTnLst>
                          </p:cTn>
                        </p:par>
                        <p:par>
                          <p:cTn id="27" fill="hold">
                            <p:stCondLst>
                              <p:cond delay="500"/>
                            </p:stCondLst>
                            <p:childTnLst>
                              <p:par>
                                <p:cTn id="28" presetID="22" presetClass="entr" presetSubtype="2"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117"/>
                                        </p:tgtEl>
                                        <p:attrNameLst>
                                          <p:attrName>style.visibility</p:attrName>
                                        </p:attrNameLst>
                                      </p:cBhvr>
                                      <p:to>
                                        <p:strVal val="visible"/>
                                      </p:to>
                                    </p:set>
                                    <p:animEffect transition="in" filter="wipe(right)">
                                      <p:cBhvr>
                                        <p:cTn id="34" dur="500"/>
                                        <p:tgtEl>
                                          <p:spTgt spid="1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1">
                                            <p:txEl>
                                              <p:pRg st="1" end="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1" nodeType="clickEffect">
                                  <p:stCondLst>
                                    <p:cond delay="0"/>
                                  </p:stCondLst>
                                  <p:childTnLst>
                                    <p:set>
                                      <p:cBhvr>
                                        <p:cTn id="55" dur="1" fill="hold">
                                          <p:stCondLst>
                                            <p:cond delay="0"/>
                                          </p:stCondLst>
                                        </p:cTn>
                                        <p:tgtEl>
                                          <p:spTgt spid="91">
                                            <p:txEl>
                                              <p:pRg st="0" end="0"/>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 nodeType="clickEffect">
                                  <p:stCondLst>
                                    <p:cond delay="0"/>
                                  </p:stCondLst>
                                  <p:childTnLst>
                                    <p:set>
                                      <p:cBhvr>
                                        <p:cTn id="59" dur="1" fill="hold">
                                          <p:stCondLst>
                                            <p:cond delay="0"/>
                                          </p:stCondLst>
                                        </p:cTn>
                                        <p:tgtEl>
                                          <p:spTgt spid="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7" grpId="0" animBg="1"/>
      <p:bldP spid="91" grpId="0" build="p"/>
      <p:bldP spid="91" grpI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2"/>
          <a:srcRect/>
          <a:stretch>
            <a:fillRect/>
          </a:stretch>
        </p:blipFill>
        <p:spPr bwMode="auto">
          <a:xfrm>
            <a:off x="0" y="866775"/>
            <a:ext cx="9759950" cy="1574800"/>
          </a:xfrm>
          <a:prstGeom prst="rect">
            <a:avLst/>
          </a:prstGeom>
          <a:noFill/>
          <a:ln w="9525">
            <a:noFill/>
            <a:miter lim="800000"/>
            <a:headEnd/>
            <a:tailEnd/>
          </a:ln>
        </p:spPr>
      </p:pic>
      <p:pic>
        <p:nvPicPr>
          <p:cNvPr id="23555" name="Picture 4"/>
          <p:cNvPicPr>
            <a:picLocks noChangeAspect="1" noChangeArrowheads="1"/>
          </p:cNvPicPr>
          <p:nvPr/>
        </p:nvPicPr>
        <p:blipFill>
          <a:blip r:embed="rId3"/>
          <a:srcRect/>
          <a:stretch>
            <a:fillRect/>
          </a:stretch>
        </p:blipFill>
        <p:spPr bwMode="auto">
          <a:xfrm>
            <a:off x="1023938" y="3071813"/>
            <a:ext cx="7853362" cy="3867150"/>
          </a:xfrm>
          <a:prstGeom prst="rect">
            <a:avLst/>
          </a:prstGeom>
          <a:noFill/>
          <a:ln w="9525">
            <a:noFill/>
            <a:miter lim="800000"/>
            <a:headEnd/>
            <a:tailEnd/>
          </a:ln>
        </p:spPr>
      </p:pic>
      <p:sp>
        <p:nvSpPr>
          <p:cNvPr id="23556" name="TextBox 3"/>
          <p:cNvSpPr txBox="1">
            <a:spLocks noChangeArrowheads="1"/>
          </p:cNvSpPr>
          <p:nvPr/>
        </p:nvSpPr>
        <p:spPr bwMode="auto">
          <a:xfrm>
            <a:off x="6927850" y="3308350"/>
            <a:ext cx="1565275" cy="407988"/>
          </a:xfrm>
          <a:prstGeom prst="rect">
            <a:avLst/>
          </a:prstGeom>
          <a:noFill/>
          <a:ln w="9525">
            <a:noFill/>
            <a:miter lim="800000"/>
            <a:headEnd/>
            <a:tailEnd/>
          </a:ln>
        </p:spPr>
        <p:txBody>
          <a:bodyPr wrap="none" lIns="100794" tIns="50397" rIns="100794" bIns="50397">
            <a:spAutoFit/>
          </a:bodyPr>
          <a:lstStyle/>
          <a:p>
            <a:r>
              <a:rPr lang="en-US">
                <a:latin typeface="Arial Narrow" pitchFamily="34" charset="0"/>
              </a:rPr>
              <a:t>PKS 2155-304</a:t>
            </a:r>
          </a:p>
        </p:txBody>
      </p:sp>
      <p:sp>
        <p:nvSpPr>
          <p:cNvPr id="23557" name="TextBox 4"/>
          <p:cNvSpPr txBox="1">
            <a:spLocks noChangeArrowheads="1"/>
          </p:cNvSpPr>
          <p:nvPr/>
        </p:nvSpPr>
        <p:spPr bwMode="auto">
          <a:xfrm>
            <a:off x="7321550" y="3624263"/>
            <a:ext cx="936625" cy="339725"/>
          </a:xfrm>
          <a:prstGeom prst="rect">
            <a:avLst/>
          </a:prstGeom>
          <a:noFill/>
          <a:ln w="9525">
            <a:noFill/>
            <a:miter lim="800000"/>
            <a:headEnd/>
            <a:tailEnd/>
          </a:ln>
        </p:spPr>
        <p:txBody>
          <a:bodyPr wrap="none" lIns="100794" tIns="50397" rIns="100794" bIns="50397">
            <a:spAutoFit/>
          </a:bodyPr>
          <a:lstStyle/>
          <a:p>
            <a:r>
              <a:rPr lang="en-US" sz="1500">
                <a:latin typeface="Arial Narrow" pitchFamily="34" charset="0"/>
              </a:rPr>
              <a:t>(H.E.S.S.)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0" y="504825"/>
            <a:ext cx="9978592"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1820266" y="-28575"/>
            <a:ext cx="6266459" cy="523220"/>
          </a:xfrm>
          <a:prstGeom prst="rect">
            <a:avLst/>
          </a:prstGeom>
          <a:solidFill>
            <a:schemeClr val="tx1"/>
          </a:solidFill>
        </p:spPr>
        <p:txBody>
          <a:bodyPr wrap="none" rtlCol="0">
            <a:spAutoFit/>
          </a:bodyPr>
          <a:lstStyle/>
          <a:p>
            <a:r>
              <a:rPr lang="it-IT" sz="2800" b="1" dirty="0" smtClean="0">
                <a:solidFill>
                  <a:schemeClr val="bg1"/>
                </a:solidFill>
                <a:latin typeface="Comic Sans MS" pitchFamily="66" charset="0"/>
              </a:rPr>
              <a:t>D  A  R  K       M  A  T  </a:t>
            </a:r>
            <a:r>
              <a:rPr lang="it-IT" sz="2800" b="1" dirty="0" err="1" smtClean="0">
                <a:solidFill>
                  <a:schemeClr val="bg1"/>
                </a:solidFill>
                <a:latin typeface="Comic Sans MS" pitchFamily="66" charset="0"/>
              </a:rPr>
              <a:t>T</a:t>
            </a:r>
            <a:r>
              <a:rPr lang="it-IT" sz="2800" b="1" dirty="0" smtClean="0">
                <a:solidFill>
                  <a:schemeClr val="bg1"/>
                </a:solidFill>
                <a:latin typeface="Comic Sans MS" pitchFamily="66" charset="0"/>
              </a:rPr>
              <a:t>  E  R</a:t>
            </a:r>
            <a:endParaRPr lang="it-IT" sz="2800" b="1" dirty="0">
              <a:solidFill>
                <a:schemeClr val="bg1"/>
              </a:solidFill>
              <a:latin typeface="Comic Sans MS" pitchFamily="66" charset="0"/>
            </a:endParaRPr>
          </a:p>
        </p:txBody>
      </p:sp>
    </p:spTree>
    <p:extLst>
      <p:ext uri="{BB962C8B-B14F-4D97-AF65-F5344CB8AC3E}">
        <p14:creationId xmlns:p14="http://schemas.microsoft.com/office/powerpoint/2010/main" val="701396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 y="3193204"/>
            <a:ext cx="5704830" cy="51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668" y="1344507"/>
            <a:ext cx="6649590" cy="10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82" y="4537711"/>
            <a:ext cx="5132732" cy="95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arrotondato 1"/>
          <p:cNvSpPr/>
          <p:nvPr/>
        </p:nvSpPr>
        <p:spPr>
          <a:xfrm>
            <a:off x="251936" y="1344507"/>
            <a:ext cx="6634321" cy="1092412"/>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p>
        </p:txBody>
      </p:sp>
      <p:sp>
        <p:nvSpPr>
          <p:cNvPr id="3" name="Rettangolo arrotondato 2"/>
          <p:cNvSpPr/>
          <p:nvPr/>
        </p:nvSpPr>
        <p:spPr>
          <a:xfrm>
            <a:off x="1259682" y="4537710"/>
            <a:ext cx="5209547" cy="10083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p>
        </p:txBody>
      </p:sp>
      <p:cxnSp>
        <p:nvCxnSpPr>
          <p:cNvPr id="5" name="Connettore 2 4"/>
          <p:cNvCxnSpPr/>
          <p:nvPr/>
        </p:nvCxnSpPr>
        <p:spPr>
          <a:xfrm flipV="1">
            <a:off x="3695065" y="2520950"/>
            <a:ext cx="0" cy="58822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5122704" y="3865457"/>
            <a:ext cx="0" cy="5882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ttangolo arrotondato 14"/>
          <p:cNvSpPr/>
          <p:nvPr/>
        </p:nvSpPr>
        <p:spPr>
          <a:xfrm>
            <a:off x="2855277" y="3193204"/>
            <a:ext cx="1847533" cy="5987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p>
        </p:txBody>
      </p:sp>
      <p:sp>
        <p:nvSpPr>
          <p:cNvPr id="16" name="Rettangolo arrotondato 15"/>
          <p:cNvSpPr/>
          <p:nvPr/>
        </p:nvSpPr>
        <p:spPr>
          <a:xfrm>
            <a:off x="4786789" y="3109172"/>
            <a:ext cx="1169976" cy="67225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p>
        </p:txBody>
      </p:sp>
      <p:sp>
        <p:nvSpPr>
          <p:cNvPr id="20" name="CasellaDiTesto 19"/>
          <p:cNvSpPr txBox="1"/>
          <p:nvPr/>
        </p:nvSpPr>
        <p:spPr>
          <a:xfrm>
            <a:off x="1175703" y="84032"/>
            <a:ext cx="8794050" cy="501888"/>
          </a:xfrm>
          <a:prstGeom prst="rect">
            <a:avLst/>
          </a:prstGeom>
          <a:solidFill>
            <a:srgbClr val="FFFF00"/>
          </a:solidFill>
        </p:spPr>
        <p:txBody>
          <a:bodyPr wrap="none" lIns="100794" tIns="50397" rIns="100794" bIns="50397" rtlCol="0">
            <a:spAutoFit/>
          </a:bodyPr>
          <a:lstStyle/>
          <a:p>
            <a:r>
              <a:rPr lang="it-IT" sz="2600" dirty="0">
                <a:solidFill>
                  <a:schemeClr val="bg1"/>
                </a:solidFill>
              </a:rPr>
              <a:t>Small, </a:t>
            </a:r>
            <a:r>
              <a:rPr lang="it-IT" sz="2600" dirty="0" err="1">
                <a:solidFill>
                  <a:schemeClr val="bg1"/>
                </a:solidFill>
              </a:rPr>
              <a:t>nearby</a:t>
            </a:r>
            <a:r>
              <a:rPr lang="it-IT" sz="2600" dirty="0">
                <a:solidFill>
                  <a:schemeClr val="bg1"/>
                </a:solidFill>
              </a:rPr>
              <a:t> </a:t>
            </a:r>
            <a:r>
              <a:rPr lang="it-IT" sz="2600" dirty="0" err="1">
                <a:solidFill>
                  <a:schemeClr val="bg1"/>
                </a:solidFill>
              </a:rPr>
              <a:t>galaxies</a:t>
            </a:r>
            <a:r>
              <a:rPr lang="it-IT" sz="2600" dirty="0">
                <a:solidFill>
                  <a:schemeClr val="bg1"/>
                </a:solidFill>
              </a:rPr>
              <a:t>  …  or  …  large, </a:t>
            </a:r>
            <a:r>
              <a:rPr lang="it-IT" sz="2600" dirty="0" err="1">
                <a:solidFill>
                  <a:schemeClr val="bg1"/>
                </a:solidFill>
              </a:rPr>
              <a:t>faraway</a:t>
            </a:r>
            <a:r>
              <a:rPr lang="it-IT" sz="2600" dirty="0">
                <a:solidFill>
                  <a:schemeClr val="bg1"/>
                </a:solidFill>
              </a:rPr>
              <a:t> clusters?</a:t>
            </a:r>
          </a:p>
        </p:txBody>
      </p:sp>
      <p:sp>
        <p:nvSpPr>
          <p:cNvPr id="21" name="CasellaDiTesto 20"/>
          <p:cNvSpPr txBox="1"/>
          <p:nvPr/>
        </p:nvSpPr>
        <p:spPr>
          <a:xfrm>
            <a:off x="2603342" y="5630122"/>
            <a:ext cx="2787597" cy="501888"/>
          </a:xfrm>
          <a:prstGeom prst="rect">
            <a:avLst/>
          </a:prstGeom>
          <a:solidFill>
            <a:schemeClr val="accent6">
              <a:lumMod val="60000"/>
              <a:lumOff val="40000"/>
            </a:schemeClr>
          </a:solidFill>
        </p:spPr>
        <p:txBody>
          <a:bodyPr wrap="none" lIns="100794" tIns="50397" rIns="100794" bIns="50397" rtlCol="0">
            <a:spAutoFit/>
          </a:bodyPr>
          <a:lstStyle/>
          <a:p>
            <a:r>
              <a:rPr lang="it-IT" dirty="0" smtClean="0">
                <a:solidFill>
                  <a:schemeClr val="bg1"/>
                </a:solidFill>
                <a:sym typeface="Wingdings" pitchFamily="2" charset="2"/>
              </a:rPr>
              <a:t> </a:t>
            </a:r>
            <a:r>
              <a:rPr lang="it-IT" sz="2600" dirty="0">
                <a:solidFill>
                  <a:schemeClr val="bg1"/>
                </a:solidFill>
                <a:sym typeface="Wingdings" pitchFamily="2" charset="2"/>
              </a:rPr>
              <a:t>small </a:t>
            </a:r>
            <a:r>
              <a:rPr lang="it-IT" sz="2600" dirty="0" err="1">
                <a:solidFill>
                  <a:schemeClr val="bg1"/>
                </a:solidFill>
                <a:sym typeface="Wingdings" pitchFamily="2" charset="2"/>
              </a:rPr>
              <a:t>guys</a:t>
            </a:r>
            <a:r>
              <a:rPr lang="it-IT" sz="2600" dirty="0">
                <a:solidFill>
                  <a:schemeClr val="bg1"/>
                </a:solidFill>
                <a:sym typeface="Wingdings" pitchFamily="2" charset="2"/>
              </a:rPr>
              <a:t> </a:t>
            </a:r>
            <a:r>
              <a:rPr lang="it-IT" sz="2600" dirty="0" err="1">
                <a:solidFill>
                  <a:schemeClr val="bg1"/>
                </a:solidFill>
                <a:sym typeface="Wingdings" pitchFamily="2" charset="2"/>
              </a:rPr>
              <a:t>win</a:t>
            </a:r>
            <a:r>
              <a:rPr lang="it-IT" sz="2600" dirty="0">
                <a:solidFill>
                  <a:schemeClr val="bg1"/>
                </a:solidFill>
                <a:sym typeface="Wingdings" pitchFamily="2" charset="2"/>
              </a:rPr>
              <a:t>!</a:t>
            </a:r>
            <a:endParaRPr lang="it-IT" sz="2600" dirty="0">
              <a:solidFill>
                <a:schemeClr val="bg1"/>
              </a:solidFill>
            </a:endParaRPr>
          </a:p>
        </p:txBody>
      </p:sp>
      <p:sp>
        <p:nvSpPr>
          <p:cNvPr id="22" name="CasellaDiTesto 21"/>
          <p:cNvSpPr txBox="1"/>
          <p:nvPr/>
        </p:nvSpPr>
        <p:spPr>
          <a:xfrm>
            <a:off x="145247" y="6386407"/>
            <a:ext cx="9770278" cy="501888"/>
          </a:xfrm>
          <a:prstGeom prst="rect">
            <a:avLst/>
          </a:prstGeom>
          <a:solidFill>
            <a:srgbClr val="FFFF00"/>
          </a:solidFill>
        </p:spPr>
        <p:txBody>
          <a:bodyPr wrap="none" lIns="100794" tIns="50397" rIns="100794" bIns="50397" rtlCol="0">
            <a:spAutoFit/>
          </a:bodyPr>
          <a:lstStyle/>
          <a:p>
            <a:r>
              <a:rPr lang="it-IT" dirty="0" smtClean="0">
                <a:solidFill>
                  <a:schemeClr val="bg1"/>
                </a:solidFill>
                <a:sym typeface="Wingdings" pitchFamily="2" charset="2"/>
              </a:rPr>
              <a:t> </a:t>
            </a:r>
            <a:r>
              <a:rPr lang="it-IT" sz="2600" dirty="0" err="1">
                <a:solidFill>
                  <a:schemeClr val="bg1"/>
                </a:solidFill>
                <a:sym typeface="Wingdings" pitchFamily="2" charset="2"/>
              </a:rPr>
              <a:t>cosmology</a:t>
            </a:r>
            <a:r>
              <a:rPr lang="it-IT" sz="2600" dirty="0">
                <a:solidFill>
                  <a:schemeClr val="bg1"/>
                </a:solidFill>
                <a:sym typeface="Wingdings" pitchFamily="2" charset="2"/>
              </a:rPr>
              <a:t>:</a:t>
            </a:r>
            <a:r>
              <a:rPr lang="it-IT" sz="2600" dirty="0">
                <a:solidFill>
                  <a:schemeClr val="bg1"/>
                </a:solidFill>
              </a:rPr>
              <a:t> </a:t>
            </a:r>
            <a:r>
              <a:rPr lang="it-IT" sz="2600" dirty="0" err="1">
                <a:solidFill>
                  <a:schemeClr val="bg1"/>
                </a:solidFill>
              </a:rPr>
              <a:t>dSph</a:t>
            </a:r>
            <a:r>
              <a:rPr lang="it-IT" sz="2600" dirty="0">
                <a:solidFill>
                  <a:schemeClr val="bg1"/>
                </a:solidFill>
              </a:rPr>
              <a:t> </a:t>
            </a:r>
            <a:r>
              <a:rPr lang="it-IT" sz="2600" b="1" dirty="0" err="1">
                <a:solidFill>
                  <a:schemeClr val="bg1"/>
                </a:solidFill>
              </a:rPr>
              <a:t>halos</a:t>
            </a:r>
            <a:r>
              <a:rPr lang="it-IT" sz="2600" dirty="0">
                <a:solidFill>
                  <a:schemeClr val="bg1"/>
                </a:solidFill>
              </a:rPr>
              <a:t> are best </a:t>
            </a:r>
            <a:r>
              <a:rPr lang="it-IT" sz="2600" dirty="0" err="1">
                <a:solidFill>
                  <a:schemeClr val="bg1"/>
                </a:solidFill>
              </a:rPr>
              <a:t>candidates</a:t>
            </a:r>
            <a:r>
              <a:rPr lang="it-IT" sz="2600" dirty="0">
                <a:solidFill>
                  <a:schemeClr val="bg1"/>
                </a:solidFill>
              </a:rPr>
              <a:t> for DM </a:t>
            </a:r>
            <a:r>
              <a:rPr lang="it-IT" sz="2600" dirty="0" err="1">
                <a:solidFill>
                  <a:schemeClr val="bg1"/>
                </a:solidFill>
              </a:rPr>
              <a:t>signal</a:t>
            </a:r>
            <a:r>
              <a:rPr lang="it-IT" sz="2600" dirty="0">
                <a:solidFill>
                  <a:schemeClr val="bg1"/>
                </a:solidFill>
              </a:rPr>
              <a:t> </a:t>
            </a:r>
            <a:r>
              <a:rPr lang="it-IT" sz="2600" dirty="0"/>
              <a:t>      </a:t>
            </a:r>
            <a:endParaRPr lang="it-IT" dirty="0"/>
          </a:p>
        </p:txBody>
      </p:sp>
      <p:sp>
        <p:nvSpPr>
          <p:cNvPr id="23" name="CasellaDiTesto 22"/>
          <p:cNvSpPr txBox="1"/>
          <p:nvPr/>
        </p:nvSpPr>
        <p:spPr>
          <a:xfrm>
            <a:off x="161925" y="6895521"/>
            <a:ext cx="9694937" cy="501888"/>
          </a:xfrm>
          <a:prstGeom prst="rect">
            <a:avLst/>
          </a:prstGeom>
          <a:solidFill>
            <a:srgbClr val="FFFF00"/>
          </a:solidFill>
        </p:spPr>
        <p:txBody>
          <a:bodyPr wrap="none" lIns="100794" tIns="50397" rIns="100794" bIns="50397" rtlCol="0">
            <a:spAutoFit/>
          </a:bodyPr>
          <a:lstStyle/>
          <a:p>
            <a:r>
              <a:rPr lang="it-IT" dirty="0" smtClean="0">
                <a:solidFill>
                  <a:schemeClr val="bg1"/>
                </a:solidFill>
                <a:sym typeface="Wingdings" pitchFamily="2" charset="2"/>
              </a:rPr>
              <a:t> </a:t>
            </a:r>
            <a:r>
              <a:rPr lang="it-IT" sz="2600" dirty="0" err="1">
                <a:solidFill>
                  <a:schemeClr val="bg1"/>
                </a:solidFill>
                <a:sym typeface="Wingdings" pitchFamily="2" charset="2"/>
              </a:rPr>
              <a:t>a</a:t>
            </a:r>
            <a:r>
              <a:rPr lang="it-IT" sz="2600" dirty="0" err="1">
                <a:solidFill>
                  <a:schemeClr val="bg1"/>
                </a:solidFill>
              </a:rPr>
              <a:t>strophysics</a:t>
            </a:r>
            <a:r>
              <a:rPr lang="it-IT" sz="2600" dirty="0">
                <a:solidFill>
                  <a:schemeClr val="bg1"/>
                </a:solidFill>
              </a:rPr>
              <a:t>: </a:t>
            </a:r>
            <a:r>
              <a:rPr lang="it-IT" sz="2600" dirty="0" err="1">
                <a:solidFill>
                  <a:schemeClr val="bg1"/>
                </a:solidFill>
              </a:rPr>
              <a:t>dSph</a:t>
            </a:r>
            <a:r>
              <a:rPr lang="it-IT" sz="2600" dirty="0">
                <a:solidFill>
                  <a:schemeClr val="bg1"/>
                </a:solidFill>
              </a:rPr>
              <a:t> </a:t>
            </a:r>
            <a:r>
              <a:rPr lang="it-IT" sz="2600" b="1" dirty="0">
                <a:solidFill>
                  <a:schemeClr val="bg1"/>
                </a:solidFill>
              </a:rPr>
              <a:t>stellar </a:t>
            </a:r>
            <a:r>
              <a:rPr lang="it-IT" sz="2600" b="1" dirty="0" err="1">
                <a:solidFill>
                  <a:schemeClr val="bg1"/>
                </a:solidFill>
              </a:rPr>
              <a:t>pops</a:t>
            </a:r>
            <a:r>
              <a:rPr lang="it-IT" sz="2600" dirty="0">
                <a:solidFill>
                  <a:schemeClr val="bg1"/>
                </a:solidFill>
              </a:rPr>
              <a:t>. are </a:t>
            </a:r>
            <a:r>
              <a:rPr lang="it-IT" sz="2600" dirty="0" err="1">
                <a:solidFill>
                  <a:schemeClr val="bg1"/>
                </a:solidFill>
              </a:rPr>
              <a:t>most</a:t>
            </a:r>
            <a:r>
              <a:rPr lang="it-IT" sz="2600" dirty="0">
                <a:solidFill>
                  <a:schemeClr val="bg1"/>
                </a:solidFill>
              </a:rPr>
              <a:t> </a:t>
            </a:r>
            <a:r>
              <a:rPr lang="it-IT" sz="2600" dirty="0" err="1">
                <a:solidFill>
                  <a:schemeClr val="bg1"/>
                </a:solidFill>
              </a:rPr>
              <a:t>silent</a:t>
            </a:r>
            <a:r>
              <a:rPr lang="it-IT" sz="2600" dirty="0">
                <a:solidFill>
                  <a:schemeClr val="bg1"/>
                </a:solidFill>
              </a:rPr>
              <a:t> </a:t>
            </a:r>
            <a:r>
              <a:rPr lang="it-IT" sz="2600" dirty="0" err="1">
                <a:solidFill>
                  <a:schemeClr val="bg1"/>
                </a:solidFill>
              </a:rPr>
              <a:t>astroph</a:t>
            </a:r>
            <a:r>
              <a:rPr lang="it-IT" sz="2600" dirty="0">
                <a:solidFill>
                  <a:schemeClr val="bg1"/>
                </a:solidFill>
              </a:rPr>
              <a:t> </a:t>
            </a:r>
            <a:r>
              <a:rPr lang="it-IT" sz="2600" dirty="0" err="1">
                <a:solidFill>
                  <a:schemeClr val="bg1"/>
                </a:solidFill>
              </a:rPr>
              <a:t>bkgd</a:t>
            </a:r>
            <a:endParaRPr lang="it-IT" sz="2600" dirty="0">
              <a:solidFill>
                <a:schemeClr val="bg1"/>
              </a:solidFill>
            </a:endParaRPr>
          </a:p>
        </p:txBody>
      </p:sp>
      <p:sp>
        <p:nvSpPr>
          <p:cNvPr id="24" name="CasellaDiTesto 23"/>
          <p:cNvSpPr txBox="1"/>
          <p:nvPr/>
        </p:nvSpPr>
        <p:spPr>
          <a:xfrm>
            <a:off x="1190573" y="672254"/>
            <a:ext cx="8039152" cy="501888"/>
          </a:xfrm>
          <a:prstGeom prst="rect">
            <a:avLst/>
          </a:prstGeom>
          <a:solidFill>
            <a:srgbClr val="CCFF99"/>
          </a:solidFill>
        </p:spPr>
        <p:txBody>
          <a:bodyPr wrap="square" lIns="100794" tIns="50397" rIns="100794" bIns="50397" rtlCol="0">
            <a:spAutoFit/>
          </a:bodyPr>
          <a:lstStyle/>
          <a:p>
            <a:r>
              <a:rPr lang="it-IT" sz="2600" dirty="0" err="1">
                <a:solidFill>
                  <a:schemeClr val="bg1"/>
                </a:solidFill>
              </a:rPr>
              <a:t>Let’s</a:t>
            </a:r>
            <a:r>
              <a:rPr lang="it-IT" sz="2600" dirty="0">
                <a:solidFill>
                  <a:schemeClr val="bg1"/>
                </a:solidFill>
              </a:rPr>
              <a:t> start from </a:t>
            </a:r>
            <a:r>
              <a:rPr lang="it-IT" sz="2600" u="sng" dirty="0" err="1">
                <a:solidFill>
                  <a:schemeClr val="bg1"/>
                </a:solidFill>
              </a:rPr>
              <a:t>signal</a:t>
            </a:r>
            <a:r>
              <a:rPr lang="it-IT" sz="2600" u="sng" dirty="0">
                <a:solidFill>
                  <a:schemeClr val="bg1"/>
                </a:solidFill>
              </a:rPr>
              <a:t> from self-</a:t>
            </a:r>
            <a:r>
              <a:rPr lang="it-IT" sz="2600" u="sng" dirty="0" err="1">
                <a:solidFill>
                  <a:schemeClr val="bg1"/>
                </a:solidFill>
              </a:rPr>
              <a:t>interacting</a:t>
            </a:r>
            <a:r>
              <a:rPr lang="it-IT" sz="2600" u="sng" dirty="0">
                <a:solidFill>
                  <a:schemeClr val="bg1"/>
                </a:solidFill>
              </a:rPr>
              <a:t> DM </a:t>
            </a:r>
            <a:r>
              <a:rPr lang="it-IT" sz="2600" u="sng" dirty="0" err="1">
                <a:solidFill>
                  <a:schemeClr val="bg1"/>
                </a:solidFill>
              </a:rPr>
              <a:t>decay</a:t>
            </a:r>
            <a:endParaRPr lang="it-IT" sz="2600" u="sng" dirty="0">
              <a:solidFill>
                <a:schemeClr val="bg1"/>
              </a:solidFill>
            </a:endParaRPr>
          </a:p>
        </p:txBody>
      </p:sp>
      <p:sp>
        <p:nvSpPr>
          <p:cNvPr id="25" name="CasellaDiTesto 24"/>
          <p:cNvSpPr txBox="1"/>
          <p:nvPr/>
        </p:nvSpPr>
        <p:spPr>
          <a:xfrm>
            <a:off x="5962490" y="3109172"/>
            <a:ext cx="923768" cy="640387"/>
          </a:xfrm>
          <a:prstGeom prst="rect">
            <a:avLst/>
          </a:prstGeom>
          <a:noFill/>
        </p:spPr>
        <p:txBody>
          <a:bodyPr wrap="square" lIns="100794" tIns="50397" rIns="100794" bIns="50397" rtlCol="0">
            <a:spAutoFit/>
          </a:bodyPr>
          <a:lstStyle/>
          <a:p>
            <a:r>
              <a:rPr lang="it-IT" sz="3500" i="1" dirty="0"/>
              <a:t>D</a:t>
            </a:r>
            <a:r>
              <a:rPr lang="it-IT" sz="3500" baseline="30000" dirty="0"/>
              <a:t>-2</a:t>
            </a:r>
          </a:p>
        </p:txBody>
      </p:sp>
      <p:sp>
        <p:nvSpPr>
          <p:cNvPr id="26" name="CasellaDiTesto 25"/>
          <p:cNvSpPr txBox="1"/>
          <p:nvPr/>
        </p:nvSpPr>
        <p:spPr>
          <a:xfrm>
            <a:off x="6048582" y="3657680"/>
            <a:ext cx="3624365" cy="501888"/>
          </a:xfrm>
          <a:prstGeom prst="rect">
            <a:avLst/>
          </a:prstGeom>
          <a:solidFill>
            <a:srgbClr val="CCFF99"/>
          </a:solidFill>
        </p:spPr>
        <p:txBody>
          <a:bodyPr wrap="none" lIns="100794" tIns="50397" rIns="100794" bIns="50397" rtlCol="0">
            <a:spAutoFit/>
          </a:bodyPr>
          <a:lstStyle/>
          <a:p>
            <a:r>
              <a:rPr lang="it-IT" dirty="0" smtClean="0">
                <a:solidFill>
                  <a:schemeClr val="bg1"/>
                </a:solidFill>
                <a:sym typeface="Wingdings" pitchFamily="2" charset="2"/>
              </a:rPr>
              <a:t> </a:t>
            </a:r>
            <a:r>
              <a:rPr lang="it-IT" sz="2600" dirty="0">
                <a:solidFill>
                  <a:schemeClr val="bg1"/>
                </a:solidFill>
              </a:rPr>
              <a:t>small </a:t>
            </a:r>
            <a:r>
              <a:rPr lang="it-IT" sz="2600" dirty="0" err="1">
                <a:solidFill>
                  <a:schemeClr val="bg1"/>
                </a:solidFill>
              </a:rPr>
              <a:t>distances</a:t>
            </a:r>
            <a:r>
              <a:rPr lang="it-IT" sz="2600" dirty="0">
                <a:solidFill>
                  <a:schemeClr val="bg1"/>
                </a:solidFill>
              </a:rPr>
              <a:t> best!</a:t>
            </a:r>
            <a:endParaRPr lang="it-IT" sz="2200" dirty="0">
              <a:solidFill>
                <a:schemeClr val="bg1"/>
              </a:solidFill>
            </a:endParaRPr>
          </a:p>
        </p:txBody>
      </p:sp>
      <p:sp>
        <p:nvSpPr>
          <p:cNvPr id="30" name="Rettangolo arrotondato 29"/>
          <p:cNvSpPr/>
          <p:nvPr/>
        </p:nvSpPr>
        <p:spPr>
          <a:xfrm>
            <a:off x="6023817" y="3109172"/>
            <a:ext cx="717637" cy="59872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p>
        </p:txBody>
      </p:sp>
    </p:spTree>
    <p:extLst>
      <p:ext uri="{BB962C8B-B14F-4D97-AF65-F5344CB8AC3E}">
        <p14:creationId xmlns:p14="http://schemas.microsoft.com/office/powerpoint/2010/main" val="852954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4" y="2"/>
            <a:ext cx="7558086" cy="756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251937" y="252095"/>
            <a:ext cx="2826069" cy="778887"/>
          </a:xfrm>
          <a:prstGeom prst="rect">
            <a:avLst/>
          </a:prstGeom>
          <a:solidFill>
            <a:schemeClr val="accent6">
              <a:lumMod val="60000"/>
              <a:lumOff val="40000"/>
            </a:schemeClr>
          </a:solidFill>
          <a:effectLst>
            <a:glow rad="228600">
              <a:schemeClr val="accent6">
                <a:satMod val="175000"/>
                <a:alpha val="40000"/>
              </a:schemeClr>
            </a:glow>
          </a:effectLst>
        </p:spPr>
        <p:txBody>
          <a:bodyPr wrap="none" lIns="100794" tIns="50397" rIns="100794" bIns="50397" rtlCol="0">
            <a:spAutoFit/>
          </a:bodyPr>
          <a:lstStyle/>
          <a:p>
            <a:r>
              <a:rPr lang="it-IT" sz="2200" dirty="0">
                <a:solidFill>
                  <a:schemeClr val="bg1"/>
                </a:solidFill>
              </a:rPr>
              <a:t>Some background </a:t>
            </a:r>
          </a:p>
          <a:p>
            <a:r>
              <a:rPr lang="it-IT" sz="2200" dirty="0">
                <a:solidFill>
                  <a:schemeClr val="bg1"/>
                </a:solidFill>
              </a:rPr>
              <a:t>on </a:t>
            </a:r>
            <a:r>
              <a:rPr lang="it-IT" sz="2200" dirty="0" err="1">
                <a:solidFill>
                  <a:schemeClr val="bg1"/>
                </a:solidFill>
              </a:rPr>
              <a:t>galaxy</a:t>
            </a:r>
            <a:r>
              <a:rPr lang="it-IT" sz="2200" dirty="0">
                <a:solidFill>
                  <a:schemeClr val="bg1"/>
                </a:solidFill>
              </a:rPr>
              <a:t> </a:t>
            </a:r>
            <a:r>
              <a:rPr lang="it-IT" sz="2200" dirty="0" err="1">
                <a:solidFill>
                  <a:schemeClr val="bg1"/>
                </a:solidFill>
              </a:rPr>
              <a:t>structure</a:t>
            </a:r>
            <a:r>
              <a:rPr lang="it-IT" sz="2200" dirty="0">
                <a:solidFill>
                  <a:schemeClr val="bg1"/>
                </a:solidFill>
              </a:rPr>
              <a:t> ..</a:t>
            </a:r>
          </a:p>
        </p:txBody>
      </p:sp>
      <p:sp>
        <p:nvSpPr>
          <p:cNvPr id="7" name="CasellaDiTesto 6"/>
          <p:cNvSpPr txBox="1"/>
          <p:nvPr/>
        </p:nvSpPr>
        <p:spPr>
          <a:xfrm>
            <a:off x="335915" y="2857077"/>
            <a:ext cx="2755537" cy="501888"/>
          </a:xfrm>
          <a:prstGeom prst="rect">
            <a:avLst/>
          </a:prstGeom>
          <a:noFill/>
          <a:ln>
            <a:solidFill>
              <a:schemeClr val="tx1"/>
            </a:solidFill>
          </a:ln>
        </p:spPr>
        <p:txBody>
          <a:bodyPr wrap="none" lIns="100794" tIns="50397" rIns="100794" bIns="50397" rtlCol="0">
            <a:spAutoFit/>
          </a:bodyPr>
          <a:lstStyle/>
          <a:p>
            <a:r>
              <a:rPr lang="it-IT" sz="2600" dirty="0">
                <a:solidFill>
                  <a:schemeClr val="bg1"/>
                </a:solidFill>
              </a:rPr>
              <a:t>I(r) = I</a:t>
            </a:r>
            <a:r>
              <a:rPr lang="it-IT" sz="2600" baseline="-25000" dirty="0">
                <a:solidFill>
                  <a:schemeClr val="bg1"/>
                </a:solidFill>
              </a:rPr>
              <a:t>0</a:t>
            </a:r>
            <a:r>
              <a:rPr lang="it-IT" sz="2600" dirty="0">
                <a:solidFill>
                  <a:schemeClr val="bg1"/>
                </a:solidFill>
              </a:rPr>
              <a:t> </a:t>
            </a:r>
            <a:r>
              <a:rPr lang="it-IT" sz="2600" dirty="0" err="1">
                <a:solidFill>
                  <a:schemeClr val="bg1"/>
                </a:solidFill>
              </a:rPr>
              <a:t>exp</a:t>
            </a:r>
            <a:r>
              <a:rPr lang="it-IT" sz="2600" dirty="0">
                <a:solidFill>
                  <a:schemeClr val="bg1"/>
                </a:solidFill>
              </a:rPr>
              <a:t>(-r/</a:t>
            </a:r>
            <a:r>
              <a:rPr lang="it-IT" sz="2600" dirty="0" err="1">
                <a:solidFill>
                  <a:schemeClr val="bg1"/>
                </a:solidFill>
              </a:rPr>
              <a:t>R</a:t>
            </a:r>
            <a:r>
              <a:rPr lang="it-IT" sz="2600" baseline="-25000" dirty="0" err="1">
                <a:solidFill>
                  <a:schemeClr val="bg1"/>
                </a:solidFill>
              </a:rPr>
              <a:t>d</a:t>
            </a:r>
            <a:r>
              <a:rPr lang="it-IT" sz="2600" dirty="0">
                <a:solidFill>
                  <a:schemeClr val="bg1"/>
                </a:solidFill>
              </a:rPr>
              <a:t>)</a:t>
            </a:r>
          </a:p>
        </p:txBody>
      </p:sp>
      <p:sp>
        <p:nvSpPr>
          <p:cNvPr id="8" name="CasellaDiTesto 7"/>
          <p:cNvSpPr txBox="1"/>
          <p:nvPr/>
        </p:nvSpPr>
        <p:spPr>
          <a:xfrm>
            <a:off x="755809" y="3445299"/>
            <a:ext cx="1954036" cy="717331"/>
          </a:xfrm>
          <a:prstGeom prst="rect">
            <a:avLst/>
          </a:prstGeom>
          <a:solidFill>
            <a:srgbClr val="FFFF99"/>
          </a:solidFill>
        </p:spPr>
        <p:txBody>
          <a:bodyPr wrap="none" lIns="100794" tIns="50397" rIns="100794" bIns="50397" rtlCol="0">
            <a:spAutoFit/>
          </a:bodyPr>
          <a:lstStyle/>
          <a:p>
            <a:r>
              <a:rPr lang="it-IT" dirty="0" err="1">
                <a:solidFill>
                  <a:schemeClr val="bg1"/>
                </a:solidFill>
              </a:rPr>
              <a:t>s</a:t>
            </a:r>
            <a:r>
              <a:rPr lang="it-IT" dirty="0" err="1" smtClean="0">
                <a:solidFill>
                  <a:schemeClr val="bg1"/>
                </a:solidFill>
              </a:rPr>
              <a:t>ame</a:t>
            </a:r>
            <a:r>
              <a:rPr lang="it-IT" dirty="0" smtClean="0">
                <a:solidFill>
                  <a:schemeClr val="bg1"/>
                </a:solidFill>
              </a:rPr>
              <a:t> </a:t>
            </a:r>
            <a:r>
              <a:rPr lang="it-IT" dirty="0" err="1" smtClean="0">
                <a:solidFill>
                  <a:schemeClr val="bg1"/>
                </a:solidFill>
              </a:rPr>
              <a:t>profile</a:t>
            </a:r>
            <a:r>
              <a:rPr lang="it-IT" dirty="0" smtClean="0">
                <a:solidFill>
                  <a:schemeClr val="bg1"/>
                </a:solidFill>
              </a:rPr>
              <a:t> </a:t>
            </a:r>
            <a:r>
              <a:rPr lang="it-IT" dirty="0" err="1" smtClean="0">
                <a:solidFill>
                  <a:schemeClr val="bg1"/>
                </a:solidFill>
              </a:rPr>
              <a:t>at</a:t>
            </a:r>
            <a:r>
              <a:rPr lang="it-IT" dirty="0" smtClean="0">
                <a:solidFill>
                  <a:schemeClr val="bg1"/>
                </a:solidFill>
              </a:rPr>
              <a:t> </a:t>
            </a:r>
          </a:p>
          <a:p>
            <a:r>
              <a:rPr lang="it-IT" dirty="0" err="1">
                <a:solidFill>
                  <a:schemeClr val="bg1"/>
                </a:solidFill>
              </a:rPr>
              <a:t>a</a:t>
            </a:r>
            <a:r>
              <a:rPr lang="it-IT" dirty="0" err="1" smtClean="0">
                <a:solidFill>
                  <a:schemeClr val="bg1"/>
                </a:solidFill>
              </a:rPr>
              <a:t>ll</a:t>
            </a:r>
            <a:r>
              <a:rPr lang="it-IT" dirty="0" smtClean="0">
                <a:solidFill>
                  <a:schemeClr val="bg1"/>
                </a:solidFill>
              </a:rPr>
              <a:t> </a:t>
            </a:r>
            <a:r>
              <a:rPr lang="it-IT" dirty="0" err="1" smtClean="0">
                <a:solidFill>
                  <a:schemeClr val="bg1"/>
                </a:solidFill>
              </a:rPr>
              <a:t>luminosities</a:t>
            </a:r>
            <a:r>
              <a:rPr lang="it-IT" dirty="0" smtClean="0"/>
              <a:t>!</a:t>
            </a:r>
            <a:endParaRPr lang="it-IT" dirty="0"/>
          </a:p>
        </p:txBody>
      </p:sp>
      <p:sp>
        <p:nvSpPr>
          <p:cNvPr id="9" name="CasellaDiTesto 8"/>
          <p:cNvSpPr txBox="1"/>
          <p:nvPr/>
        </p:nvSpPr>
        <p:spPr>
          <a:xfrm rot="20705213">
            <a:off x="1075441" y="4811767"/>
            <a:ext cx="1787324" cy="717331"/>
          </a:xfrm>
          <a:prstGeom prst="rect">
            <a:avLst/>
          </a:prstGeom>
          <a:solidFill>
            <a:schemeClr val="accent5">
              <a:lumMod val="40000"/>
              <a:lumOff val="60000"/>
            </a:schemeClr>
          </a:solidFill>
          <a:effectLst>
            <a:glow rad="228600">
              <a:schemeClr val="accent5">
                <a:satMod val="175000"/>
                <a:alpha val="40000"/>
              </a:schemeClr>
            </a:glow>
          </a:effectLst>
        </p:spPr>
        <p:txBody>
          <a:bodyPr wrap="none" lIns="100794" tIns="50397" rIns="100794" bIns="50397" rtlCol="0">
            <a:spAutoFit/>
          </a:bodyPr>
          <a:lstStyle/>
          <a:p>
            <a:r>
              <a:rPr lang="it-IT" dirty="0" smtClean="0">
                <a:solidFill>
                  <a:schemeClr val="bg1"/>
                </a:solidFill>
              </a:rPr>
              <a:t>1000 </a:t>
            </a:r>
            <a:r>
              <a:rPr lang="it-IT" dirty="0" err="1" smtClean="0">
                <a:solidFill>
                  <a:schemeClr val="bg1"/>
                </a:solidFill>
              </a:rPr>
              <a:t>galaxies</a:t>
            </a:r>
            <a:endParaRPr lang="it-IT" dirty="0" smtClean="0">
              <a:solidFill>
                <a:schemeClr val="bg1"/>
              </a:solidFill>
            </a:endParaRPr>
          </a:p>
          <a:p>
            <a:r>
              <a:rPr lang="it-IT" dirty="0" err="1" smtClean="0">
                <a:solidFill>
                  <a:schemeClr val="bg1"/>
                </a:solidFill>
              </a:rPr>
              <a:t>Persic</a:t>
            </a:r>
            <a:r>
              <a:rPr lang="it-IT" dirty="0" smtClean="0">
                <a:solidFill>
                  <a:schemeClr val="bg1"/>
                </a:solidFill>
              </a:rPr>
              <a:t> + 1996</a:t>
            </a:r>
            <a:endParaRPr lang="it-IT" dirty="0">
              <a:solidFill>
                <a:schemeClr val="bg1"/>
              </a:solidFill>
            </a:endParaRPr>
          </a:p>
        </p:txBody>
      </p:sp>
    </p:spTree>
    <p:extLst>
      <p:ext uri="{BB962C8B-B14F-4D97-AF65-F5344CB8AC3E}">
        <p14:creationId xmlns:p14="http://schemas.microsoft.com/office/powerpoint/2010/main" val="13515181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7474109" cy="755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7390130" y="1932728"/>
            <a:ext cx="2410892" cy="1025108"/>
          </a:xfrm>
          <a:prstGeom prst="rect">
            <a:avLst/>
          </a:prstGeom>
          <a:solidFill>
            <a:srgbClr val="FFCCCC"/>
          </a:solidFill>
          <a:effectLst>
            <a:glow rad="139700">
              <a:schemeClr val="accent6">
                <a:satMod val="175000"/>
                <a:alpha val="40000"/>
              </a:schemeClr>
            </a:glow>
          </a:effectLst>
        </p:spPr>
        <p:txBody>
          <a:bodyPr wrap="none" lIns="100794" tIns="50397" rIns="100794" bIns="50397" rtlCol="0">
            <a:spAutoFit/>
          </a:bodyPr>
          <a:lstStyle/>
          <a:p>
            <a:r>
              <a:rPr lang="it-IT" dirty="0" err="1" smtClean="0">
                <a:solidFill>
                  <a:schemeClr val="bg1"/>
                </a:solidFill>
              </a:rPr>
              <a:t>Rotation</a:t>
            </a:r>
            <a:r>
              <a:rPr lang="it-IT" dirty="0" smtClean="0">
                <a:solidFill>
                  <a:schemeClr val="bg1"/>
                </a:solidFill>
              </a:rPr>
              <a:t> </a:t>
            </a:r>
            <a:r>
              <a:rPr lang="it-IT" dirty="0" err="1" smtClean="0">
                <a:solidFill>
                  <a:schemeClr val="bg1"/>
                </a:solidFill>
              </a:rPr>
              <a:t>curves</a:t>
            </a:r>
            <a:r>
              <a:rPr lang="it-IT" dirty="0" smtClean="0">
                <a:solidFill>
                  <a:schemeClr val="bg1"/>
                </a:solidFill>
              </a:rPr>
              <a:t> </a:t>
            </a:r>
          </a:p>
          <a:p>
            <a:r>
              <a:rPr lang="it-IT" dirty="0">
                <a:solidFill>
                  <a:schemeClr val="bg1"/>
                </a:solidFill>
              </a:rPr>
              <a:t>a</a:t>
            </a:r>
            <a:r>
              <a:rPr lang="it-IT" dirty="0" smtClean="0">
                <a:solidFill>
                  <a:schemeClr val="bg1"/>
                </a:solidFill>
              </a:rPr>
              <a:t>re </a:t>
            </a:r>
            <a:r>
              <a:rPr lang="it-IT" b="1" dirty="0" err="1" smtClean="0">
                <a:solidFill>
                  <a:schemeClr val="bg1"/>
                </a:solidFill>
              </a:rPr>
              <a:t>not</a:t>
            </a:r>
            <a:r>
              <a:rPr lang="it-IT" dirty="0" smtClean="0">
                <a:solidFill>
                  <a:schemeClr val="bg1"/>
                </a:solidFill>
              </a:rPr>
              <a:t> self-</a:t>
            </a:r>
            <a:r>
              <a:rPr lang="it-IT" dirty="0" err="1" smtClean="0">
                <a:solidFill>
                  <a:schemeClr val="bg1"/>
                </a:solidFill>
              </a:rPr>
              <a:t>similar</a:t>
            </a:r>
            <a:r>
              <a:rPr lang="it-IT" dirty="0" smtClean="0">
                <a:solidFill>
                  <a:schemeClr val="bg1"/>
                </a:solidFill>
              </a:rPr>
              <a:t> </a:t>
            </a:r>
          </a:p>
          <a:p>
            <a:r>
              <a:rPr lang="it-IT" dirty="0">
                <a:solidFill>
                  <a:schemeClr val="bg1"/>
                </a:solidFill>
              </a:rPr>
              <a:t>w</a:t>
            </a:r>
            <a:r>
              <a:rPr lang="it-IT" dirty="0" smtClean="0">
                <a:solidFill>
                  <a:schemeClr val="bg1"/>
                </a:solidFill>
              </a:rPr>
              <a:t>ith </a:t>
            </a:r>
            <a:r>
              <a:rPr lang="it-IT" dirty="0" err="1" smtClean="0">
                <a:solidFill>
                  <a:schemeClr val="bg1"/>
                </a:solidFill>
              </a:rPr>
              <a:t>luminosity</a:t>
            </a:r>
            <a:r>
              <a:rPr lang="it-IT" dirty="0" smtClean="0">
                <a:solidFill>
                  <a:schemeClr val="bg1"/>
                </a:solidFill>
              </a:rPr>
              <a:t>!</a:t>
            </a:r>
            <a:endParaRPr lang="it-IT" dirty="0">
              <a:solidFill>
                <a:schemeClr val="bg1"/>
              </a:solidFill>
            </a:endParaRPr>
          </a:p>
        </p:txBody>
      </p:sp>
    </p:spTree>
    <p:extLst>
      <p:ext uri="{BB962C8B-B14F-4D97-AF65-F5344CB8AC3E}">
        <p14:creationId xmlns:p14="http://schemas.microsoft.com/office/powerpoint/2010/main" val="1082364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5626577" y="7155559"/>
            <a:ext cx="1436800" cy="409555"/>
          </a:xfrm>
          <a:prstGeom prst="rect">
            <a:avLst/>
          </a:prstGeom>
          <a:solidFill>
            <a:schemeClr val="bg1"/>
          </a:solidFill>
        </p:spPr>
        <p:txBody>
          <a:bodyPr wrap="square" lIns="100794" tIns="50397" rIns="100794" bIns="50397" rtlCol="0">
            <a:spAutoFit/>
          </a:bodyPr>
          <a:lstStyle/>
          <a:p>
            <a:r>
              <a:rPr lang="it-IT" dirty="0" err="1" smtClean="0">
                <a:solidFill>
                  <a:schemeClr val="bg1"/>
                </a:solidFill>
              </a:rPr>
              <a:t>blablablabl</a:t>
            </a:r>
            <a:endParaRPr lang="it-IT" dirty="0">
              <a:solidFill>
                <a:schemeClr val="bg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63377" cy="756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5572125" y="7184073"/>
            <a:ext cx="1443320" cy="378777"/>
          </a:xfrm>
          <a:prstGeom prst="rect">
            <a:avLst/>
          </a:prstGeom>
          <a:solidFill>
            <a:schemeClr val="tx1"/>
          </a:solidFill>
        </p:spPr>
        <p:txBody>
          <a:bodyPr wrap="none" lIns="100794" tIns="50397" rIns="100794" bIns="50397" rtlCol="0">
            <a:spAutoFit/>
          </a:bodyPr>
          <a:lstStyle/>
          <a:p>
            <a:r>
              <a:rPr lang="it-IT" sz="1800" dirty="0" err="1" smtClean="0"/>
              <a:t>lkugkfthjfftrd</a:t>
            </a:r>
            <a:endParaRPr lang="it-IT" sz="1800" dirty="0"/>
          </a:p>
        </p:txBody>
      </p:sp>
      <p:sp>
        <p:nvSpPr>
          <p:cNvPr id="8" name="CasellaDiTesto 7"/>
          <p:cNvSpPr txBox="1"/>
          <p:nvPr/>
        </p:nvSpPr>
        <p:spPr>
          <a:xfrm>
            <a:off x="7402406" y="2584172"/>
            <a:ext cx="2567986" cy="1332885"/>
          </a:xfrm>
          <a:prstGeom prst="rect">
            <a:avLst/>
          </a:prstGeom>
          <a:solidFill>
            <a:srgbClr val="FFCCCC"/>
          </a:solidFill>
          <a:effectLst>
            <a:glow rad="228600">
              <a:schemeClr val="accent6">
                <a:satMod val="175000"/>
                <a:alpha val="40000"/>
              </a:schemeClr>
            </a:glow>
          </a:effectLst>
        </p:spPr>
        <p:txBody>
          <a:bodyPr wrap="none" lIns="100794" tIns="50397" rIns="100794" bIns="50397" rtlCol="0">
            <a:spAutoFit/>
          </a:bodyPr>
          <a:lstStyle/>
          <a:p>
            <a:r>
              <a:rPr lang="it-IT" dirty="0" err="1" smtClean="0">
                <a:solidFill>
                  <a:schemeClr val="bg1"/>
                </a:solidFill>
              </a:rPr>
              <a:t>Smooth</a:t>
            </a:r>
            <a:r>
              <a:rPr lang="it-IT" dirty="0" smtClean="0">
                <a:solidFill>
                  <a:schemeClr val="bg1"/>
                </a:solidFill>
              </a:rPr>
              <a:t> </a:t>
            </a:r>
            <a:r>
              <a:rPr lang="it-IT" dirty="0" err="1" smtClean="0">
                <a:solidFill>
                  <a:schemeClr val="bg1"/>
                </a:solidFill>
              </a:rPr>
              <a:t>progression</a:t>
            </a:r>
            <a:r>
              <a:rPr lang="it-IT" dirty="0" smtClean="0">
                <a:solidFill>
                  <a:schemeClr val="bg1"/>
                </a:solidFill>
              </a:rPr>
              <a:t> </a:t>
            </a:r>
          </a:p>
          <a:p>
            <a:r>
              <a:rPr lang="it-IT" dirty="0">
                <a:solidFill>
                  <a:schemeClr val="bg1"/>
                </a:solidFill>
              </a:rPr>
              <a:t>o</a:t>
            </a:r>
            <a:r>
              <a:rPr lang="it-IT" dirty="0" smtClean="0">
                <a:solidFill>
                  <a:schemeClr val="bg1"/>
                </a:solidFill>
              </a:rPr>
              <a:t>f RC </a:t>
            </a:r>
            <a:r>
              <a:rPr lang="it-IT" dirty="0" err="1" smtClean="0">
                <a:solidFill>
                  <a:schemeClr val="bg1"/>
                </a:solidFill>
              </a:rPr>
              <a:t>shape</a:t>
            </a:r>
            <a:r>
              <a:rPr lang="it-IT" dirty="0" smtClean="0">
                <a:solidFill>
                  <a:schemeClr val="bg1"/>
                </a:solidFill>
              </a:rPr>
              <a:t>, and </a:t>
            </a:r>
          </a:p>
          <a:p>
            <a:r>
              <a:rPr lang="it-IT" dirty="0">
                <a:solidFill>
                  <a:schemeClr val="bg1"/>
                </a:solidFill>
              </a:rPr>
              <a:t>d</a:t>
            </a:r>
            <a:r>
              <a:rPr lang="it-IT" dirty="0" smtClean="0">
                <a:solidFill>
                  <a:schemeClr val="bg1"/>
                </a:solidFill>
              </a:rPr>
              <a:t>isk/</a:t>
            </a:r>
            <a:r>
              <a:rPr lang="it-IT" dirty="0" err="1" smtClean="0">
                <a:solidFill>
                  <a:schemeClr val="bg1"/>
                </a:solidFill>
              </a:rPr>
              <a:t>halo</a:t>
            </a:r>
            <a:r>
              <a:rPr lang="it-IT" dirty="0" smtClean="0">
                <a:solidFill>
                  <a:schemeClr val="bg1"/>
                </a:solidFill>
              </a:rPr>
              <a:t> </a:t>
            </a:r>
            <a:r>
              <a:rPr lang="it-IT" dirty="0" err="1" smtClean="0">
                <a:solidFill>
                  <a:schemeClr val="bg1"/>
                </a:solidFill>
              </a:rPr>
              <a:t>interplay</a:t>
            </a:r>
            <a:r>
              <a:rPr lang="it-IT" dirty="0" smtClean="0">
                <a:solidFill>
                  <a:schemeClr val="bg1"/>
                </a:solidFill>
              </a:rPr>
              <a:t>, </a:t>
            </a:r>
          </a:p>
          <a:p>
            <a:r>
              <a:rPr lang="it-IT" dirty="0" smtClean="0">
                <a:solidFill>
                  <a:schemeClr val="bg1"/>
                </a:solidFill>
              </a:rPr>
              <a:t>with </a:t>
            </a:r>
            <a:r>
              <a:rPr lang="it-IT" dirty="0" err="1" smtClean="0">
                <a:solidFill>
                  <a:schemeClr val="bg1"/>
                </a:solidFill>
              </a:rPr>
              <a:t>luminosity</a:t>
            </a:r>
            <a:endParaRPr lang="it-IT" dirty="0">
              <a:solidFill>
                <a:schemeClr val="bg1"/>
              </a:solidFill>
            </a:endParaRPr>
          </a:p>
        </p:txBody>
      </p:sp>
      <p:sp>
        <p:nvSpPr>
          <p:cNvPr id="9" name="CasellaDiTesto 8"/>
          <p:cNvSpPr txBox="1"/>
          <p:nvPr/>
        </p:nvSpPr>
        <p:spPr>
          <a:xfrm>
            <a:off x="5878512" y="5811053"/>
            <a:ext cx="3337428" cy="717331"/>
          </a:xfrm>
          <a:prstGeom prst="rect">
            <a:avLst/>
          </a:prstGeom>
          <a:solidFill>
            <a:srgbClr val="CCECFF"/>
          </a:solidFill>
          <a:effectLst>
            <a:glow rad="228600">
              <a:schemeClr val="accent1">
                <a:satMod val="175000"/>
                <a:alpha val="40000"/>
              </a:schemeClr>
            </a:glow>
          </a:effectLst>
          <a:scene3d>
            <a:camera prst="perspectiveContrastingRightFacing"/>
            <a:lightRig rig="threePt" dir="t"/>
          </a:scene3d>
        </p:spPr>
        <p:txBody>
          <a:bodyPr wrap="none" lIns="100794" tIns="50397" rIns="100794" bIns="50397" rtlCol="0">
            <a:spAutoFit/>
          </a:bodyPr>
          <a:lstStyle/>
          <a:p>
            <a:r>
              <a:rPr lang="it-IT" b="1" dirty="0" smtClean="0">
                <a:solidFill>
                  <a:schemeClr val="bg1"/>
                </a:solidFill>
              </a:rPr>
              <a:t>Universal </a:t>
            </a:r>
            <a:r>
              <a:rPr lang="it-IT" b="1" dirty="0" err="1" smtClean="0">
                <a:solidFill>
                  <a:schemeClr val="bg1"/>
                </a:solidFill>
              </a:rPr>
              <a:t>Rotation</a:t>
            </a:r>
            <a:r>
              <a:rPr lang="it-IT" b="1" dirty="0" smtClean="0">
                <a:solidFill>
                  <a:schemeClr val="bg1"/>
                </a:solidFill>
              </a:rPr>
              <a:t> Curve </a:t>
            </a:r>
          </a:p>
          <a:p>
            <a:r>
              <a:rPr lang="it-IT" b="1" dirty="0">
                <a:solidFill>
                  <a:schemeClr val="bg1"/>
                </a:solidFill>
              </a:rPr>
              <a:t>o</a:t>
            </a:r>
            <a:r>
              <a:rPr lang="it-IT" b="1" dirty="0" smtClean="0">
                <a:solidFill>
                  <a:schemeClr val="bg1"/>
                </a:solidFill>
              </a:rPr>
              <a:t>f </a:t>
            </a:r>
            <a:r>
              <a:rPr lang="it-IT" b="1" dirty="0" err="1" smtClean="0">
                <a:solidFill>
                  <a:schemeClr val="bg1"/>
                </a:solidFill>
              </a:rPr>
              <a:t>spiral</a:t>
            </a:r>
            <a:r>
              <a:rPr lang="it-IT" b="1" dirty="0" smtClean="0">
                <a:solidFill>
                  <a:schemeClr val="bg1"/>
                </a:solidFill>
              </a:rPr>
              <a:t> </a:t>
            </a:r>
            <a:r>
              <a:rPr lang="it-IT" b="1" dirty="0" err="1" smtClean="0">
                <a:solidFill>
                  <a:schemeClr val="bg1"/>
                </a:solidFill>
              </a:rPr>
              <a:t>galaxies</a:t>
            </a:r>
            <a:endParaRPr lang="it-IT" b="1" dirty="0">
              <a:solidFill>
                <a:schemeClr val="bg1"/>
              </a:solidFill>
            </a:endParaRPr>
          </a:p>
        </p:txBody>
      </p:sp>
      <p:sp>
        <p:nvSpPr>
          <p:cNvPr id="2" name="CasellaDiTesto 1"/>
          <p:cNvSpPr txBox="1"/>
          <p:nvPr/>
        </p:nvSpPr>
        <p:spPr>
          <a:xfrm>
            <a:off x="6334125" y="6829425"/>
            <a:ext cx="2247731" cy="400110"/>
          </a:xfrm>
          <a:prstGeom prst="rect">
            <a:avLst/>
          </a:prstGeom>
          <a:solidFill>
            <a:srgbClr val="FFFF00"/>
          </a:solidFill>
        </p:spPr>
        <p:txBody>
          <a:bodyPr wrap="none" rtlCol="0">
            <a:spAutoFit/>
          </a:bodyPr>
          <a:lstStyle/>
          <a:p>
            <a:r>
              <a:rPr lang="it-IT" b="1" dirty="0" err="1" smtClean="0">
                <a:solidFill>
                  <a:srgbClr val="C00000"/>
                </a:solidFill>
              </a:rPr>
              <a:t>Persic</a:t>
            </a:r>
            <a:r>
              <a:rPr lang="it-IT" b="1" dirty="0" smtClean="0">
                <a:solidFill>
                  <a:srgbClr val="C00000"/>
                </a:solidFill>
              </a:rPr>
              <a:t> et al. 1996</a:t>
            </a:r>
            <a:endParaRPr lang="it-IT" b="1" dirty="0">
              <a:solidFill>
                <a:srgbClr val="C00000"/>
              </a:solidFill>
            </a:endParaRPr>
          </a:p>
        </p:txBody>
      </p:sp>
    </p:spTree>
    <p:extLst>
      <p:ext uri="{BB962C8B-B14F-4D97-AF65-F5344CB8AC3E}">
        <p14:creationId xmlns:p14="http://schemas.microsoft.com/office/powerpoint/2010/main" val="579840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5962491" cy="49646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011" y="84032"/>
            <a:ext cx="4104461" cy="394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6326" y="4440398"/>
            <a:ext cx="3165138" cy="87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325" y="5457826"/>
            <a:ext cx="4013095" cy="88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338" y="6575478"/>
            <a:ext cx="4438303" cy="863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igura a mano libera 5"/>
          <p:cNvSpPr/>
          <p:nvPr/>
        </p:nvSpPr>
        <p:spPr>
          <a:xfrm>
            <a:off x="2748396" y="336127"/>
            <a:ext cx="1878070" cy="3177924"/>
          </a:xfrm>
          <a:custGeom>
            <a:avLst/>
            <a:gdLst>
              <a:gd name="connsiteX0" fmla="*/ 1704109 w 1704109"/>
              <a:gd name="connsiteY0" fmla="*/ 2881745 h 2881745"/>
              <a:gd name="connsiteX1" fmla="*/ 1163782 w 1704109"/>
              <a:gd name="connsiteY1" fmla="*/ 2230582 h 2881745"/>
              <a:gd name="connsiteX2" fmla="*/ 1163782 w 1704109"/>
              <a:gd name="connsiteY2" fmla="*/ 2230582 h 2881745"/>
              <a:gd name="connsiteX3" fmla="*/ 831273 w 1704109"/>
              <a:gd name="connsiteY3" fmla="*/ 1731818 h 2881745"/>
              <a:gd name="connsiteX4" fmla="*/ 831273 w 1704109"/>
              <a:gd name="connsiteY4" fmla="*/ 1731818 h 2881745"/>
              <a:gd name="connsiteX5" fmla="*/ 249382 w 1704109"/>
              <a:gd name="connsiteY5" fmla="*/ 568036 h 2881745"/>
              <a:gd name="connsiteX6" fmla="*/ 0 w 1704109"/>
              <a:gd name="connsiteY6" fmla="*/ 0 h 2881745"/>
              <a:gd name="connsiteX7" fmla="*/ 0 w 1704109"/>
              <a:gd name="connsiteY7" fmla="*/ 0 h 288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109" h="2881745">
                <a:moveTo>
                  <a:pt x="1704109" y="2881745"/>
                </a:moveTo>
                <a:lnTo>
                  <a:pt x="1163782" y="2230582"/>
                </a:lnTo>
                <a:lnTo>
                  <a:pt x="1163782" y="2230582"/>
                </a:lnTo>
                <a:lnTo>
                  <a:pt x="831273" y="1731818"/>
                </a:lnTo>
                <a:lnTo>
                  <a:pt x="831273" y="1731818"/>
                </a:lnTo>
                <a:cubicBezTo>
                  <a:pt x="734291" y="1537854"/>
                  <a:pt x="387927" y="856672"/>
                  <a:pt x="249382" y="568036"/>
                </a:cubicBezTo>
                <a:cubicBezTo>
                  <a:pt x="110837" y="279400"/>
                  <a:pt x="0" y="0"/>
                  <a:pt x="0" y="0"/>
                </a:cubicBezTo>
                <a:lnTo>
                  <a:pt x="0"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p>
        </p:txBody>
      </p:sp>
      <p:sp>
        <p:nvSpPr>
          <p:cNvPr id="7" name="CasellaDiTesto 6"/>
          <p:cNvSpPr txBox="1"/>
          <p:nvPr/>
        </p:nvSpPr>
        <p:spPr>
          <a:xfrm>
            <a:off x="2771299" y="0"/>
            <a:ext cx="2632298" cy="409555"/>
          </a:xfrm>
          <a:prstGeom prst="rect">
            <a:avLst/>
          </a:prstGeom>
          <a:noFill/>
        </p:spPr>
        <p:txBody>
          <a:bodyPr wrap="none" lIns="100794" tIns="50397" rIns="100794" bIns="50397" rtlCol="0">
            <a:spAutoFit/>
          </a:bodyPr>
          <a:lstStyle/>
          <a:p>
            <a:r>
              <a:rPr lang="it-IT" b="1" dirty="0" err="1" smtClean="0">
                <a:solidFill>
                  <a:srgbClr val="FF0000"/>
                </a:solidFill>
              </a:rPr>
              <a:t>Tully</a:t>
            </a:r>
            <a:r>
              <a:rPr lang="it-IT" b="1" dirty="0" smtClean="0">
                <a:solidFill>
                  <a:srgbClr val="FF0000"/>
                </a:solidFill>
              </a:rPr>
              <a:t>-Fisher relation</a:t>
            </a:r>
            <a:endParaRPr lang="it-IT" b="1" dirty="0">
              <a:solidFill>
                <a:srgbClr val="FF0000"/>
              </a:solidFill>
            </a:endParaRPr>
          </a:p>
        </p:txBody>
      </p:sp>
      <p:sp>
        <p:nvSpPr>
          <p:cNvPr id="8" name="Figura a mano libera 7"/>
          <p:cNvSpPr/>
          <p:nvPr/>
        </p:nvSpPr>
        <p:spPr>
          <a:xfrm>
            <a:off x="1313123" y="1512570"/>
            <a:ext cx="3221730" cy="2230659"/>
          </a:xfrm>
          <a:custGeom>
            <a:avLst/>
            <a:gdLst>
              <a:gd name="connsiteX0" fmla="*/ 0 w 2923309"/>
              <a:gd name="connsiteY0" fmla="*/ 2022764 h 2022764"/>
              <a:gd name="connsiteX1" fmla="*/ 124691 w 2923309"/>
              <a:gd name="connsiteY1" fmla="*/ 1413164 h 2022764"/>
              <a:gd name="connsiteX2" fmla="*/ 457200 w 2923309"/>
              <a:gd name="connsiteY2" fmla="*/ 789709 h 2022764"/>
              <a:gd name="connsiteX3" fmla="*/ 789709 w 2923309"/>
              <a:gd name="connsiteY3" fmla="*/ 512618 h 2022764"/>
              <a:gd name="connsiteX4" fmla="*/ 1343891 w 2923309"/>
              <a:gd name="connsiteY4" fmla="*/ 304800 h 2022764"/>
              <a:gd name="connsiteX5" fmla="*/ 2923309 w 2923309"/>
              <a:gd name="connsiteY5" fmla="*/ 0 h 2022764"/>
              <a:gd name="connsiteX6" fmla="*/ 2923309 w 2923309"/>
              <a:gd name="connsiteY6" fmla="*/ 0 h 202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3309" h="2022764">
                <a:moveTo>
                  <a:pt x="0" y="2022764"/>
                </a:moveTo>
                <a:cubicBezTo>
                  <a:pt x="24245" y="1820718"/>
                  <a:pt x="48491" y="1618673"/>
                  <a:pt x="124691" y="1413164"/>
                </a:cubicBezTo>
                <a:cubicBezTo>
                  <a:pt x="200891" y="1207655"/>
                  <a:pt x="346364" y="939800"/>
                  <a:pt x="457200" y="789709"/>
                </a:cubicBezTo>
                <a:cubicBezTo>
                  <a:pt x="568036" y="639618"/>
                  <a:pt x="641927" y="593436"/>
                  <a:pt x="789709" y="512618"/>
                </a:cubicBezTo>
                <a:cubicBezTo>
                  <a:pt x="937491" y="431800"/>
                  <a:pt x="988291" y="390236"/>
                  <a:pt x="1343891" y="304800"/>
                </a:cubicBezTo>
                <a:cubicBezTo>
                  <a:pt x="1699491" y="219364"/>
                  <a:pt x="2923309" y="0"/>
                  <a:pt x="2923309" y="0"/>
                </a:cubicBezTo>
                <a:lnTo>
                  <a:pt x="2923309" y="0"/>
                </a:lnTo>
              </a:path>
            </a:pathLst>
          </a:custGeom>
          <a:noFill/>
          <a:ln w="38100">
            <a:solidFill>
              <a:srgbClr val="1F3DD1"/>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solidFill>
                <a:schemeClr val="bg1"/>
              </a:solidFill>
            </a:endParaRPr>
          </a:p>
        </p:txBody>
      </p:sp>
      <p:sp>
        <p:nvSpPr>
          <p:cNvPr id="9" name="CasellaDiTesto 8"/>
          <p:cNvSpPr txBox="1"/>
          <p:nvPr/>
        </p:nvSpPr>
        <p:spPr>
          <a:xfrm rot="19887014">
            <a:off x="4465233" y="922063"/>
            <a:ext cx="1314438" cy="717331"/>
          </a:xfrm>
          <a:prstGeom prst="rect">
            <a:avLst/>
          </a:prstGeom>
          <a:noFill/>
        </p:spPr>
        <p:txBody>
          <a:bodyPr wrap="none" lIns="100794" tIns="50397" rIns="100794" bIns="50397" rtlCol="0">
            <a:spAutoFit/>
          </a:bodyPr>
          <a:lstStyle/>
          <a:p>
            <a:r>
              <a:rPr lang="it-IT" b="1" dirty="0" err="1" smtClean="0">
                <a:solidFill>
                  <a:srgbClr val="1F3DD1"/>
                </a:solidFill>
              </a:rPr>
              <a:t>Rotation</a:t>
            </a:r>
            <a:r>
              <a:rPr lang="it-IT" b="1" dirty="0" smtClean="0">
                <a:solidFill>
                  <a:srgbClr val="1F3DD1"/>
                </a:solidFill>
              </a:rPr>
              <a:t> </a:t>
            </a:r>
          </a:p>
          <a:p>
            <a:r>
              <a:rPr lang="it-IT" b="1" dirty="0" smtClean="0">
                <a:solidFill>
                  <a:srgbClr val="1F3DD1"/>
                </a:solidFill>
              </a:rPr>
              <a:t>curve</a:t>
            </a:r>
            <a:endParaRPr lang="it-IT" b="1" dirty="0">
              <a:solidFill>
                <a:srgbClr val="1F3DD1"/>
              </a:solidFill>
            </a:endParaRPr>
          </a:p>
        </p:txBody>
      </p:sp>
      <p:sp>
        <p:nvSpPr>
          <p:cNvPr id="10" name="CasellaDiTesto 9"/>
          <p:cNvSpPr txBox="1"/>
          <p:nvPr/>
        </p:nvSpPr>
        <p:spPr>
          <a:xfrm>
            <a:off x="6638925" y="276225"/>
            <a:ext cx="2545544" cy="655776"/>
          </a:xfrm>
          <a:prstGeom prst="rect">
            <a:avLst/>
          </a:prstGeom>
          <a:noFill/>
        </p:spPr>
        <p:txBody>
          <a:bodyPr wrap="none" lIns="100794" tIns="50397" rIns="100794" bIns="50397" rtlCol="0">
            <a:spAutoFit/>
          </a:bodyPr>
          <a:lstStyle/>
          <a:p>
            <a:r>
              <a:rPr lang="it-IT" sz="1800" dirty="0">
                <a:solidFill>
                  <a:srgbClr val="C00000"/>
                </a:solidFill>
              </a:rPr>
              <a:t>R/</a:t>
            </a:r>
            <a:r>
              <a:rPr lang="it-IT" sz="1800" dirty="0" err="1">
                <a:solidFill>
                  <a:srgbClr val="C00000"/>
                </a:solidFill>
              </a:rPr>
              <a:t>R</a:t>
            </a:r>
            <a:r>
              <a:rPr lang="it-IT" sz="1800" baseline="-25000" dirty="0" err="1">
                <a:solidFill>
                  <a:srgbClr val="C00000"/>
                </a:solidFill>
              </a:rPr>
              <a:t>opt</a:t>
            </a:r>
            <a:r>
              <a:rPr lang="it-IT" sz="1800" dirty="0">
                <a:solidFill>
                  <a:srgbClr val="C00000"/>
                </a:solidFill>
              </a:rPr>
              <a:t> </a:t>
            </a:r>
            <a:r>
              <a:rPr lang="it-IT" sz="1800" dirty="0" err="1">
                <a:solidFill>
                  <a:srgbClr val="C00000"/>
                </a:solidFill>
              </a:rPr>
              <a:t>when</a:t>
            </a:r>
            <a:r>
              <a:rPr lang="it-IT" sz="1800" dirty="0">
                <a:solidFill>
                  <a:srgbClr val="C00000"/>
                </a:solidFill>
              </a:rPr>
              <a:t> DM </a:t>
            </a:r>
            <a:r>
              <a:rPr lang="it-IT" sz="1800" dirty="0" err="1">
                <a:solidFill>
                  <a:srgbClr val="C00000"/>
                </a:solidFill>
              </a:rPr>
              <a:t>starts</a:t>
            </a:r>
            <a:r>
              <a:rPr lang="it-IT" sz="1800" dirty="0">
                <a:solidFill>
                  <a:srgbClr val="C00000"/>
                </a:solidFill>
              </a:rPr>
              <a:t> </a:t>
            </a:r>
          </a:p>
          <a:p>
            <a:r>
              <a:rPr lang="it-IT" sz="1800" dirty="0">
                <a:solidFill>
                  <a:srgbClr val="C00000"/>
                </a:solidFill>
              </a:rPr>
              <a:t>to be </a:t>
            </a:r>
            <a:r>
              <a:rPr lang="it-IT" sz="1800" dirty="0" err="1">
                <a:solidFill>
                  <a:srgbClr val="C00000"/>
                </a:solidFill>
              </a:rPr>
              <a:t>dynamically</a:t>
            </a:r>
            <a:r>
              <a:rPr lang="it-IT" sz="1800" dirty="0">
                <a:solidFill>
                  <a:srgbClr val="C00000"/>
                </a:solidFill>
              </a:rPr>
              <a:t> </a:t>
            </a:r>
            <a:r>
              <a:rPr lang="it-IT" sz="1800" dirty="0" err="1">
                <a:solidFill>
                  <a:srgbClr val="C00000"/>
                </a:solidFill>
              </a:rPr>
              <a:t>felt</a:t>
            </a:r>
            <a:r>
              <a:rPr lang="it-IT" sz="1800" dirty="0">
                <a:solidFill>
                  <a:srgbClr val="C00000"/>
                </a:solidFill>
              </a:rPr>
              <a:t> </a:t>
            </a:r>
          </a:p>
        </p:txBody>
      </p:sp>
      <p:sp>
        <p:nvSpPr>
          <p:cNvPr id="2" name="CasellaDiTesto 1"/>
          <p:cNvSpPr txBox="1"/>
          <p:nvPr/>
        </p:nvSpPr>
        <p:spPr>
          <a:xfrm>
            <a:off x="3325861" y="6905625"/>
            <a:ext cx="1523174" cy="400110"/>
          </a:xfrm>
          <a:prstGeom prst="rect">
            <a:avLst/>
          </a:prstGeom>
          <a:solidFill>
            <a:srgbClr val="FFFF00"/>
          </a:solidFill>
          <a:scene3d>
            <a:camera prst="perspectiveHeroicExtremeRightFacing"/>
            <a:lightRig rig="threePt" dir="t"/>
          </a:scene3d>
        </p:spPr>
        <p:txBody>
          <a:bodyPr wrap="none" rtlCol="0">
            <a:spAutoFit/>
          </a:bodyPr>
          <a:lstStyle/>
          <a:p>
            <a:r>
              <a:rPr lang="it-IT" b="1" dirty="0" err="1" smtClean="0">
                <a:solidFill>
                  <a:srgbClr val="C00000"/>
                </a:solidFill>
                <a:latin typeface="Arial Narrow" pitchFamily="34" charset="0"/>
              </a:rPr>
              <a:t>Persic</a:t>
            </a:r>
            <a:r>
              <a:rPr lang="it-IT" b="1" dirty="0" smtClean="0">
                <a:solidFill>
                  <a:srgbClr val="C00000"/>
                </a:solidFill>
                <a:latin typeface="Arial Narrow" pitchFamily="34" charset="0"/>
              </a:rPr>
              <a:t> + 1996</a:t>
            </a:r>
            <a:endParaRPr lang="it-IT" b="1" dirty="0">
              <a:solidFill>
                <a:srgbClr val="C00000"/>
              </a:solidFill>
              <a:latin typeface="Arial Narrow" pitchFamily="34" charset="0"/>
            </a:endParaRPr>
          </a:p>
        </p:txBody>
      </p:sp>
    </p:spTree>
    <p:extLst>
      <p:ext uri="{BB962C8B-B14F-4D97-AF65-F5344CB8AC3E}">
        <p14:creationId xmlns:p14="http://schemas.microsoft.com/office/powerpoint/2010/main" val="33661023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5800725" y="4848225"/>
            <a:ext cx="1688283" cy="400110"/>
          </a:xfrm>
          <a:prstGeom prst="rect">
            <a:avLst/>
          </a:prstGeom>
          <a:solidFill>
            <a:srgbClr val="FFFF00"/>
          </a:solidFill>
        </p:spPr>
        <p:txBody>
          <a:bodyPr wrap="none" rtlCol="0">
            <a:spAutoFit/>
          </a:bodyPr>
          <a:lstStyle/>
          <a:p>
            <a:r>
              <a:rPr lang="it-IT" dirty="0" err="1" smtClean="0">
                <a:solidFill>
                  <a:schemeClr val="bg1"/>
                </a:solidFill>
              </a:rPr>
              <a:t>Persic</a:t>
            </a:r>
            <a:r>
              <a:rPr lang="it-IT" dirty="0" smtClean="0">
                <a:solidFill>
                  <a:schemeClr val="bg1"/>
                </a:solidFill>
              </a:rPr>
              <a:t>+ 1996</a:t>
            </a:r>
            <a:endParaRPr lang="it-IT" dirty="0">
              <a:solidFill>
                <a:schemeClr val="bg1"/>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82" y="-25176"/>
            <a:ext cx="9039714" cy="758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518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47532" y="252095"/>
            <a:ext cx="6802279" cy="924348"/>
          </a:xfrm>
          <a:solidFill>
            <a:srgbClr val="FFFF66"/>
          </a:solidFill>
        </p:spPr>
        <p:txBody>
          <a:bodyPr>
            <a:noAutofit/>
          </a:bodyPr>
          <a:lstStyle/>
          <a:p>
            <a:r>
              <a:rPr lang="it-IT" sz="4000" b="0" dirty="0" err="1" smtClean="0">
                <a:solidFill>
                  <a:schemeClr val="bg1"/>
                </a:solidFill>
                <a:effectLst/>
              </a:rPr>
              <a:t>Whence</a:t>
            </a:r>
            <a:r>
              <a:rPr lang="it-IT" sz="4000" b="0" dirty="0" smtClean="0">
                <a:solidFill>
                  <a:schemeClr val="bg1"/>
                </a:solidFill>
                <a:effectLst/>
              </a:rPr>
              <a:t> </a:t>
            </a:r>
            <a:r>
              <a:rPr lang="it-IT" sz="4000" b="0" dirty="0" err="1" smtClean="0">
                <a:solidFill>
                  <a:schemeClr val="bg1"/>
                </a:solidFill>
                <a:effectLst/>
              </a:rPr>
              <a:t>these</a:t>
            </a:r>
            <a:r>
              <a:rPr lang="it-IT" sz="4000" b="0" dirty="0" smtClean="0">
                <a:solidFill>
                  <a:schemeClr val="bg1"/>
                </a:solidFill>
                <a:effectLst/>
              </a:rPr>
              <a:t> </a:t>
            </a:r>
            <a:r>
              <a:rPr lang="it-IT" sz="4000" b="0" dirty="0" err="1" smtClean="0">
                <a:solidFill>
                  <a:schemeClr val="bg1"/>
                </a:solidFill>
                <a:effectLst/>
              </a:rPr>
              <a:t>properties</a:t>
            </a:r>
            <a:r>
              <a:rPr lang="it-IT" sz="4000" b="0" dirty="0" smtClean="0">
                <a:solidFill>
                  <a:schemeClr val="bg1"/>
                </a:solidFill>
                <a:effectLst/>
              </a:rPr>
              <a:t>?</a:t>
            </a:r>
            <a:endParaRPr lang="it-IT" sz="4000" b="0" dirty="0">
              <a:solidFill>
                <a:schemeClr val="bg1"/>
              </a:solidFill>
              <a:effectLst/>
            </a:endParaRPr>
          </a:p>
        </p:txBody>
      </p:sp>
      <p:sp>
        <p:nvSpPr>
          <p:cNvPr id="3" name="Segnaposto contenuto 2"/>
          <p:cNvSpPr>
            <a:spLocks noGrp="1"/>
          </p:cNvSpPr>
          <p:nvPr>
            <p:ph sz="half" idx="1"/>
          </p:nvPr>
        </p:nvSpPr>
        <p:spPr>
          <a:xfrm>
            <a:off x="755809" y="1428539"/>
            <a:ext cx="4198938" cy="5209963"/>
          </a:xfrm>
          <a:solidFill>
            <a:schemeClr val="accent2">
              <a:lumMod val="20000"/>
              <a:lumOff val="80000"/>
            </a:schemeClr>
          </a:solidFill>
        </p:spPr>
        <p:txBody>
          <a:bodyPr>
            <a:normAutofit/>
          </a:bodyPr>
          <a:lstStyle/>
          <a:p>
            <a:r>
              <a:rPr lang="it-IT" dirty="0" smtClean="0">
                <a:solidFill>
                  <a:schemeClr val="bg1"/>
                </a:solidFill>
              </a:rPr>
              <a:t>Bottom-up </a:t>
            </a:r>
            <a:r>
              <a:rPr lang="it-IT" dirty="0" err="1" smtClean="0">
                <a:solidFill>
                  <a:schemeClr val="bg1"/>
                </a:solidFill>
              </a:rPr>
              <a:t>cosmology</a:t>
            </a:r>
            <a:r>
              <a:rPr lang="it-IT" dirty="0" smtClean="0">
                <a:solidFill>
                  <a:schemeClr val="bg1"/>
                </a:solidFill>
              </a:rPr>
              <a:t>: small </a:t>
            </a:r>
            <a:r>
              <a:rPr lang="it-IT" dirty="0" err="1" smtClean="0">
                <a:solidFill>
                  <a:schemeClr val="bg1"/>
                </a:solidFill>
              </a:rPr>
              <a:t>galaxies</a:t>
            </a:r>
            <a:r>
              <a:rPr lang="it-IT" dirty="0" smtClean="0">
                <a:solidFill>
                  <a:schemeClr val="bg1"/>
                </a:solidFill>
              </a:rPr>
              <a:t> </a:t>
            </a:r>
            <a:r>
              <a:rPr lang="it-IT" dirty="0" err="1" smtClean="0">
                <a:solidFill>
                  <a:schemeClr val="bg1"/>
                </a:solidFill>
              </a:rPr>
              <a:t>formed</a:t>
            </a:r>
            <a:r>
              <a:rPr lang="it-IT" dirty="0" smtClean="0">
                <a:solidFill>
                  <a:schemeClr val="bg1"/>
                </a:solidFill>
              </a:rPr>
              <a:t> first, </a:t>
            </a:r>
            <a:r>
              <a:rPr lang="it-IT" dirty="0" err="1" smtClean="0">
                <a:solidFill>
                  <a:schemeClr val="bg1"/>
                </a:solidFill>
              </a:rPr>
              <a:t>hence</a:t>
            </a:r>
            <a:r>
              <a:rPr lang="it-IT" dirty="0" smtClean="0">
                <a:solidFill>
                  <a:schemeClr val="bg1"/>
                </a:solidFill>
              </a:rPr>
              <a:t> </a:t>
            </a:r>
            <a:r>
              <a:rPr lang="it-IT" dirty="0" err="1" smtClean="0">
                <a:solidFill>
                  <a:schemeClr val="bg1"/>
                </a:solidFill>
              </a:rPr>
              <a:t>their</a:t>
            </a:r>
            <a:r>
              <a:rPr lang="it-IT" dirty="0" smtClean="0">
                <a:solidFill>
                  <a:schemeClr val="bg1"/>
                </a:solidFill>
              </a:rPr>
              <a:t> </a:t>
            </a:r>
            <a:r>
              <a:rPr lang="it-IT" dirty="0" err="1" smtClean="0">
                <a:solidFill>
                  <a:schemeClr val="bg1"/>
                </a:solidFill>
              </a:rPr>
              <a:t>density</a:t>
            </a:r>
            <a:r>
              <a:rPr lang="it-IT" dirty="0" smtClean="0">
                <a:solidFill>
                  <a:schemeClr val="bg1"/>
                </a:solidFill>
              </a:rPr>
              <a:t> </a:t>
            </a:r>
            <a:r>
              <a:rPr lang="it-IT" dirty="0" err="1" smtClean="0">
                <a:solidFill>
                  <a:schemeClr val="bg1"/>
                </a:solidFill>
              </a:rPr>
              <a:t>retains</a:t>
            </a:r>
            <a:r>
              <a:rPr lang="it-IT" dirty="0" smtClean="0">
                <a:solidFill>
                  <a:schemeClr val="bg1"/>
                </a:solidFill>
              </a:rPr>
              <a:t> the </a:t>
            </a:r>
            <a:r>
              <a:rPr lang="it-IT" dirty="0" err="1" smtClean="0">
                <a:solidFill>
                  <a:schemeClr val="bg1"/>
                </a:solidFill>
              </a:rPr>
              <a:t>cosmological</a:t>
            </a:r>
            <a:r>
              <a:rPr lang="it-IT" dirty="0" smtClean="0">
                <a:solidFill>
                  <a:schemeClr val="bg1"/>
                </a:solidFill>
              </a:rPr>
              <a:t> </a:t>
            </a:r>
            <a:r>
              <a:rPr lang="it-IT" dirty="0" err="1" smtClean="0">
                <a:solidFill>
                  <a:schemeClr val="bg1"/>
                </a:solidFill>
              </a:rPr>
              <a:t>density</a:t>
            </a:r>
            <a:r>
              <a:rPr lang="it-IT" dirty="0" smtClean="0">
                <a:solidFill>
                  <a:schemeClr val="bg1"/>
                </a:solidFill>
              </a:rPr>
              <a:t> </a:t>
            </a:r>
            <a:r>
              <a:rPr lang="it-IT" dirty="0" err="1" smtClean="0">
                <a:solidFill>
                  <a:schemeClr val="bg1"/>
                </a:solidFill>
              </a:rPr>
              <a:t>at</a:t>
            </a:r>
            <a:r>
              <a:rPr lang="it-IT" dirty="0" smtClean="0">
                <a:solidFill>
                  <a:schemeClr val="bg1"/>
                </a:solidFill>
              </a:rPr>
              <a:t> the </a:t>
            </a:r>
            <a:r>
              <a:rPr lang="it-IT" dirty="0" err="1" smtClean="0">
                <a:solidFill>
                  <a:schemeClr val="bg1"/>
                </a:solidFill>
              </a:rPr>
              <a:t>epch</a:t>
            </a:r>
            <a:r>
              <a:rPr lang="it-IT" dirty="0" smtClean="0">
                <a:solidFill>
                  <a:schemeClr val="bg1"/>
                </a:solidFill>
              </a:rPr>
              <a:t> of </a:t>
            </a:r>
            <a:r>
              <a:rPr lang="it-IT" dirty="0" err="1" smtClean="0">
                <a:solidFill>
                  <a:schemeClr val="bg1"/>
                </a:solidFill>
              </a:rPr>
              <a:t>their</a:t>
            </a:r>
            <a:r>
              <a:rPr lang="it-IT" dirty="0" smtClean="0">
                <a:solidFill>
                  <a:schemeClr val="bg1"/>
                </a:solidFill>
              </a:rPr>
              <a:t> </a:t>
            </a:r>
            <a:r>
              <a:rPr lang="it-IT" dirty="0" err="1" smtClean="0">
                <a:solidFill>
                  <a:schemeClr val="bg1"/>
                </a:solidFill>
              </a:rPr>
              <a:t>turnaround</a:t>
            </a:r>
            <a:endParaRPr lang="it-IT" dirty="0" smtClean="0">
              <a:solidFill>
                <a:schemeClr val="bg1"/>
              </a:solidFill>
            </a:endParaRPr>
          </a:p>
          <a:p>
            <a:pPr marL="0" indent="0">
              <a:buNone/>
            </a:pPr>
            <a:r>
              <a:rPr lang="it-IT" dirty="0">
                <a:solidFill>
                  <a:schemeClr val="bg1"/>
                </a:solidFill>
              </a:rPr>
              <a:t> </a:t>
            </a:r>
            <a:r>
              <a:rPr lang="it-IT" dirty="0" smtClean="0">
                <a:solidFill>
                  <a:schemeClr val="bg1"/>
                </a:solidFill>
              </a:rPr>
              <a:t>   (</a:t>
            </a:r>
            <a:r>
              <a:rPr lang="it-IT" dirty="0" smtClean="0">
                <a:solidFill>
                  <a:schemeClr val="bg1"/>
                </a:solidFill>
                <a:latin typeface="Symbol" pitchFamily="18" charset="2"/>
              </a:rPr>
              <a:t>dr/r</a:t>
            </a:r>
            <a:r>
              <a:rPr lang="it-IT" dirty="0" smtClean="0">
                <a:solidFill>
                  <a:schemeClr val="bg1"/>
                </a:solidFill>
              </a:rPr>
              <a:t> </a:t>
            </a:r>
            <a:r>
              <a:rPr lang="it-IT" dirty="0" smtClean="0">
                <a:solidFill>
                  <a:schemeClr val="bg1"/>
                </a:solidFill>
                <a:sym typeface="Symbol"/>
              </a:rPr>
              <a:t></a:t>
            </a:r>
            <a:r>
              <a:rPr lang="it-IT" dirty="0" smtClean="0">
                <a:solidFill>
                  <a:schemeClr val="bg1"/>
                </a:solidFill>
              </a:rPr>
              <a:t> 1.8).</a:t>
            </a:r>
          </a:p>
          <a:p>
            <a:pPr marL="0" indent="0">
              <a:buNone/>
            </a:pPr>
            <a:endParaRPr lang="it-IT" dirty="0"/>
          </a:p>
        </p:txBody>
      </p:sp>
      <p:sp>
        <p:nvSpPr>
          <p:cNvPr id="4" name="Segnaposto contenuto 3"/>
          <p:cNvSpPr>
            <a:spLocks noGrp="1"/>
          </p:cNvSpPr>
          <p:nvPr>
            <p:ph sz="quarter" idx="2"/>
          </p:nvPr>
        </p:nvSpPr>
        <p:spPr>
          <a:xfrm>
            <a:off x="5122704" y="1428538"/>
            <a:ext cx="4198938" cy="3277235"/>
          </a:xfrm>
          <a:solidFill>
            <a:srgbClr val="CCFF99"/>
          </a:solidFill>
        </p:spPr>
        <p:txBody>
          <a:bodyPr>
            <a:normAutofit lnSpcReduction="10000"/>
          </a:bodyPr>
          <a:lstStyle/>
          <a:p>
            <a:r>
              <a:rPr lang="it-IT" dirty="0" err="1" smtClean="0">
                <a:solidFill>
                  <a:schemeClr val="bg1"/>
                </a:solidFill>
              </a:rPr>
              <a:t>Baryon</a:t>
            </a:r>
            <a:r>
              <a:rPr lang="it-IT" dirty="0" smtClean="0">
                <a:solidFill>
                  <a:schemeClr val="bg1"/>
                </a:solidFill>
              </a:rPr>
              <a:t> </a:t>
            </a:r>
            <a:r>
              <a:rPr lang="it-IT" dirty="0" err="1" smtClean="0">
                <a:solidFill>
                  <a:schemeClr val="bg1"/>
                </a:solidFill>
              </a:rPr>
              <a:t>infall</a:t>
            </a:r>
            <a:r>
              <a:rPr lang="it-IT" dirty="0" smtClean="0">
                <a:solidFill>
                  <a:schemeClr val="bg1"/>
                </a:solidFill>
              </a:rPr>
              <a:t>: SF </a:t>
            </a:r>
            <a:r>
              <a:rPr lang="it-IT" dirty="0" smtClean="0">
                <a:solidFill>
                  <a:schemeClr val="bg1"/>
                </a:solidFill>
                <a:sym typeface="Wingdings" pitchFamily="2" charset="2"/>
              </a:rPr>
              <a:t></a:t>
            </a:r>
            <a:r>
              <a:rPr lang="it-IT" dirty="0" smtClean="0">
                <a:solidFill>
                  <a:schemeClr val="bg1"/>
                </a:solidFill>
              </a:rPr>
              <a:t> SN </a:t>
            </a:r>
            <a:r>
              <a:rPr lang="it-IT" dirty="0" err="1" smtClean="0">
                <a:solidFill>
                  <a:schemeClr val="bg1"/>
                </a:solidFill>
              </a:rPr>
              <a:t>expl</a:t>
            </a:r>
            <a:r>
              <a:rPr lang="it-IT" dirty="0" smtClean="0">
                <a:solidFill>
                  <a:schemeClr val="bg1"/>
                </a:solidFill>
              </a:rPr>
              <a:t>. </a:t>
            </a:r>
            <a:r>
              <a:rPr lang="it-IT" dirty="0" smtClean="0">
                <a:solidFill>
                  <a:schemeClr val="bg1"/>
                </a:solidFill>
                <a:sym typeface="Wingdings" pitchFamily="2" charset="2"/>
              </a:rPr>
              <a:t> </a:t>
            </a:r>
            <a:r>
              <a:rPr lang="it-IT" dirty="0" err="1" smtClean="0">
                <a:solidFill>
                  <a:schemeClr val="bg1"/>
                </a:solidFill>
                <a:sym typeface="Wingdings" pitchFamily="2" charset="2"/>
              </a:rPr>
              <a:t>winds</a:t>
            </a:r>
            <a:r>
              <a:rPr lang="it-IT" dirty="0" smtClean="0">
                <a:solidFill>
                  <a:schemeClr val="bg1"/>
                </a:solidFill>
                <a:sym typeface="Wingdings" pitchFamily="2" charset="2"/>
              </a:rPr>
              <a:t>  </a:t>
            </a:r>
            <a:r>
              <a:rPr lang="it-IT" dirty="0" err="1" smtClean="0">
                <a:solidFill>
                  <a:schemeClr val="bg1"/>
                </a:solidFill>
                <a:sym typeface="Wingdings" pitchFamily="2" charset="2"/>
              </a:rPr>
              <a:t>most</a:t>
            </a:r>
            <a:r>
              <a:rPr lang="it-IT" dirty="0" smtClean="0">
                <a:solidFill>
                  <a:schemeClr val="bg1"/>
                </a:solidFill>
                <a:sym typeface="Wingdings" pitchFamily="2" charset="2"/>
              </a:rPr>
              <a:t> of </a:t>
            </a:r>
            <a:r>
              <a:rPr lang="it-IT" dirty="0" err="1" smtClean="0">
                <a:solidFill>
                  <a:schemeClr val="bg1"/>
                </a:solidFill>
                <a:sym typeface="Wingdings" pitchFamily="2" charset="2"/>
              </a:rPr>
              <a:t>infalling</a:t>
            </a:r>
            <a:r>
              <a:rPr lang="it-IT" dirty="0" smtClean="0">
                <a:solidFill>
                  <a:schemeClr val="bg1"/>
                </a:solidFill>
                <a:sym typeface="Wingdings" pitchFamily="2" charset="2"/>
              </a:rPr>
              <a:t> </a:t>
            </a:r>
            <a:r>
              <a:rPr lang="it-IT" dirty="0" err="1" smtClean="0">
                <a:solidFill>
                  <a:schemeClr val="bg1"/>
                </a:solidFill>
                <a:sym typeface="Wingdings" pitchFamily="2" charset="2"/>
              </a:rPr>
              <a:t>baryons</a:t>
            </a:r>
            <a:r>
              <a:rPr lang="it-IT" dirty="0" smtClean="0">
                <a:solidFill>
                  <a:schemeClr val="bg1"/>
                </a:solidFill>
                <a:sym typeface="Wingdings" pitchFamily="2" charset="2"/>
              </a:rPr>
              <a:t> </a:t>
            </a:r>
            <a:r>
              <a:rPr lang="it-IT" b="1" dirty="0" err="1" smtClean="0">
                <a:solidFill>
                  <a:schemeClr val="bg1"/>
                </a:solidFill>
                <a:sym typeface="Wingdings" pitchFamily="2" charset="2"/>
              </a:rPr>
              <a:t>lost</a:t>
            </a:r>
            <a:r>
              <a:rPr lang="it-IT" dirty="0" smtClean="0">
                <a:solidFill>
                  <a:schemeClr val="bg1"/>
                </a:solidFill>
                <a:sym typeface="Wingdings" pitchFamily="2" charset="2"/>
              </a:rPr>
              <a:t> in small </a:t>
            </a:r>
            <a:r>
              <a:rPr lang="it-IT" dirty="0" err="1" smtClean="0">
                <a:solidFill>
                  <a:schemeClr val="bg1"/>
                </a:solidFill>
                <a:sym typeface="Wingdings" pitchFamily="2" charset="2"/>
              </a:rPr>
              <a:t>gals</a:t>
            </a:r>
            <a:r>
              <a:rPr lang="it-IT" dirty="0" smtClean="0">
                <a:solidFill>
                  <a:schemeClr val="bg1"/>
                </a:solidFill>
                <a:sym typeface="Wingdings" pitchFamily="2" charset="2"/>
              </a:rPr>
              <a:t>., </a:t>
            </a:r>
            <a:r>
              <a:rPr lang="it-IT" dirty="0" err="1" smtClean="0">
                <a:solidFill>
                  <a:schemeClr val="bg1"/>
                </a:solidFill>
                <a:sym typeface="Wingdings" pitchFamily="2" charset="2"/>
              </a:rPr>
              <a:t>but</a:t>
            </a:r>
            <a:r>
              <a:rPr lang="it-IT" dirty="0" smtClean="0">
                <a:solidFill>
                  <a:schemeClr val="bg1"/>
                </a:solidFill>
                <a:sym typeface="Wingdings" pitchFamily="2" charset="2"/>
              </a:rPr>
              <a:t> </a:t>
            </a:r>
            <a:r>
              <a:rPr lang="it-IT" b="1" dirty="0" err="1" smtClean="0">
                <a:solidFill>
                  <a:schemeClr val="bg1"/>
                </a:solidFill>
                <a:sym typeface="Wingdings" pitchFamily="2" charset="2"/>
              </a:rPr>
              <a:t>retained</a:t>
            </a:r>
            <a:r>
              <a:rPr lang="it-IT" dirty="0" smtClean="0">
                <a:solidFill>
                  <a:schemeClr val="bg1"/>
                </a:solidFill>
                <a:sym typeface="Wingdings" pitchFamily="2" charset="2"/>
              </a:rPr>
              <a:t> in </a:t>
            </a:r>
            <a:r>
              <a:rPr lang="it-IT" dirty="0" err="1" smtClean="0">
                <a:solidFill>
                  <a:schemeClr val="bg1"/>
                </a:solidFill>
                <a:sym typeface="Wingdings" pitchFamily="2" charset="2"/>
              </a:rPr>
              <a:t>bigger</a:t>
            </a:r>
            <a:r>
              <a:rPr lang="it-IT" dirty="0" smtClean="0">
                <a:solidFill>
                  <a:schemeClr val="bg1"/>
                </a:solidFill>
                <a:sym typeface="Wingdings" pitchFamily="2" charset="2"/>
              </a:rPr>
              <a:t> </a:t>
            </a:r>
            <a:r>
              <a:rPr lang="it-IT" dirty="0" err="1" smtClean="0">
                <a:solidFill>
                  <a:schemeClr val="bg1"/>
                </a:solidFill>
                <a:sym typeface="Wingdings" pitchFamily="2" charset="2"/>
              </a:rPr>
              <a:t>ones</a:t>
            </a:r>
            <a:r>
              <a:rPr lang="it-IT" dirty="0" smtClean="0">
                <a:solidFill>
                  <a:schemeClr val="bg1"/>
                </a:solidFill>
                <a:sym typeface="Wingdings" pitchFamily="2" charset="2"/>
              </a:rPr>
              <a:t>.</a:t>
            </a:r>
            <a:endParaRPr lang="it-IT" dirty="0">
              <a:solidFill>
                <a:schemeClr val="bg1"/>
              </a:solidFill>
            </a:endParaRPr>
          </a:p>
        </p:txBody>
      </p:sp>
      <p:sp>
        <p:nvSpPr>
          <p:cNvPr id="5" name="Segnaposto contenuto 4"/>
          <p:cNvSpPr>
            <a:spLocks noGrp="1"/>
          </p:cNvSpPr>
          <p:nvPr>
            <p:ph sz="quarter" idx="3"/>
          </p:nvPr>
        </p:nvSpPr>
        <p:spPr>
          <a:xfrm>
            <a:off x="5122704" y="4873837"/>
            <a:ext cx="4786789" cy="2352887"/>
          </a:xfrm>
          <a:solidFill>
            <a:schemeClr val="tx2">
              <a:lumMod val="20000"/>
              <a:lumOff val="80000"/>
            </a:schemeClr>
          </a:solidFill>
        </p:spPr>
        <p:txBody>
          <a:bodyPr>
            <a:normAutofit/>
          </a:bodyPr>
          <a:lstStyle/>
          <a:p>
            <a:r>
              <a:rPr lang="it-IT" dirty="0" err="1" smtClean="0">
                <a:solidFill>
                  <a:schemeClr val="bg1"/>
                </a:solidFill>
              </a:rPr>
              <a:t>Smaller</a:t>
            </a:r>
            <a:r>
              <a:rPr lang="it-IT" dirty="0" smtClean="0">
                <a:solidFill>
                  <a:schemeClr val="bg1"/>
                </a:solidFill>
              </a:rPr>
              <a:t>, </a:t>
            </a:r>
            <a:r>
              <a:rPr lang="it-IT" dirty="0" err="1" smtClean="0">
                <a:solidFill>
                  <a:schemeClr val="bg1"/>
                </a:solidFill>
              </a:rPr>
              <a:t>denser</a:t>
            </a:r>
            <a:r>
              <a:rPr lang="it-IT" dirty="0" smtClean="0">
                <a:solidFill>
                  <a:schemeClr val="bg1"/>
                </a:solidFill>
              </a:rPr>
              <a:t> </a:t>
            </a:r>
            <a:r>
              <a:rPr lang="it-IT" dirty="0" err="1" smtClean="0">
                <a:solidFill>
                  <a:schemeClr val="bg1"/>
                </a:solidFill>
              </a:rPr>
              <a:t>gals</a:t>
            </a:r>
            <a:r>
              <a:rPr lang="it-IT" dirty="0" smtClean="0">
                <a:solidFill>
                  <a:schemeClr val="bg1"/>
                </a:solidFill>
              </a:rPr>
              <a:t>. </a:t>
            </a:r>
            <a:r>
              <a:rPr lang="it-IT" dirty="0" err="1">
                <a:solidFill>
                  <a:schemeClr val="bg1"/>
                </a:solidFill>
              </a:rPr>
              <a:t>h</a:t>
            </a:r>
            <a:r>
              <a:rPr lang="it-IT" dirty="0" err="1" smtClean="0">
                <a:solidFill>
                  <a:schemeClr val="bg1"/>
                </a:solidFill>
              </a:rPr>
              <a:t>ave</a:t>
            </a:r>
            <a:r>
              <a:rPr lang="it-IT" dirty="0" smtClean="0">
                <a:solidFill>
                  <a:schemeClr val="bg1"/>
                </a:solidFill>
              </a:rPr>
              <a:t> </a:t>
            </a:r>
            <a:r>
              <a:rPr lang="it-IT" dirty="0" err="1" smtClean="0">
                <a:solidFill>
                  <a:schemeClr val="bg1"/>
                </a:solidFill>
              </a:rPr>
              <a:t>little</a:t>
            </a:r>
            <a:r>
              <a:rPr lang="it-IT" dirty="0" smtClean="0">
                <a:solidFill>
                  <a:schemeClr val="bg1"/>
                </a:solidFill>
              </a:rPr>
              <a:t>/no SF. </a:t>
            </a:r>
            <a:r>
              <a:rPr lang="it-IT" dirty="0" err="1" smtClean="0">
                <a:solidFill>
                  <a:schemeClr val="bg1"/>
                </a:solidFill>
              </a:rPr>
              <a:t>Bigger</a:t>
            </a:r>
            <a:r>
              <a:rPr lang="it-IT" dirty="0" smtClean="0">
                <a:solidFill>
                  <a:schemeClr val="bg1"/>
                </a:solidFill>
              </a:rPr>
              <a:t>, </a:t>
            </a:r>
            <a:r>
              <a:rPr lang="it-IT" dirty="0" err="1" smtClean="0">
                <a:solidFill>
                  <a:schemeClr val="bg1"/>
                </a:solidFill>
              </a:rPr>
              <a:t>less</a:t>
            </a:r>
            <a:r>
              <a:rPr lang="it-IT" dirty="0" smtClean="0">
                <a:solidFill>
                  <a:schemeClr val="bg1"/>
                </a:solidFill>
              </a:rPr>
              <a:t> dense </a:t>
            </a:r>
            <a:r>
              <a:rPr lang="it-IT" dirty="0" err="1" smtClean="0">
                <a:solidFill>
                  <a:schemeClr val="bg1"/>
                </a:solidFill>
              </a:rPr>
              <a:t>gals</a:t>
            </a:r>
            <a:r>
              <a:rPr lang="it-IT" dirty="0" smtClean="0">
                <a:solidFill>
                  <a:schemeClr val="bg1"/>
                </a:solidFill>
              </a:rPr>
              <a:t>. </a:t>
            </a:r>
            <a:r>
              <a:rPr lang="it-IT" dirty="0">
                <a:solidFill>
                  <a:schemeClr val="bg1"/>
                </a:solidFill>
              </a:rPr>
              <a:t>d</a:t>
            </a:r>
            <a:r>
              <a:rPr lang="it-IT" dirty="0" smtClean="0">
                <a:solidFill>
                  <a:schemeClr val="bg1"/>
                </a:solidFill>
              </a:rPr>
              <a:t>o </a:t>
            </a:r>
            <a:r>
              <a:rPr lang="it-IT" dirty="0" err="1" smtClean="0">
                <a:solidFill>
                  <a:schemeClr val="bg1"/>
                </a:solidFill>
              </a:rPr>
              <a:t>have</a:t>
            </a:r>
            <a:r>
              <a:rPr lang="it-IT" dirty="0" smtClean="0">
                <a:solidFill>
                  <a:schemeClr val="bg1"/>
                </a:solidFill>
              </a:rPr>
              <a:t> gas and SF.</a:t>
            </a:r>
            <a:endParaRPr lang="it-IT" dirty="0">
              <a:solidFill>
                <a:schemeClr val="bg1"/>
              </a:solidFill>
            </a:endParaRPr>
          </a:p>
        </p:txBody>
      </p:sp>
    </p:spTree>
    <p:extLst>
      <p:ext uri="{BB962C8B-B14F-4D97-AF65-F5344CB8AC3E}">
        <p14:creationId xmlns:p14="http://schemas.microsoft.com/office/powerpoint/2010/main" val="28146380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0951"/>
            <a:ext cx="10055056" cy="471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p:cNvSpPr txBox="1"/>
          <p:nvPr/>
        </p:nvSpPr>
        <p:spPr>
          <a:xfrm>
            <a:off x="167958" y="18572"/>
            <a:ext cx="6851968" cy="501888"/>
          </a:xfrm>
          <a:prstGeom prst="rect">
            <a:avLst/>
          </a:prstGeom>
          <a:solidFill>
            <a:srgbClr val="FFFF00"/>
          </a:solidFill>
        </p:spPr>
        <p:txBody>
          <a:bodyPr wrap="square" lIns="100794" tIns="50397" rIns="100794" bIns="50397" rtlCol="0">
            <a:spAutoFit/>
          </a:bodyPr>
          <a:lstStyle/>
          <a:p>
            <a:pPr marL="377979" indent="-377979">
              <a:buFont typeface="Wingdings"/>
              <a:buChar char="à"/>
            </a:pPr>
            <a:r>
              <a:rPr lang="it-IT" sz="2600" dirty="0" err="1">
                <a:solidFill>
                  <a:schemeClr val="bg1"/>
                </a:solidFill>
              </a:rPr>
              <a:t>Dwarf</a:t>
            </a:r>
            <a:r>
              <a:rPr lang="it-IT" sz="2600" dirty="0">
                <a:solidFill>
                  <a:schemeClr val="bg1"/>
                </a:solidFill>
              </a:rPr>
              <a:t> </a:t>
            </a:r>
            <a:r>
              <a:rPr lang="it-IT" sz="2600" dirty="0" err="1">
                <a:solidFill>
                  <a:schemeClr val="bg1"/>
                </a:solidFill>
              </a:rPr>
              <a:t>Spheroidals</a:t>
            </a:r>
            <a:r>
              <a:rPr lang="it-IT" sz="2600" dirty="0">
                <a:solidFill>
                  <a:schemeClr val="bg1"/>
                </a:solidFill>
              </a:rPr>
              <a:t>: </a:t>
            </a:r>
            <a:r>
              <a:rPr lang="it-IT" sz="2600" dirty="0" err="1">
                <a:solidFill>
                  <a:schemeClr val="bg1"/>
                </a:solidFill>
              </a:rPr>
              <a:t>ideal</a:t>
            </a:r>
            <a:r>
              <a:rPr lang="it-IT" sz="2600" dirty="0">
                <a:solidFill>
                  <a:schemeClr val="bg1"/>
                </a:solidFill>
              </a:rPr>
              <a:t> DM </a:t>
            </a:r>
            <a:r>
              <a:rPr lang="it-IT" sz="2600" dirty="0" err="1">
                <a:solidFill>
                  <a:schemeClr val="bg1"/>
                </a:solidFill>
              </a:rPr>
              <a:t>candidates</a:t>
            </a:r>
            <a:endParaRPr lang="it-IT" sz="2600" dirty="0">
              <a:solidFill>
                <a:schemeClr val="bg1"/>
              </a:solidFill>
            </a:endParaRPr>
          </a:p>
        </p:txBody>
      </p:sp>
      <p:sp>
        <p:nvSpPr>
          <p:cNvPr id="8" name="CasellaDiTesto 7"/>
          <p:cNvSpPr txBox="1"/>
          <p:nvPr/>
        </p:nvSpPr>
        <p:spPr>
          <a:xfrm>
            <a:off x="177483" y="885825"/>
            <a:ext cx="5296297" cy="1302107"/>
          </a:xfrm>
          <a:prstGeom prst="rect">
            <a:avLst/>
          </a:prstGeom>
          <a:solidFill>
            <a:srgbClr val="CCFF99"/>
          </a:solidFill>
        </p:spPr>
        <p:txBody>
          <a:bodyPr wrap="none" lIns="100794" tIns="50397" rIns="100794" bIns="50397" rtlCol="0">
            <a:spAutoFit/>
          </a:bodyPr>
          <a:lstStyle/>
          <a:p>
            <a:r>
              <a:rPr lang="it-IT" sz="2600" dirty="0" err="1">
                <a:solidFill>
                  <a:schemeClr val="bg1"/>
                </a:solidFill>
              </a:rPr>
              <a:t>Milky</a:t>
            </a:r>
            <a:r>
              <a:rPr lang="it-IT" sz="2600" dirty="0">
                <a:solidFill>
                  <a:schemeClr val="bg1"/>
                </a:solidFill>
              </a:rPr>
              <a:t> Way </a:t>
            </a:r>
            <a:r>
              <a:rPr lang="it-IT" sz="2600" dirty="0" err="1">
                <a:solidFill>
                  <a:schemeClr val="bg1"/>
                </a:solidFill>
              </a:rPr>
              <a:t>satellites</a:t>
            </a:r>
            <a:r>
              <a:rPr lang="it-IT" sz="2600" dirty="0">
                <a:solidFill>
                  <a:schemeClr val="bg1"/>
                </a:solidFill>
              </a:rPr>
              <a:t>   </a:t>
            </a:r>
            <a:r>
              <a:rPr lang="it-IT" sz="2600" dirty="0">
                <a:solidFill>
                  <a:schemeClr val="bg1"/>
                </a:solidFill>
                <a:sym typeface="Wingdings" pitchFamily="2" charset="2"/>
              </a:rPr>
              <a:t>  </a:t>
            </a:r>
            <a:r>
              <a:rPr lang="it-IT" sz="2600" b="1" dirty="0" err="1">
                <a:solidFill>
                  <a:schemeClr val="bg1"/>
                </a:solidFill>
                <a:sym typeface="Wingdings" pitchFamily="2" charset="2"/>
              </a:rPr>
              <a:t>nearby</a:t>
            </a:r>
            <a:endParaRPr lang="it-IT" sz="2600" dirty="0">
              <a:solidFill>
                <a:schemeClr val="bg1"/>
              </a:solidFill>
              <a:sym typeface="Wingdings" pitchFamily="2" charset="2"/>
            </a:endParaRPr>
          </a:p>
          <a:p>
            <a:r>
              <a:rPr lang="it-IT" sz="2600" dirty="0">
                <a:solidFill>
                  <a:schemeClr val="bg1"/>
                </a:solidFill>
                <a:sym typeface="Wingdings" pitchFamily="2" charset="2"/>
              </a:rPr>
              <a:t>High M/L         </a:t>
            </a:r>
            <a:r>
              <a:rPr lang="it-IT" sz="2600" b="1" dirty="0">
                <a:solidFill>
                  <a:schemeClr val="bg1"/>
                </a:solidFill>
                <a:sym typeface="Wingdings" pitchFamily="2" charset="2"/>
              </a:rPr>
              <a:t>DM </a:t>
            </a:r>
            <a:r>
              <a:rPr lang="it-IT" sz="2600" b="1" dirty="0" err="1">
                <a:solidFill>
                  <a:schemeClr val="bg1"/>
                </a:solidFill>
                <a:sym typeface="Wingdings" pitchFamily="2" charset="2"/>
              </a:rPr>
              <a:t>dominated</a:t>
            </a:r>
            <a:endParaRPr lang="it-IT" sz="2600" dirty="0">
              <a:solidFill>
                <a:schemeClr val="bg1"/>
              </a:solidFill>
              <a:sym typeface="Wingdings" pitchFamily="2" charset="2"/>
            </a:endParaRPr>
          </a:p>
          <a:p>
            <a:r>
              <a:rPr lang="it-IT" sz="2600" dirty="0" err="1">
                <a:solidFill>
                  <a:schemeClr val="bg1"/>
                </a:solidFill>
                <a:sym typeface="Wingdings" pitchFamily="2" charset="2"/>
              </a:rPr>
              <a:t>Old</a:t>
            </a:r>
            <a:r>
              <a:rPr lang="it-IT" sz="2600" dirty="0">
                <a:solidFill>
                  <a:schemeClr val="bg1"/>
                </a:solidFill>
                <a:sym typeface="Wingdings" pitchFamily="2" charset="2"/>
              </a:rPr>
              <a:t> stellar pop.  </a:t>
            </a:r>
            <a:r>
              <a:rPr lang="it-IT" sz="2600" b="1" dirty="0">
                <a:solidFill>
                  <a:schemeClr val="bg1"/>
                </a:solidFill>
                <a:sym typeface="Wingdings" pitchFamily="2" charset="2"/>
              </a:rPr>
              <a:t>no </a:t>
            </a:r>
            <a:r>
              <a:rPr lang="it-IT" sz="2600" b="1" dirty="0" err="1">
                <a:solidFill>
                  <a:schemeClr val="bg1"/>
                </a:solidFill>
                <a:sym typeface="Wingdings" pitchFamily="2" charset="2"/>
              </a:rPr>
              <a:t>ongoing</a:t>
            </a:r>
            <a:r>
              <a:rPr lang="it-IT" sz="2600" b="1" dirty="0">
                <a:solidFill>
                  <a:schemeClr val="bg1"/>
                </a:solidFill>
                <a:sym typeface="Wingdings" pitchFamily="2" charset="2"/>
              </a:rPr>
              <a:t> SF</a:t>
            </a:r>
            <a:endParaRPr lang="it-IT" sz="2600" b="1" dirty="0">
              <a:solidFill>
                <a:schemeClr val="bg1"/>
              </a:solidFill>
            </a:endParaRPr>
          </a:p>
        </p:txBody>
      </p:sp>
    </p:spTree>
    <p:extLst>
      <p:ext uri="{BB962C8B-B14F-4D97-AF65-F5344CB8AC3E}">
        <p14:creationId xmlns:p14="http://schemas.microsoft.com/office/powerpoint/2010/main" val="580007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fontScale="90000"/>
          </a:bodyPr>
          <a:lstStyle/>
          <a:p>
            <a:pPr eaLnBrk="1" hangingPunct="1"/>
            <a:r>
              <a:rPr lang="en-US" smtClean="0"/>
              <a:t>Ground Based γ-ray Astronomy</a:t>
            </a:r>
          </a:p>
        </p:txBody>
      </p:sp>
      <p:pic>
        <p:nvPicPr>
          <p:cNvPr id="7171" name="Picture 4"/>
          <p:cNvPicPr>
            <a:picLocks noChangeAspect="1" noChangeArrowheads="1"/>
          </p:cNvPicPr>
          <p:nvPr/>
        </p:nvPicPr>
        <p:blipFill>
          <a:blip r:embed="rId2"/>
          <a:srcRect/>
          <a:stretch>
            <a:fillRect/>
          </a:stretch>
        </p:blipFill>
        <p:spPr bwMode="auto">
          <a:xfrm>
            <a:off x="168275" y="1260475"/>
            <a:ext cx="9740900" cy="6167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52" name="Picture 8" descr="LG3Dsca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560"/>
            <a:ext cx="10077450" cy="7484290"/>
          </a:xfrm>
          <a:prstGeom prst="rect">
            <a:avLst/>
          </a:prstGeom>
          <a:noFill/>
          <a:ln w="76200">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1" y="1190625"/>
            <a:ext cx="10004966"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169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Grp="1" noChangeArrowheads="1"/>
          </p:cNvSpPr>
          <p:nvPr>
            <p:ph type="title" sz="quarter"/>
          </p:nvPr>
        </p:nvSpPr>
        <p:spPr>
          <a:xfrm>
            <a:off x="1595597" y="84032"/>
            <a:ext cx="4444672" cy="556710"/>
          </a:xfrm>
          <a:solidFill>
            <a:srgbClr val="CCFF99"/>
          </a:solidFill>
        </p:spPr>
        <p:txBody>
          <a:bodyPr>
            <a:noAutofit/>
          </a:bodyPr>
          <a:lstStyle/>
          <a:p>
            <a:pPr algn="l"/>
            <a:r>
              <a:rPr lang="it-IT" sz="2600" dirty="0" err="1">
                <a:solidFill>
                  <a:schemeClr val="bg1"/>
                </a:solidFill>
                <a:effectLst/>
                <a:latin typeface="Arial Narrow" pitchFamily="34" charset="0"/>
              </a:rPr>
              <a:t>Example</a:t>
            </a:r>
            <a:r>
              <a:rPr lang="it-IT" sz="2600" dirty="0">
                <a:solidFill>
                  <a:schemeClr val="bg1"/>
                </a:solidFill>
                <a:effectLst/>
                <a:latin typeface="Arial Narrow" pitchFamily="34" charset="0"/>
              </a:rPr>
              <a:t>: </a:t>
            </a:r>
            <a:r>
              <a:rPr lang="it-IT" sz="2600" dirty="0" err="1">
                <a:solidFill>
                  <a:schemeClr val="bg1"/>
                </a:solidFill>
                <a:effectLst/>
                <a:latin typeface="Arial Narrow" pitchFamily="34" charset="0"/>
              </a:rPr>
              <a:t>Draco</a:t>
            </a:r>
            <a:r>
              <a:rPr lang="it-IT" sz="2600" dirty="0">
                <a:solidFill>
                  <a:schemeClr val="bg1"/>
                </a:solidFill>
                <a:effectLst/>
                <a:latin typeface="Arial Narrow" pitchFamily="34" charset="0"/>
              </a:rPr>
              <a:t> </a:t>
            </a:r>
            <a:r>
              <a:rPr lang="it-IT" sz="2600" dirty="0" err="1">
                <a:solidFill>
                  <a:schemeClr val="bg1"/>
                </a:solidFill>
                <a:effectLst/>
                <a:latin typeface="Arial Narrow" pitchFamily="34" charset="0"/>
              </a:rPr>
              <a:t>dSph</a:t>
            </a:r>
            <a:r>
              <a:rPr lang="it-IT" sz="2600" dirty="0">
                <a:solidFill>
                  <a:schemeClr val="bg1"/>
                </a:solidFill>
                <a:effectLst/>
                <a:latin typeface="Arial Narrow" pitchFamily="34" charset="0"/>
              </a:rPr>
              <a:t> </a:t>
            </a:r>
            <a:r>
              <a:rPr lang="it-IT" sz="2600" dirty="0" err="1">
                <a:solidFill>
                  <a:schemeClr val="bg1"/>
                </a:solidFill>
                <a:effectLst/>
                <a:latin typeface="Arial Narrow" pitchFamily="34" charset="0"/>
              </a:rPr>
              <a:t>modeling</a:t>
            </a:r>
            <a:endParaRPr lang="it-IT" sz="2600" dirty="0">
              <a:solidFill>
                <a:schemeClr val="bg1"/>
              </a:solidFill>
              <a:effectLst/>
              <a:latin typeface="Arial Narrow" pitchFamily="34" charset="0"/>
            </a:endParaRPr>
          </a:p>
        </p:txBody>
      </p:sp>
      <p:pic>
        <p:nvPicPr>
          <p:cNvPr id="614409" name="Picture 9"/>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657577" y="763288"/>
            <a:ext cx="3382692" cy="716020"/>
          </a:xfrm>
          <a:noFill/>
          <a:ln/>
        </p:spPr>
      </p:pic>
      <p:pic>
        <p:nvPicPr>
          <p:cNvPr id="614412" name="Picture 1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657578" y="1479308"/>
            <a:ext cx="1343076" cy="600476"/>
          </a:xfrm>
          <a:noFill/>
          <a:ln/>
        </p:spPr>
      </p:pic>
      <p:pic>
        <p:nvPicPr>
          <p:cNvPr id="614415" name="Picture 1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657578" y="2829067"/>
            <a:ext cx="1385649" cy="430662"/>
          </a:xfrm>
          <a:noFill/>
          <a:ln/>
        </p:spPr>
      </p:pic>
      <p:sp>
        <p:nvSpPr>
          <p:cNvPr id="614404" name="Text Box 4"/>
          <p:cNvSpPr txBox="1">
            <a:spLocks noChangeArrowheads="1"/>
          </p:cNvSpPr>
          <p:nvPr/>
        </p:nvSpPr>
        <p:spPr bwMode="auto">
          <a:xfrm>
            <a:off x="4064222" y="2368643"/>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4411" name="Text Box 11"/>
          <p:cNvSpPr txBox="1">
            <a:spLocks noChangeArrowheads="1"/>
          </p:cNvSpPr>
          <p:nvPr/>
        </p:nvSpPr>
        <p:spPr bwMode="auto">
          <a:xfrm>
            <a:off x="5334401" y="1972994"/>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4414" name="Text Box 14"/>
          <p:cNvSpPr txBox="1">
            <a:spLocks noChangeArrowheads="1"/>
          </p:cNvSpPr>
          <p:nvPr/>
        </p:nvSpPr>
        <p:spPr bwMode="auto">
          <a:xfrm>
            <a:off x="2874523" y="5465560"/>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4417" name="Text Box 17"/>
          <p:cNvSpPr txBox="1">
            <a:spLocks noChangeArrowheads="1"/>
          </p:cNvSpPr>
          <p:nvPr/>
        </p:nvSpPr>
        <p:spPr bwMode="auto">
          <a:xfrm>
            <a:off x="2794043" y="5386781"/>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4418" name="Picture 18"/>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276665" y="2669757"/>
            <a:ext cx="3600589" cy="598726"/>
          </a:xfrm>
          <a:noFill/>
          <a:ln/>
        </p:spPr>
      </p:pic>
      <p:sp>
        <p:nvSpPr>
          <p:cNvPr id="614420" name="Text Box 20"/>
          <p:cNvSpPr txBox="1">
            <a:spLocks noChangeArrowheads="1"/>
          </p:cNvSpPr>
          <p:nvPr/>
        </p:nvSpPr>
        <p:spPr bwMode="auto">
          <a:xfrm>
            <a:off x="1366405" y="6181580"/>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4421"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579" y="3464556"/>
            <a:ext cx="1816040" cy="441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22" name="Text Box 22"/>
          <p:cNvSpPr txBox="1">
            <a:spLocks noChangeArrowheads="1"/>
          </p:cNvSpPr>
          <p:nvPr/>
        </p:nvSpPr>
        <p:spPr bwMode="auto">
          <a:xfrm>
            <a:off x="5493610" y="6339139"/>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4423"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7578" y="3940735"/>
            <a:ext cx="7316649" cy="60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24" name="Text Box 24"/>
          <p:cNvSpPr txBox="1">
            <a:spLocks noChangeArrowheads="1"/>
          </p:cNvSpPr>
          <p:nvPr/>
        </p:nvSpPr>
        <p:spPr bwMode="auto">
          <a:xfrm>
            <a:off x="2477373" y="1892464"/>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4425"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7578" y="5369274"/>
            <a:ext cx="1910517" cy="53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26" name="Text Box 26"/>
          <p:cNvSpPr txBox="1">
            <a:spLocks noChangeArrowheads="1"/>
          </p:cNvSpPr>
          <p:nvPr/>
        </p:nvSpPr>
        <p:spPr bwMode="auto">
          <a:xfrm>
            <a:off x="7556338" y="1575594"/>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4427" name="Picture 2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786" y="5369274"/>
            <a:ext cx="2802791" cy="2006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28" name="Text Box 28"/>
          <p:cNvSpPr txBox="1">
            <a:spLocks noChangeArrowheads="1"/>
          </p:cNvSpPr>
          <p:nvPr/>
        </p:nvSpPr>
        <p:spPr bwMode="auto">
          <a:xfrm>
            <a:off x="572106" y="3718401"/>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4429" name="Picture 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57579" y="2352887"/>
            <a:ext cx="682327" cy="22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0" name="Text Box 30"/>
          <p:cNvSpPr txBox="1">
            <a:spLocks noChangeArrowheads="1"/>
          </p:cNvSpPr>
          <p:nvPr/>
        </p:nvSpPr>
        <p:spPr bwMode="auto">
          <a:xfrm>
            <a:off x="1627088" y="2669757"/>
            <a:ext cx="939513" cy="717770"/>
          </a:xfrm>
          <a:prstGeom prst="rect">
            <a:avLst/>
          </a:prstGeom>
          <a:noFill/>
          <a:ln w="9525">
            <a:solidFill>
              <a:schemeClr val="bg1"/>
            </a:solidFill>
            <a:miter lim="800000"/>
            <a:headEnd/>
            <a:tailEnd/>
          </a:ln>
          <a:effectLst/>
          <a:extLst/>
        </p:spPr>
        <p:txBody>
          <a:bodyPr wrap="none" lIns="100794" tIns="50397" rIns="100794" bIns="50397">
            <a:spAutoFit/>
          </a:bodyPr>
          <a:lstStyle/>
          <a:p>
            <a:pPr eaLnBrk="1" hangingPunct="1"/>
            <a:r>
              <a:rPr lang="it-IT" dirty="0" err="1">
                <a:solidFill>
                  <a:schemeClr val="bg1"/>
                </a:solidFill>
                <a:latin typeface="Arial Narrow" pitchFamily="34" charset="0"/>
              </a:rPr>
              <a:t>cusped</a:t>
            </a:r>
            <a:r>
              <a:rPr lang="it-IT" dirty="0">
                <a:solidFill>
                  <a:schemeClr val="bg1"/>
                </a:solidFill>
                <a:latin typeface="Arial Narrow" pitchFamily="34" charset="0"/>
              </a:rPr>
              <a:t> </a:t>
            </a:r>
          </a:p>
          <a:p>
            <a:pPr eaLnBrk="1" hangingPunct="1"/>
            <a:r>
              <a:rPr lang="it-IT" dirty="0" err="1">
                <a:solidFill>
                  <a:schemeClr val="bg1"/>
                </a:solidFill>
                <a:latin typeface="Arial Narrow" pitchFamily="34" charset="0"/>
              </a:rPr>
              <a:t>profile</a:t>
            </a:r>
            <a:endParaRPr lang="it-IT" dirty="0">
              <a:solidFill>
                <a:schemeClr val="bg1"/>
              </a:solidFill>
              <a:latin typeface="Arial Narrow" pitchFamily="34" charset="0"/>
            </a:endParaRPr>
          </a:p>
        </p:txBody>
      </p:sp>
      <p:sp>
        <p:nvSpPr>
          <p:cNvPr id="614431" name="Text Box 31"/>
          <p:cNvSpPr txBox="1">
            <a:spLocks noChangeArrowheads="1"/>
          </p:cNvSpPr>
          <p:nvPr/>
        </p:nvSpPr>
        <p:spPr bwMode="auto">
          <a:xfrm>
            <a:off x="1784549" y="3543336"/>
            <a:ext cx="789051" cy="71777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dirty="0" err="1">
                <a:solidFill>
                  <a:schemeClr val="bg1"/>
                </a:solidFill>
                <a:latin typeface="Arial Narrow" pitchFamily="34" charset="0"/>
              </a:rPr>
              <a:t>cored</a:t>
            </a:r>
            <a:r>
              <a:rPr lang="it-IT" dirty="0">
                <a:solidFill>
                  <a:schemeClr val="bg1"/>
                </a:solidFill>
                <a:latin typeface="Arial Narrow" pitchFamily="34" charset="0"/>
              </a:rPr>
              <a:t> </a:t>
            </a:r>
          </a:p>
          <a:p>
            <a:pPr eaLnBrk="1" hangingPunct="1"/>
            <a:r>
              <a:rPr lang="it-IT" dirty="0" err="1">
                <a:solidFill>
                  <a:schemeClr val="bg1"/>
                </a:solidFill>
                <a:latin typeface="Arial Narrow" pitchFamily="34" charset="0"/>
              </a:rPr>
              <a:t>profile</a:t>
            </a:r>
            <a:endParaRPr lang="it-IT" dirty="0">
              <a:solidFill>
                <a:schemeClr val="bg1"/>
              </a:solidFill>
              <a:latin typeface="Arial Narrow" pitchFamily="34" charset="0"/>
            </a:endParaRPr>
          </a:p>
        </p:txBody>
      </p:sp>
      <p:sp>
        <p:nvSpPr>
          <p:cNvPr id="614432" name="Text Box 32"/>
          <p:cNvSpPr txBox="1">
            <a:spLocks noChangeArrowheads="1"/>
          </p:cNvSpPr>
          <p:nvPr/>
        </p:nvSpPr>
        <p:spPr bwMode="auto">
          <a:xfrm>
            <a:off x="1229939" y="684509"/>
            <a:ext cx="1348908" cy="71777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r>
              <a:rPr lang="it-IT" dirty="0" err="1">
                <a:solidFill>
                  <a:schemeClr val="bg1"/>
                </a:solidFill>
                <a:latin typeface="Arial Narrow" pitchFamily="34" charset="0"/>
              </a:rPr>
              <a:t>total</a:t>
            </a:r>
            <a:r>
              <a:rPr lang="it-IT" dirty="0">
                <a:solidFill>
                  <a:schemeClr val="bg1"/>
                </a:solidFill>
                <a:latin typeface="Arial Narrow" pitchFamily="34" charset="0"/>
              </a:rPr>
              <a:t> DM </a:t>
            </a:r>
          </a:p>
          <a:p>
            <a:pPr eaLnBrk="1" hangingPunct="1"/>
            <a:r>
              <a:rPr lang="it-IT" dirty="0" err="1">
                <a:solidFill>
                  <a:schemeClr val="bg1"/>
                </a:solidFill>
                <a:latin typeface="Arial Narrow" pitchFamily="34" charset="0"/>
              </a:rPr>
              <a:t>annihil</a:t>
            </a:r>
            <a:r>
              <a:rPr lang="it-IT" dirty="0">
                <a:solidFill>
                  <a:schemeClr val="bg1"/>
                </a:solidFill>
                <a:latin typeface="Arial Narrow" pitchFamily="34" charset="0"/>
              </a:rPr>
              <a:t>. rate</a:t>
            </a:r>
            <a:endParaRPr lang="it-IT" sz="900" dirty="0">
              <a:solidFill>
                <a:schemeClr val="bg1"/>
              </a:solidFill>
              <a:latin typeface="Arial Narrow" pitchFamily="34" charset="0"/>
            </a:endParaRPr>
          </a:p>
        </p:txBody>
      </p:sp>
      <p:sp>
        <p:nvSpPr>
          <p:cNvPr id="614433" name="Text Box 33"/>
          <p:cNvSpPr txBox="1">
            <a:spLocks noChangeArrowheads="1"/>
          </p:cNvSpPr>
          <p:nvPr/>
        </p:nvSpPr>
        <p:spPr bwMode="auto">
          <a:xfrm>
            <a:off x="4094670" y="1558088"/>
            <a:ext cx="1699864" cy="33941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sz="1500" b="1" dirty="0" err="1">
                <a:solidFill>
                  <a:schemeClr val="bg1"/>
                </a:solidFill>
                <a:latin typeface="Arial Narrow" pitchFamily="34" charset="0"/>
              </a:rPr>
              <a:t>N</a:t>
            </a:r>
            <a:r>
              <a:rPr lang="it-IT" sz="1500" b="1" baseline="-25000" dirty="0" err="1">
                <a:solidFill>
                  <a:schemeClr val="bg1"/>
                </a:solidFill>
                <a:latin typeface="Symbol" pitchFamily="18" charset="2"/>
              </a:rPr>
              <a:t>g</a:t>
            </a:r>
            <a:r>
              <a:rPr lang="it-IT" sz="1500" b="1" dirty="0">
                <a:solidFill>
                  <a:schemeClr val="bg1"/>
                </a:solidFill>
                <a:latin typeface="Arial Narrow" pitchFamily="34" charset="0"/>
              </a:rPr>
              <a:t>:  </a:t>
            </a:r>
            <a:r>
              <a:rPr lang="it-IT" sz="1500" b="1" dirty="0">
                <a:solidFill>
                  <a:schemeClr val="bg1"/>
                </a:solidFill>
                <a:latin typeface="Symbol" pitchFamily="18" charset="2"/>
              </a:rPr>
              <a:t>g</a:t>
            </a:r>
            <a:r>
              <a:rPr lang="it-IT" sz="1500" b="1" dirty="0">
                <a:solidFill>
                  <a:schemeClr val="bg1"/>
                </a:solidFill>
                <a:latin typeface="Arial Narrow" pitchFamily="34" charset="0"/>
              </a:rPr>
              <a:t>-</a:t>
            </a:r>
            <a:r>
              <a:rPr lang="it-IT" sz="1500" b="1" dirty="0" err="1">
                <a:solidFill>
                  <a:schemeClr val="bg1"/>
                </a:solidFill>
                <a:latin typeface="Arial Narrow" pitchFamily="34" charset="0"/>
              </a:rPr>
              <a:t>rays</a:t>
            </a:r>
            <a:r>
              <a:rPr lang="it-IT" sz="1500" b="1" dirty="0">
                <a:solidFill>
                  <a:schemeClr val="bg1"/>
                </a:solidFill>
                <a:latin typeface="Arial Narrow" pitchFamily="34" charset="0"/>
              </a:rPr>
              <a:t> / </a:t>
            </a:r>
            <a:r>
              <a:rPr lang="it-IT" sz="1500" b="1" dirty="0" err="1">
                <a:solidFill>
                  <a:schemeClr val="bg1"/>
                </a:solidFill>
                <a:latin typeface="Arial Narrow" pitchFamily="34" charset="0"/>
              </a:rPr>
              <a:t>annihil</a:t>
            </a:r>
            <a:r>
              <a:rPr lang="it-IT" sz="1500" b="1" dirty="0">
                <a:solidFill>
                  <a:srgbClr val="000000"/>
                </a:solidFill>
                <a:latin typeface="Arial Narrow" pitchFamily="34" charset="0"/>
              </a:rPr>
              <a:t>.</a:t>
            </a:r>
          </a:p>
        </p:txBody>
      </p:sp>
      <p:sp>
        <p:nvSpPr>
          <p:cNvPr id="614434" name="Text Box 34"/>
          <p:cNvSpPr txBox="1">
            <a:spLocks noChangeArrowheads="1"/>
          </p:cNvSpPr>
          <p:nvPr/>
        </p:nvSpPr>
        <p:spPr bwMode="auto">
          <a:xfrm>
            <a:off x="1546609" y="1601855"/>
            <a:ext cx="1051484" cy="41490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b="1" dirty="0">
                <a:solidFill>
                  <a:schemeClr val="bg1"/>
                </a:solidFill>
                <a:latin typeface="Symbol" pitchFamily="18" charset="2"/>
              </a:rPr>
              <a:t>g</a:t>
            </a:r>
            <a:r>
              <a:rPr lang="it-IT" b="1" dirty="0">
                <a:solidFill>
                  <a:schemeClr val="bg1"/>
                </a:solidFill>
                <a:latin typeface="Arial Narrow" pitchFamily="34" charset="0"/>
              </a:rPr>
              <a:t>-</a:t>
            </a:r>
            <a:r>
              <a:rPr lang="it-IT" dirty="0" err="1">
                <a:solidFill>
                  <a:schemeClr val="bg1"/>
                </a:solidFill>
                <a:latin typeface="Arial Narrow" pitchFamily="34" charset="0"/>
              </a:rPr>
              <a:t>ray</a:t>
            </a:r>
            <a:r>
              <a:rPr lang="it-IT" dirty="0">
                <a:solidFill>
                  <a:schemeClr val="bg1"/>
                </a:solidFill>
                <a:latin typeface="Arial Narrow" pitchFamily="34" charset="0"/>
              </a:rPr>
              <a:t> </a:t>
            </a:r>
            <a:r>
              <a:rPr lang="it-IT" dirty="0" err="1">
                <a:solidFill>
                  <a:schemeClr val="bg1"/>
                </a:solidFill>
                <a:latin typeface="Arial Narrow" pitchFamily="34" charset="0"/>
              </a:rPr>
              <a:t>flux</a:t>
            </a:r>
            <a:endParaRPr lang="it-IT" dirty="0">
              <a:solidFill>
                <a:schemeClr val="bg1"/>
              </a:solidFill>
              <a:latin typeface="Arial Narrow" pitchFamily="34" charset="0"/>
            </a:endParaRPr>
          </a:p>
        </p:txBody>
      </p:sp>
      <p:sp>
        <p:nvSpPr>
          <p:cNvPr id="614435" name="Text Box 35"/>
          <p:cNvSpPr txBox="1">
            <a:spLocks noChangeArrowheads="1"/>
          </p:cNvSpPr>
          <p:nvPr/>
        </p:nvSpPr>
        <p:spPr bwMode="auto">
          <a:xfrm>
            <a:off x="594850" y="5369274"/>
            <a:ext cx="1126886" cy="409555"/>
          </a:xfrm>
          <a:prstGeom prst="rect">
            <a:avLst/>
          </a:prstGeom>
          <a:solidFill>
            <a:srgbClr val="C00000"/>
          </a:solidFill>
          <a:ln w="9525">
            <a:noFill/>
            <a:miter lim="800000"/>
            <a:headEnd/>
            <a:tailEnd/>
          </a:ln>
          <a:effectLst/>
          <a:extLst/>
        </p:spPr>
        <p:txBody>
          <a:bodyPr wrap="none" lIns="100794" tIns="50397" rIns="100794" bIns="50397">
            <a:spAutoFit/>
          </a:bodyPr>
          <a:lstStyle/>
          <a:p>
            <a:pPr eaLnBrk="1" hangingPunct="1"/>
            <a:r>
              <a:rPr lang="it-IT" b="1" dirty="0">
                <a:solidFill>
                  <a:srgbClr val="FFFF00"/>
                </a:solidFill>
                <a:latin typeface="Symbol" pitchFamily="18" charset="2"/>
              </a:rPr>
              <a:t>g</a:t>
            </a:r>
            <a:r>
              <a:rPr lang="it-IT" b="1" dirty="0">
                <a:solidFill>
                  <a:srgbClr val="FFFF00"/>
                </a:solidFill>
                <a:latin typeface="Arial Narrow" pitchFamily="34" charset="0"/>
              </a:rPr>
              <a:t>-</a:t>
            </a:r>
            <a:r>
              <a:rPr lang="it-IT" b="1" dirty="0" err="1">
                <a:solidFill>
                  <a:srgbClr val="FFFF00"/>
                </a:solidFill>
                <a:latin typeface="Arial Narrow" pitchFamily="34" charset="0"/>
              </a:rPr>
              <a:t>ray</a:t>
            </a:r>
            <a:r>
              <a:rPr lang="it-IT" b="1" dirty="0">
                <a:solidFill>
                  <a:srgbClr val="FFFF00"/>
                </a:solidFill>
                <a:latin typeface="Arial Narrow" pitchFamily="34" charset="0"/>
              </a:rPr>
              <a:t> </a:t>
            </a:r>
            <a:r>
              <a:rPr lang="it-IT" b="1" dirty="0" err="1">
                <a:solidFill>
                  <a:srgbClr val="FFFF00"/>
                </a:solidFill>
                <a:latin typeface="Arial Narrow" pitchFamily="34" charset="0"/>
              </a:rPr>
              <a:t>flux</a:t>
            </a:r>
            <a:endParaRPr lang="it-IT" b="1" dirty="0">
              <a:solidFill>
                <a:srgbClr val="FFFF00"/>
              </a:solidFill>
              <a:latin typeface="Arial Narrow" pitchFamily="34" charset="0"/>
            </a:endParaRPr>
          </a:p>
        </p:txBody>
      </p:sp>
      <p:sp>
        <p:nvSpPr>
          <p:cNvPr id="614436" name="Text Box 36"/>
          <p:cNvSpPr txBox="1">
            <a:spLocks noChangeArrowheads="1"/>
          </p:cNvSpPr>
          <p:nvPr/>
        </p:nvSpPr>
        <p:spPr bwMode="auto">
          <a:xfrm>
            <a:off x="3133458" y="5369275"/>
            <a:ext cx="344662" cy="24684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endParaRPr lang="it-IT" sz="900">
              <a:latin typeface="Arial Narrow" pitchFamily="34" charset="0"/>
            </a:endParaRPr>
          </a:p>
        </p:txBody>
      </p:sp>
      <p:sp>
        <p:nvSpPr>
          <p:cNvPr id="614437" name="Text Box 37"/>
          <p:cNvSpPr txBox="1">
            <a:spLocks noChangeArrowheads="1"/>
          </p:cNvSpPr>
          <p:nvPr/>
        </p:nvSpPr>
        <p:spPr bwMode="auto">
          <a:xfrm>
            <a:off x="3311104" y="5687895"/>
            <a:ext cx="203621" cy="240278"/>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900">
              <a:latin typeface="Arial Narrow" pitchFamily="34" charset="0"/>
            </a:endParaRPr>
          </a:p>
        </p:txBody>
      </p:sp>
      <p:sp>
        <p:nvSpPr>
          <p:cNvPr id="614438" name="Text Box 38"/>
          <p:cNvSpPr txBox="1">
            <a:spLocks noChangeArrowheads="1"/>
          </p:cNvSpPr>
          <p:nvPr/>
        </p:nvSpPr>
        <p:spPr bwMode="auto">
          <a:xfrm>
            <a:off x="3768547" y="5369275"/>
            <a:ext cx="418145" cy="246842"/>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endParaRPr lang="it-IT" sz="900">
              <a:latin typeface="Arial Narrow" pitchFamily="34" charset="0"/>
            </a:endParaRPr>
          </a:p>
        </p:txBody>
      </p:sp>
      <p:sp>
        <p:nvSpPr>
          <p:cNvPr id="614440" name="Text Box 40"/>
          <p:cNvSpPr txBox="1">
            <a:spLocks noChangeArrowheads="1"/>
          </p:cNvSpPr>
          <p:nvPr/>
        </p:nvSpPr>
        <p:spPr bwMode="auto">
          <a:xfrm>
            <a:off x="6265165" y="922598"/>
            <a:ext cx="3728307" cy="33612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sz="1500" b="1" dirty="0">
                <a:solidFill>
                  <a:schemeClr val="bg1"/>
                </a:solidFill>
                <a:latin typeface="Symbol" pitchFamily="18" charset="2"/>
              </a:rPr>
              <a:t>&lt;</a:t>
            </a:r>
            <a:r>
              <a:rPr lang="it-IT" sz="1500" b="1" dirty="0" err="1">
                <a:solidFill>
                  <a:schemeClr val="bg1"/>
                </a:solidFill>
                <a:latin typeface="Symbol" pitchFamily="18" charset="2"/>
              </a:rPr>
              <a:t>s</a:t>
            </a:r>
            <a:r>
              <a:rPr lang="it-IT" sz="1500" b="1" baseline="-25000" dirty="0" err="1">
                <a:solidFill>
                  <a:schemeClr val="bg1"/>
                </a:solidFill>
                <a:latin typeface="Arial Narrow" pitchFamily="34" charset="0"/>
              </a:rPr>
              <a:t>A</a:t>
            </a:r>
            <a:r>
              <a:rPr lang="it-IT" sz="1500" b="1" dirty="0" err="1">
                <a:solidFill>
                  <a:schemeClr val="bg1"/>
                </a:solidFill>
                <a:latin typeface="Arial Narrow" pitchFamily="34" charset="0"/>
              </a:rPr>
              <a:t>v</a:t>
            </a:r>
            <a:r>
              <a:rPr lang="it-IT" sz="1500" b="1" dirty="0">
                <a:solidFill>
                  <a:schemeClr val="bg1"/>
                </a:solidFill>
                <a:latin typeface="Arial Narrow" pitchFamily="34" charset="0"/>
              </a:rPr>
              <a:t>&gt;, m</a:t>
            </a:r>
            <a:r>
              <a:rPr lang="it-IT" sz="1500" b="1" baseline="-25000" dirty="0">
                <a:solidFill>
                  <a:schemeClr val="bg1"/>
                </a:solidFill>
                <a:latin typeface="Symbol" pitchFamily="18" charset="2"/>
              </a:rPr>
              <a:t>c</a:t>
            </a:r>
            <a:r>
              <a:rPr lang="it-IT" sz="1500" b="1" dirty="0">
                <a:solidFill>
                  <a:schemeClr val="bg1"/>
                </a:solidFill>
                <a:latin typeface="Arial Narrow" pitchFamily="34" charset="0"/>
              </a:rPr>
              <a:t>: WIMP </a:t>
            </a:r>
            <a:r>
              <a:rPr lang="it-IT" sz="1500" b="1" dirty="0" err="1">
                <a:solidFill>
                  <a:schemeClr val="bg1"/>
                </a:solidFill>
                <a:latin typeface="Arial Narrow" pitchFamily="34" charset="0"/>
              </a:rPr>
              <a:t>annihil</a:t>
            </a:r>
            <a:r>
              <a:rPr lang="it-IT" sz="1500" b="1" dirty="0">
                <a:solidFill>
                  <a:schemeClr val="bg1"/>
                </a:solidFill>
                <a:latin typeface="Arial Narrow" pitchFamily="34" charset="0"/>
              </a:rPr>
              <a:t>. cross </a:t>
            </a:r>
            <a:r>
              <a:rPr lang="it-IT" sz="1500" b="1" dirty="0" err="1">
                <a:solidFill>
                  <a:schemeClr val="bg1"/>
                </a:solidFill>
                <a:latin typeface="Arial Narrow" pitchFamily="34" charset="0"/>
              </a:rPr>
              <a:t>section</a:t>
            </a:r>
            <a:r>
              <a:rPr lang="it-IT" sz="1500" b="1" dirty="0">
                <a:solidFill>
                  <a:schemeClr val="bg1"/>
                </a:solidFill>
                <a:latin typeface="Arial Narrow" pitchFamily="34" charset="0"/>
              </a:rPr>
              <a:t>, mass</a:t>
            </a:r>
          </a:p>
        </p:txBody>
      </p:sp>
      <p:sp>
        <p:nvSpPr>
          <p:cNvPr id="614441" name="Text Box 41"/>
          <p:cNvSpPr txBox="1">
            <a:spLocks noChangeArrowheads="1"/>
          </p:cNvSpPr>
          <p:nvPr/>
        </p:nvSpPr>
        <p:spPr bwMode="auto">
          <a:xfrm>
            <a:off x="6321150" y="127799"/>
            <a:ext cx="1152959" cy="448169"/>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sz="2200" dirty="0">
                <a:latin typeface="Arial Narrow" pitchFamily="34" charset="0"/>
              </a:rPr>
              <a:t>d~80 </a:t>
            </a:r>
            <a:r>
              <a:rPr lang="it-IT" sz="2200" dirty="0" err="1">
                <a:latin typeface="Arial Narrow" pitchFamily="34" charset="0"/>
              </a:rPr>
              <a:t>kpc</a:t>
            </a:r>
            <a:endParaRPr lang="it-IT" sz="2200" dirty="0">
              <a:latin typeface="Arial Narrow" pitchFamily="34" charset="0"/>
            </a:endParaRPr>
          </a:p>
        </p:txBody>
      </p:sp>
      <p:sp>
        <p:nvSpPr>
          <p:cNvPr id="614442" name="Text Box 42"/>
          <p:cNvSpPr txBox="1">
            <a:spLocks noChangeArrowheads="1"/>
          </p:cNvSpPr>
          <p:nvPr/>
        </p:nvSpPr>
        <p:spPr bwMode="auto">
          <a:xfrm>
            <a:off x="7920247" y="5607364"/>
            <a:ext cx="2116964" cy="8158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sz="1500">
                <a:latin typeface="Arial Narrow" pitchFamily="34" charset="0"/>
              </a:rPr>
              <a:t>r</a:t>
            </a:r>
            <a:r>
              <a:rPr lang="it-IT" sz="1500" baseline="-25000">
                <a:latin typeface="Arial Narrow" pitchFamily="34" charset="0"/>
              </a:rPr>
              <a:t>s</a:t>
            </a:r>
            <a:r>
              <a:rPr lang="it-IT" sz="1500">
                <a:latin typeface="Arial Narrow" pitchFamily="34" charset="0"/>
              </a:rPr>
              <a:t> = 7 – 0.2  kpc</a:t>
            </a:r>
          </a:p>
          <a:p>
            <a:pPr eaLnBrk="1" hangingPunct="1"/>
            <a:r>
              <a:rPr lang="it-IT" sz="1500">
                <a:latin typeface="Symbol" pitchFamily="18" charset="2"/>
              </a:rPr>
              <a:t>r</a:t>
            </a:r>
            <a:r>
              <a:rPr lang="it-IT" sz="1500" baseline="-25000">
                <a:latin typeface="Arial Narrow" pitchFamily="34" charset="0"/>
              </a:rPr>
              <a:t>0</a:t>
            </a:r>
            <a:r>
              <a:rPr lang="it-IT" sz="1500">
                <a:latin typeface="Arial Narrow" pitchFamily="34" charset="0"/>
              </a:rPr>
              <a:t> = 10</a:t>
            </a:r>
            <a:r>
              <a:rPr lang="it-IT" sz="1500" baseline="30000">
                <a:latin typeface="Arial Narrow" pitchFamily="34" charset="0"/>
              </a:rPr>
              <a:t>7</a:t>
            </a:r>
            <a:r>
              <a:rPr lang="it-IT" sz="1500">
                <a:latin typeface="Arial Narrow" pitchFamily="34" charset="0"/>
              </a:rPr>
              <a:t> – 10</a:t>
            </a:r>
            <a:r>
              <a:rPr lang="it-IT" sz="1500" baseline="30000">
                <a:latin typeface="Arial Narrow" pitchFamily="34" charset="0"/>
              </a:rPr>
              <a:t>9</a:t>
            </a:r>
            <a:r>
              <a:rPr lang="it-IT" sz="1500">
                <a:latin typeface="Arial Narrow" pitchFamily="34" charset="0"/>
              </a:rPr>
              <a:t> M</a:t>
            </a:r>
            <a:r>
              <a:rPr lang="it-IT" sz="1500" baseline="-25000">
                <a:latin typeface="Wingdings 2" pitchFamily="18" charset="2"/>
              </a:rPr>
              <a:t>ž</a:t>
            </a:r>
            <a:r>
              <a:rPr lang="it-IT" sz="1500">
                <a:latin typeface="Arial Narrow" pitchFamily="34" charset="0"/>
              </a:rPr>
              <a:t> kpc</a:t>
            </a:r>
            <a:r>
              <a:rPr lang="it-IT" sz="1500" baseline="30000">
                <a:latin typeface="Arial Narrow" pitchFamily="34" charset="0"/>
              </a:rPr>
              <a:t>-3</a:t>
            </a:r>
          </a:p>
          <a:p>
            <a:pPr eaLnBrk="1" hangingPunct="1"/>
            <a:r>
              <a:rPr lang="it-IT" sz="1500">
                <a:latin typeface="Symbol" pitchFamily="18" charset="2"/>
              </a:rPr>
              <a:t>r</a:t>
            </a:r>
            <a:r>
              <a:rPr lang="it-IT" sz="1500" baseline="-25000">
                <a:latin typeface="Arial Narrow" pitchFamily="34" charset="0"/>
              </a:rPr>
              <a:t>0</a:t>
            </a:r>
            <a:r>
              <a:rPr lang="it-IT" sz="1500" baseline="30000">
                <a:latin typeface="Arial Narrow" pitchFamily="34" charset="0"/>
              </a:rPr>
              <a:t>2 </a:t>
            </a:r>
            <a:r>
              <a:rPr lang="it-IT" sz="1500">
                <a:latin typeface="Arial Narrow" pitchFamily="34" charset="0"/>
              </a:rPr>
              <a:t>r</a:t>
            </a:r>
            <a:r>
              <a:rPr lang="it-IT" sz="1500" baseline="-25000">
                <a:latin typeface="Arial Narrow" pitchFamily="34" charset="0"/>
              </a:rPr>
              <a:t>s</a:t>
            </a:r>
            <a:r>
              <a:rPr lang="it-IT" sz="1500" baseline="30000">
                <a:latin typeface="Arial Narrow" pitchFamily="34" charset="0"/>
              </a:rPr>
              <a:t>3</a:t>
            </a:r>
            <a:r>
              <a:rPr lang="it-IT" sz="1500">
                <a:latin typeface="Arial Narrow" pitchFamily="34" charset="0"/>
              </a:rPr>
              <a:t> = 0.03 – 6 M</a:t>
            </a:r>
            <a:r>
              <a:rPr lang="it-IT" sz="1500" baseline="-25000">
                <a:latin typeface="Wingdings 2" pitchFamily="18" charset="2"/>
              </a:rPr>
              <a:t>ž</a:t>
            </a:r>
            <a:r>
              <a:rPr lang="it-IT" sz="1500" baseline="30000">
                <a:latin typeface="Arial Narrow" pitchFamily="34" charset="0"/>
              </a:rPr>
              <a:t>2 </a:t>
            </a:r>
            <a:r>
              <a:rPr lang="it-IT" sz="1500">
                <a:latin typeface="Arial Narrow" pitchFamily="34" charset="0"/>
              </a:rPr>
              <a:t>kpc</a:t>
            </a:r>
            <a:r>
              <a:rPr lang="it-IT" sz="1500" baseline="30000">
                <a:latin typeface="Arial Narrow" pitchFamily="34" charset="0"/>
              </a:rPr>
              <a:t>-3</a:t>
            </a:r>
          </a:p>
        </p:txBody>
      </p:sp>
      <p:sp>
        <p:nvSpPr>
          <p:cNvPr id="614444" name="Text Box 44"/>
          <p:cNvSpPr txBox="1">
            <a:spLocks noChangeArrowheads="1"/>
          </p:cNvSpPr>
          <p:nvPr/>
        </p:nvSpPr>
        <p:spPr bwMode="auto">
          <a:xfrm>
            <a:off x="673580" y="2907847"/>
            <a:ext cx="908020" cy="302864"/>
          </a:xfrm>
          <a:prstGeom prst="rect">
            <a:avLst/>
          </a:prstGeom>
          <a:solidFill>
            <a:srgbClr val="0070C0"/>
          </a:solidFill>
          <a:ln>
            <a:noFill/>
          </a:ln>
          <a:effectLst/>
          <a:extLst/>
        </p:spPr>
        <p:txBody>
          <a:bodyPr wrap="none" lIns="100794" tIns="50397" rIns="100794" bIns="50397">
            <a:spAutoFit/>
          </a:bodyPr>
          <a:lstStyle/>
          <a:p>
            <a:r>
              <a:rPr lang="it-IT" sz="1300" b="1" dirty="0" err="1">
                <a:latin typeface="Arial Narrow" pitchFamily="34" charset="0"/>
              </a:rPr>
              <a:t>upper</a:t>
            </a:r>
            <a:r>
              <a:rPr lang="it-IT" sz="1300" b="1" dirty="0">
                <a:latin typeface="Arial Narrow" pitchFamily="34" charset="0"/>
              </a:rPr>
              <a:t> </a:t>
            </a:r>
            <a:r>
              <a:rPr lang="it-IT" sz="1300" b="1" dirty="0" err="1">
                <a:latin typeface="Arial Narrow" pitchFamily="34" charset="0"/>
              </a:rPr>
              <a:t>limit</a:t>
            </a:r>
            <a:endParaRPr lang="it-IT" sz="1300" b="1" dirty="0">
              <a:latin typeface="Arial Narrow" pitchFamily="34" charset="0"/>
            </a:endParaRPr>
          </a:p>
        </p:txBody>
      </p:sp>
      <p:sp>
        <p:nvSpPr>
          <p:cNvPr id="36" name="Text Box 48"/>
          <p:cNvSpPr txBox="1">
            <a:spLocks noChangeArrowheads="1"/>
          </p:cNvSpPr>
          <p:nvPr/>
        </p:nvSpPr>
        <p:spPr bwMode="auto">
          <a:xfrm>
            <a:off x="7894002" y="84032"/>
            <a:ext cx="1153972" cy="576995"/>
          </a:xfrm>
          <a:prstGeom prst="rect">
            <a:avLst/>
          </a:prstGeom>
          <a:noFill/>
          <a:ln w="9525">
            <a:solidFill>
              <a:schemeClr val="tx1"/>
            </a:solidFill>
            <a:miter lim="800000"/>
            <a:headEnd/>
            <a:tailEnd/>
          </a:ln>
          <a:effectLst/>
          <a:extLst/>
        </p:spPr>
        <p:txBody>
          <a:bodyPr wrap="none" lIns="100794" tIns="50397" rIns="100794" bIns="50397">
            <a:spAutoFit/>
          </a:bodyPr>
          <a:lstStyle/>
          <a:p>
            <a:pPr eaLnBrk="1" hangingPunct="1"/>
            <a:r>
              <a:rPr lang="it-IT" sz="1500" dirty="0" err="1">
                <a:latin typeface="Arial Narrow" pitchFamily="34" charset="0"/>
              </a:rPr>
              <a:t>Bergström</a:t>
            </a:r>
            <a:r>
              <a:rPr lang="it-IT" sz="1500" dirty="0">
                <a:latin typeface="Arial Narrow" pitchFamily="34" charset="0"/>
              </a:rPr>
              <a:t> &amp; </a:t>
            </a:r>
          </a:p>
          <a:p>
            <a:pPr eaLnBrk="1" hangingPunct="1"/>
            <a:r>
              <a:rPr lang="it-IT" sz="1500" dirty="0" err="1">
                <a:latin typeface="Arial Narrow" pitchFamily="34" charset="0"/>
              </a:rPr>
              <a:t>Hooper</a:t>
            </a:r>
            <a:r>
              <a:rPr lang="it-IT" sz="1500" dirty="0">
                <a:latin typeface="Arial Narrow" pitchFamily="34" charset="0"/>
              </a:rPr>
              <a:t> 2006</a:t>
            </a:r>
          </a:p>
        </p:txBody>
      </p:sp>
      <p:cxnSp>
        <p:nvCxnSpPr>
          <p:cNvPr id="3" name="Connettore 2 2"/>
          <p:cNvCxnSpPr/>
          <p:nvPr/>
        </p:nvCxnSpPr>
        <p:spPr>
          <a:xfrm>
            <a:off x="3292667" y="4695825"/>
            <a:ext cx="0" cy="51413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ettangolo 6"/>
          <p:cNvSpPr/>
          <p:nvPr/>
        </p:nvSpPr>
        <p:spPr>
          <a:xfrm>
            <a:off x="4386141" y="5470812"/>
            <a:ext cx="232691" cy="327374"/>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it-IT"/>
          </a:p>
        </p:txBody>
      </p:sp>
      <p:cxnSp>
        <p:nvCxnSpPr>
          <p:cNvPr id="9" name="Connettore 2 8"/>
          <p:cNvCxnSpPr/>
          <p:nvPr/>
        </p:nvCxnSpPr>
        <p:spPr>
          <a:xfrm>
            <a:off x="4473619" y="4695825"/>
            <a:ext cx="0" cy="495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3977618" y="4695825"/>
            <a:ext cx="0" cy="49543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3443129" y="5966248"/>
            <a:ext cx="0" cy="4674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2828925" y="6143625"/>
            <a:ext cx="1123680" cy="332611"/>
          </a:xfrm>
          <a:prstGeom prst="rect">
            <a:avLst/>
          </a:prstGeom>
          <a:noFill/>
        </p:spPr>
        <p:txBody>
          <a:bodyPr wrap="none" lIns="100794" tIns="50397" rIns="100794" bIns="50397" rtlCol="0">
            <a:spAutoFit/>
          </a:bodyPr>
          <a:lstStyle/>
          <a:p>
            <a:r>
              <a:rPr lang="it-IT" sz="1500" b="1" dirty="0" err="1">
                <a:solidFill>
                  <a:srgbClr val="FF0000"/>
                </a:solidFill>
              </a:rPr>
              <a:t>astrophys</a:t>
            </a:r>
            <a:endParaRPr lang="it-IT" sz="1500" b="1" dirty="0">
              <a:solidFill>
                <a:srgbClr val="FF0000"/>
              </a:solidFill>
            </a:endParaRPr>
          </a:p>
        </p:txBody>
      </p:sp>
      <p:sp>
        <p:nvSpPr>
          <p:cNvPr id="22" name="CasellaDiTesto 21"/>
          <p:cNvSpPr txBox="1"/>
          <p:nvPr/>
        </p:nvSpPr>
        <p:spPr>
          <a:xfrm>
            <a:off x="2828925" y="5991225"/>
            <a:ext cx="1122078" cy="332611"/>
          </a:xfrm>
          <a:prstGeom prst="rect">
            <a:avLst/>
          </a:prstGeom>
          <a:noFill/>
        </p:spPr>
        <p:txBody>
          <a:bodyPr wrap="none" lIns="100794" tIns="50397" rIns="100794" bIns="50397" rtlCol="0">
            <a:spAutoFit/>
          </a:bodyPr>
          <a:lstStyle/>
          <a:p>
            <a:r>
              <a:rPr lang="it-IT" sz="1500" b="1" dirty="0">
                <a:solidFill>
                  <a:schemeClr val="bg1"/>
                </a:solidFill>
              </a:rPr>
              <a:t>part. </a:t>
            </a:r>
            <a:r>
              <a:rPr lang="it-IT" sz="1500" b="1" dirty="0" err="1">
                <a:solidFill>
                  <a:schemeClr val="bg1"/>
                </a:solidFill>
              </a:rPr>
              <a:t>phys</a:t>
            </a:r>
            <a:endParaRPr lang="it-IT" sz="1500" b="1" dirty="0">
              <a:solidFill>
                <a:schemeClr val="bg1"/>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10153650" cy="756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7157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4" name="Text Box 4"/>
          <p:cNvSpPr txBox="1">
            <a:spLocks noChangeArrowheads="1"/>
          </p:cNvSpPr>
          <p:nvPr/>
        </p:nvSpPr>
        <p:spPr bwMode="auto">
          <a:xfrm>
            <a:off x="4223431" y="4513201"/>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9529" name="Text Box 9"/>
          <p:cNvSpPr txBox="1">
            <a:spLocks noChangeArrowheads="1"/>
          </p:cNvSpPr>
          <p:nvPr/>
        </p:nvSpPr>
        <p:spPr bwMode="auto">
          <a:xfrm>
            <a:off x="2953253" y="3958242"/>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9535" name="Text Box 15"/>
          <p:cNvSpPr txBox="1">
            <a:spLocks noChangeArrowheads="1"/>
          </p:cNvSpPr>
          <p:nvPr/>
        </p:nvSpPr>
        <p:spPr bwMode="auto">
          <a:xfrm>
            <a:off x="3112463" y="3958242"/>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9538" name="Text Box 18"/>
          <p:cNvSpPr txBox="1">
            <a:spLocks noChangeArrowheads="1"/>
          </p:cNvSpPr>
          <p:nvPr/>
        </p:nvSpPr>
        <p:spPr bwMode="auto">
          <a:xfrm>
            <a:off x="3747552" y="4672511"/>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9544" name="Text Box 24"/>
          <p:cNvSpPr txBox="1">
            <a:spLocks noChangeArrowheads="1"/>
          </p:cNvSpPr>
          <p:nvPr/>
        </p:nvSpPr>
        <p:spPr bwMode="auto">
          <a:xfrm>
            <a:off x="2636583" y="4196332"/>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9545" name="Picture 25"/>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 y="4231345"/>
            <a:ext cx="5565608" cy="1062650"/>
          </a:xfrm>
          <a:noFill/>
          <a:ln/>
        </p:spPr>
      </p:pic>
      <p:pic>
        <p:nvPicPr>
          <p:cNvPr id="619553" name="Picture 3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3084663"/>
            <a:ext cx="5357718" cy="1032889"/>
          </a:xfrm>
          <a:noFill/>
          <a:ln/>
        </p:spPr>
      </p:pic>
      <p:pic>
        <p:nvPicPr>
          <p:cNvPr id="619557" name="Picture 3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361256" y="0"/>
            <a:ext cx="6716195" cy="2773045"/>
          </a:xfrm>
          <a:noFill/>
          <a:ln/>
        </p:spPr>
      </p:pic>
      <p:sp>
        <p:nvSpPr>
          <p:cNvPr id="619547" name="Text Box 27"/>
          <p:cNvSpPr txBox="1">
            <a:spLocks noChangeArrowheads="1"/>
          </p:cNvSpPr>
          <p:nvPr/>
        </p:nvSpPr>
        <p:spPr bwMode="auto">
          <a:xfrm>
            <a:off x="4699311" y="940105"/>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9552" name="Text Box 32"/>
          <p:cNvSpPr txBox="1">
            <a:spLocks noChangeArrowheads="1"/>
          </p:cNvSpPr>
          <p:nvPr/>
        </p:nvSpPr>
        <p:spPr bwMode="auto">
          <a:xfrm>
            <a:off x="6207429" y="304615"/>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9556" name="Text Box 36"/>
          <p:cNvSpPr txBox="1">
            <a:spLocks noChangeArrowheads="1"/>
          </p:cNvSpPr>
          <p:nvPr/>
        </p:nvSpPr>
        <p:spPr bwMode="auto">
          <a:xfrm>
            <a:off x="3269923" y="4196332"/>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sp>
        <p:nvSpPr>
          <p:cNvPr id="619560" name="Text Box 40"/>
          <p:cNvSpPr txBox="1">
            <a:spLocks noChangeArrowheads="1"/>
          </p:cNvSpPr>
          <p:nvPr/>
        </p:nvSpPr>
        <p:spPr bwMode="auto">
          <a:xfrm>
            <a:off x="5542598" y="1668378"/>
            <a:ext cx="995440" cy="686554"/>
          </a:xfrm>
          <a:prstGeom prst="rect">
            <a:avLst/>
          </a:prstGeom>
          <a:noFill/>
          <a:ln w="952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a:solidFill>
                  <a:srgbClr val="CC00FF"/>
                </a:solidFill>
                <a:latin typeface="Arial Narrow" pitchFamily="34" charset="0"/>
              </a:rPr>
              <a:t>MAGIC</a:t>
            </a:r>
          </a:p>
          <a:p>
            <a:pPr eaLnBrk="1" hangingPunct="1"/>
            <a:r>
              <a:rPr lang="it-IT" sz="1800">
                <a:solidFill>
                  <a:srgbClr val="CC00FF"/>
                </a:solidFill>
                <a:latin typeface="Arial Narrow" pitchFamily="34" charset="0"/>
              </a:rPr>
              <a:t>40-h exp.</a:t>
            </a:r>
          </a:p>
        </p:txBody>
      </p:sp>
      <p:sp>
        <p:nvSpPr>
          <p:cNvPr id="619561" name="Text Box 41"/>
          <p:cNvSpPr txBox="1">
            <a:spLocks noChangeArrowheads="1"/>
          </p:cNvSpPr>
          <p:nvPr/>
        </p:nvSpPr>
        <p:spPr bwMode="auto">
          <a:xfrm>
            <a:off x="8733790" y="1668380"/>
            <a:ext cx="1175703" cy="686554"/>
          </a:xfrm>
          <a:prstGeom prst="rect">
            <a:avLst/>
          </a:prstGeom>
          <a:noFill/>
          <a:ln w="9525">
            <a:solidFill>
              <a:srgbClr val="CC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794" tIns="50397" rIns="100794" bIns="50397">
            <a:spAutoFit/>
          </a:bodyPr>
          <a:lstStyle/>
          <a:p>
            <a:pPr eaLnBrk="1" hangingPunct="1"/>
            <a:r>
              <a:rPr lang="it-IT" dirty="0" smtClean="0">
                <a:solidFill>
                  <a:srgbClr val="CC00FF"/>
                </a:solidFill>
                <a:latin typeface="Arial Narrow" pitchFamily="34" charset="0"/>
              </a:rPr>
              <a:t>Fermi LAT</a:t>
            </a:r>
            <a:endParaRPr lang="it-IT" dirty="0">
              <a:solidFill>
                <a:srgbClr val="CC00FF"/>
              </a:solidFill>
              <a:latin typeface="Arial Narrow" pitchFamily="34" charset="0"/>
            </a:endParaRPr>
          </a:p>
          <a:p>
            <a:pPr eaLnBrk="1" hangingPunct="1"/>
            <a:r>
              <a:rPr lang="it-IT" sz="1800" dirty="0">
                <a:solidFill>
                  <a:srgbClr val="CC00FF"/>
                </a:solidFill>
                <a:latin typeface="Arial Narrow" pitchFamily="34" charset="0"/>
              </a:rPr>
              <a:t>1-yr </a:t>
            </a:r>
            <a:r>
              <a:rPr lang="it-IT" sz="1800" dirty="0" err="1">
                <a:solidFill>
                  <a:srgbClr val="CC00FF"/>
                </a:solidFill>
                <a:latin typeface="Arial Narrow" pitchFamily="34" charset="0"/>
              </a:rPr>
              <a:t>exp</a:t>
            </a:r>
            <a:r>
              <a:rPr lang="it-IT" sz="1800" dirty="0">
                <a:solidFill>
                  <a:srgbClr val="CC00FF"/>
                </a:solidFill>
                <a:latin typeface="Arial Narrow" pitchFamily="34" charset="0"/>
              </a:rPr>
              <a:t>.</a:t>
            </a:r>
          </a:p>
        </p:txBody>
      </p:sp>
      <p:sp>
        <p:nvSpPr>
          <p:cNvPr id="619562" name="Text Box 42"/>
          <p:cNvSpPr txBox="1">
            <a:spLocks noChangeArrowheads="1"/>
          </p:cNvSpPr>
          <p:nvPr/>
        </p:nvSpPr>
        <p:spPr bwMode="auto">
          <a:xfrm>
            <a:off x="1149460" y="5845453"/>
            <a:ext cx="2939553" cy="780641"/>
          </a:xfrm>
          <a:prstGeom prst="rect">
            <a:avLst/>
          </a:prstGeom>
          <a:solidFill>
            <a:srgbClr val="FFFF66"/>
          </a:solidFill>
          <a:ln>
            <a:noFill/>
          </a:ln>
          <a:effectLst/>
          <a:extLst/>
        </p:spPr>
        <p:txBody>
          <a:bodyPr wrap="none" lIns="100794" tIns="50397" rIns="100794" bIns="50397">
            <a:spAutoFit/>
          </a:bodyPr>
          <a:lstStyle/>
          <a:p>
            <a:pPr eaLnBrk="1" hangingPunct="1">
              <a:buFont typeface="Wingdings" pitchFamily="2" charset="2"/>
              <a:buNone/>
            </a:pPr>
            <a:r>
              <a:rPr lang="it-IT" sz="2200" dirty="0">
                <a:solidFill>
                  <a:schemeClr val="bg1"/>
                </a:solidFill>
                <a:latin typeface="Arial Narrow" pitchFamily="34" charset="0"/>
                <a:sym typeface="Wingdings" pitchFamily="2" charset="2"/>
              </a:rPr>
              <a:t>IACT </a:t>
            </a:r>
            <a:r>
              <a:rPr lang="it-IT" sz="2200" dirty="0" err="1">
                <a:solidFill>
                  <a:schemeClr val="bg1"/>
                </a:solidFill>
                <a:latin typeface="Arial Narrow" pitchFamily="34" charset="0"/>
                <a:sym typeface="Wingdings" pitchFamily="2" charset="2"/>
              </a:rPr>
              <a:t>neutralino</a:t>
            </a:r>
            <a:r>
              <a:rPr lang="it-IT" sz="2200" dirty="0">
                <a:solidFill>
                  <a:schemeClr val="bg1"/>
                </a:solidFill>
                <a:latin typeface="Arial Narrow" pitchFamily="34" charset="0"/>
                <a:sym typeface="Wingdings" pitchFamily="2" charset="2"/>
              </a:rPr>
              <a:t> </a:t>
            </a:r>
            <a:r>
              <a:rPr lang="it-IT" sz="2200" dirty="0" err="1">
                <a:solidFill>
                  <a:schemeClr val="bg1"/>
                </a:solidFill>
                <a:latin typeface="Arial Narrow" pitchFamily="34" charset="0"/>
              </a:rPr>
              <a:t>detection</a:t>
            </a:r>
            <a:r>
              <a:rPr lang="it-IT" sz="2200" dirty="0">
                <a:solidFill>
                  <a:schemeClr val="bg1"/>
                </a:solidFill>
                <a:latin typeface="Arial Narrow" pitchFamily="34" charset="0"/>
              </a:rPr>
              <a:t>: </a:t>
            </a:r>
          </a:p>
          <a:p>
            <a:pPr eaLnBrk="1" hangingPunct="1">
              <a:buFont typeface="Wingdings" pitchFamily="2" charset="2"/>
              <a:buNone/>
            </a:pPr>
            <a:r>
              <a:rPr lang="it-IT" sz="2200" dirty="0">
                <a:solidFill>
                  <a:schemeClr val="bg1"/>
                </a:solidFill>
                <a:latin typeface="Arial Narrow" pitchFamily="34" charset="0"/>
              </a:rPr>
              <a:t>    &lt;</a:t>
            </a:r>
            <a:r>
              <a:rPr lang="it-IT" sz="2200" dirty="0" err="1">
                <a:solidFill>
                  <a:schemeClr val="bg1"/>
                </a:solidFill>
                <a:latin typeface="Symbol" pitchFamily="18" charset="2"/>
              </a:rPr>
              <a:t>s</a:t>
            </a:r>
            <a:r>
              <a:rPr lang="it-IT" sz="2200" baseline="-25000" dirty="0" err="1">
                <a:solidFill>
                  <a:schemeClr val="bg1"/>
                </a:solidFill>
                <a:latin typeface="Arial Narrow" pitchFamily="34" charset="0"/>
              </a:rPr>
              <a:t>A</a:t>
            </a:r>
            <a:r>
              <a:rPr lang="it-IT" sz="2200" dirty="0" err="1">
                <a:solidFill>
                  <a:schemeClr val="bg1"/>
                </a:solidFill>
                <a:latin typeface="Arial Narrow" pitchFamily="34" charset="0"/>
              </a:rPr>
              <a:t>v</a:t>
            </a:r>
            <a:r>
              <a:rPr lang="it-IT" sz="2200" dirty="0">
                <a:solidFill>
                  <a:schemeClr val="bg1"/>
                </a:solidFill>
                <a:latin typeface="Arial Narrow" pitchFamily="34" charset="0"/>
              </a:rPr>
              <a:t>&gt;  </a:t>
            </a:r>
            <a:r>
              <a:rPr lang="it-IT" sz="2200" dirty="0">
                <a:solidFill>
                  <a:schemeClr val="bg1"/>
                </a:solidFill>
                <a:latin typeface="Symbol" pitchFamily="18" charset="2"/>
              </a:rPr>
              <a:t>³ </a:t>
            </a:r>
            <a:r>
              <a:rPr lang="it-IT" sz="2200" dirty="0">
                <a:solidFill>
                  <a:schemeClr val="bg1"/>
                </a:solidFill>
                <a:latin typeface="Arial Narrow" pitchFamily="34" charset="0"/>
              </a:rPr>
              <a:t>10</a:t>
            </a:r>
            <a:r>
              <a:rPr lang="it-IT" sz="2200" baseline="30000" dirty="0">
                <a:solidFill>
                  <a:schemeClr val="bg1"/>
                </a:solidFill>
                <a:latin typeface="Arial Narrow" pitchFamily="34" charset="0"/>
              </a:rPr>
              <a:t>-25</a:t>
            </a:r>
            <a:r>
              <a:rPr lang="it-IT" sz="2200" dirty="0">
                <a:solidFill>
                  <a:schemeClr val="bg1"/>
                </a:solidFill>
                <a:latin typeface="Arial Narrow" pitchFamily="34" charset="0"/>
              </a:rPr>
              <a:t> cm</a:t>
            </a:r>
            <a:r>
              <a:rPr lang="it-IT" sz="2200" baseline="30000" dirty="0">
                <a:solidFill>
                  <a:schemeClr val="bg1"/>
                </a:solidFill>
                <a:latin typeface="Arial Narrow" pitchFamily="34" charset="0"/>
              </a:rPr>
              <a:t>3</a:t>
            </a:r>
            <a:r>
              <a:rPr lang="it-IT" sz="2200" dirty="0">
                <a:solidFill>
                  <a:schemeClr val="bg1"/>
                </a:solidFill>
                <a:latin typeface="Arial Narrow" pitchFamily="34" charset="0"/>
              </a:rPr>
              <a:t>s</a:t>
            </a:r>
            <a:r>
              <a:rPr lang="it-IT" sz="2200" baseline="30000" dirty="0">
                <a:solidFill>
                  <a:schemeClr val="bg1"/>
                </a:solidFill>
                <a:latin typeface="Arial Narrow" pitchFamily="34" charset="0"/>
              </a:rPr>
              <a:t>-1</a:t>
            </a:r>
          </a:p>
        </p:txBody>
      </p:sp>
      <p:sp>
        <p:nvSpPr>
          <p:cNvPr id="619564" name="Text Box 44"/>
          <p:cNvSpPr txBox="1">
            <a:spLocks noChangeArrowheads="1"/>
          </p:cNvSpPr>
          <p:nvPr/>
        </p:nvSpPr>
        <p:spPr bwMode="auto">
          <a:xfrm>
            <a:off x="2398643" y="621485"/>
            <a:ext cx="202949" cy="50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endParaRPr lang="it-IT" sz="2600" b="1">
              <a:latin typeface="Arial Narrow" pitchFamily="34" charset="0"/>
            </a:endParaRPr>
          </a:p>
        </p:txBody>
      </p:sp>
      <p:pic>
        <p:nvPicPr>
          <p:cNvPr id="619565" name="Picture 45"/>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0" y="0"/>
            <a:ext cx="3213937" cy="2883210"/>
          </a:xfrm>
          <a:noFill/>
          <a:ln/>
        </p:spPr>
      </p:pic>
      <p:sp>
        <p:nvSpPr>
          <p:cNvPr id="619569" name="Text Box 49"/>
          <p:cNvSpPr txBox="1">
            <a:spLocks noChangeArrowheads="1"/>
          </p:cNvSpPr>
          <p:nvPr/>
        </p:nvSpPr>
        <p:spPr bwMode="auto">
          <a:xfrm>
            <a:off x="4324906" y="1558088"/>
            <a:ext cx="1191449" cy="33261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r>
              <a:rPr lang="it-IT" sz="1500">
                <a:solidFill>
                  <a:srgbClr val="000000"/>
                </a:solidFill>
                <a:latin typeface="Arial Narrow" pitchFamily="34" charset="0"/>
              </a:rPr>
              <a:t>max. cusped</a:t>
            </a:r>
          </a:p>
        </p:txBody>
      </p:sp>
      <p:sp>
        <p:nvSpPr>
          <p:cNvPr id="619570" name="Text Box 50"/>
          <p:cNvSpPr txBox="1">
            <a:spLocks noChangeArrowheads="1"/>
          </p:cNvSpPr>
          <p:nvPr/>
        </p:nvSpPr>
        <p:spPr bwMode="auto">
          <a:xfrm>
            <a:off x="5673815" y="684509"/>
            <a:ext cx="940938" cy="33261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sz="1500">
                <a:solidFill>
                  <a:srgbClr val="FF0000"/>
                </a:solidFill>
                <a:latin typeface="Arial Narrow" pitchFamily="34" charset="0"/>
              </a:rPr>
              <a:t>min. cored</a:t>
            </a:r>
          </a:p>
        </p:txBody>
      </p:sp>
      <p:sp>
        <p:nvSpPr>
          <p:cNvPr id="619572" name="Text Box 52"/>
          <p:cNvSpPr txBox="1">
            <a:spLocks noChangeArrowheads="1"/>
          </p:cNvSpPr>
          <p:nvPr/>
        </p:nvSpPr>
        <p:spPr bwMode="auto">
          <a:xfrm>
            <a:off x="1070729" y="446419"/>
            <a:ext cx="468881" cy="30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r>
              <a:rPr lang="it-IT" sz="1300" b="1">
                <a:solidFill>
                  <a:srgbClr val="000000"/>
                </a:solidFill>
                <a:latin typeface="Symbol" pitchFamily="18" charset="2"/>
              </a:rPr>
              <a:t>t</a:t>
            </a:r>
            <a:r>
              <a:rPr lang="it-IT" sz="1300" b="1" baseline="30000">
                <a:solidFill>
                  <a:srgbClr val="000000"/>
                </a:solidFill>
                <a:latin typeface="Arial Narrow" pitchFamily="34" charset="0"/>
              </a:rPr>
              <a:t>+</a:t>
            </a:r>
            <a:r>
              <a:rPr lang="it-IT" sz="1300" b="1">
                <a:solidFill>
                  <a:srgbClr val="000000"/>
                </a:solidFill>
                <a:latin typeface="Symbol" pitchFamily="18" charset="2"/>
              </a:rPr>
              <a:t>t</a:t>
            </a:r>
            <a:r>
              <a:rPr lang="it-IT" sz="1300" b="1" baseline="30000">
                <a:solidFill>
                  <a:srgbClr val="000000"/>
                </a:solidFill>
                <a:latin typeface="Arial Narrow" pitchFamily="34" charset="0"/>
              </a:rPr>
              <a:t>-</a:t>
            </a:r>
          </a:p>
        </p:txBody>
      </p:sp>
      <p:sp>
        <p:nvSpPr>
          <p:cNvPr id="619573" name="Text Box 53"/>
          <p:cNvSpPr txBox="1">
            <a:spLocks noChangeArrowheads="1"/>
          </p:cNvSpPr>
          <p:nvPr/>
        </p:nvSpPr>
        <p:spPr bwMode="auto">
          <a:xfrm>
            <a:off x="832789" y="1319997"/>
            <a:ext cx="554610" cy="302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r>
              <a:rPr lang="it-IT" sz="1300" b="1" dirty="0">
                <a:solidFill>
                  <a:srgbClr val="000000"/>
                </a:solidFill>
                <a:latin typeface="Arial Narrow" pitchFamily="34" charset="0"/>
              </a:rPr>
              <a:t>W</a:t>
            </a:r>
            <a:r>
              <a:rPr lang="it-IT" sz="1300" b="1" baseline="30000" dirty="0">
                <a:solidFill>
                  <a:srgbClr val="000000"/>
                </a:solidFill>
                <a:latin typeface="Arial Narrow" pitchFamily="34" charset="0"/>
              </a:rPr>
              <a:t>+</a:t>
            </a:r>
            <a:r>
              <a:rPr lang="it-IT" sz="1300" b="1" dirty="0">
                <a:solidFill>
                  <a:srgbClr val="000000"/>
                </a:solidFill>
                <a:latin typeface="Arial Narrow" pitchFamily="34" charset="0"/>
              </a:rPr>
              <a:t>W</a:t>
            </a:r>
            <a:r>
              <a:rPr lang="it-IT" sz="1300" b="1" baseline="30000" dirty="0">
                <a:solidFill>
                  <a:srgbClr val="000000"/>
                </a:solidFill>
                <a:latin typeface="Arial Narrow" pitchFamily="34" charset="0"/>
              </a:rPr>
              <a:t>-</a:t>
            </a:r>
          </a:p>
        </p:txBody>
      </p:sp>
      <p:sp>
        <p:nvSpPr>
          <p:cNvPr id="619574" name="Text Box 54"/>
          <p:cNvSpPr txBox="1">
            <a:spLocks noChangeArrowheads="1"/>
          </p:cNvSpPr>
          <p:nvPr/>
        </p:nvSpPr>
        <p:spPr bwMode="auto">
          <a:xfrm>
            <a:off x="972754" y="1636868"/>
            <a:ext cx="370906" cy="302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sz="1300" b="1">
                <a:solidFill>
                  <a:srgbClr val="FF0000"/>
                </a:solidFill>
                <a:latin typeface="Arial Narrow" pitchFamily="34" charset="0"/>
              </a:rPr>
              <a:t>ZZ</a:t>
            </a:r>
          </a:p>
        </p:txBody>
      </p:sp>
      <p:sp>
        <p:nvSpPr>
          <p:cNvPr id="619575" name="Text Box 55"/>
          <p:cNvSpPr txBox="1">
            <a:spLocks noChangeArrowheads="1"/>
          </p:cNvSpPr>
          <p:nvPr/>
        </p:nvSpPr>
        <p:spPr bwMode="auto">
          <a:xfrm>
            <a:off x="2181699" y="236340"/>
            <a:ext cx="398899" cy="57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794" tIns="50397" rIns="100794" bIns="50397">
            <a:spAutoFit/>
          </a:bodyPr>
          <a:lstStyle/>
          <a:p>
            <a:pPr eaLnBrk="1" hangingPunct="1"/>
            <a:r>
              <a:rPr lang="it-IT" sz="1500" b="1">
                <a:solidFill>
                  <a:srgbClr val="000000"/>
                </a:solidFill>
                <a:latin typeface="Arial Narrow" pitchFamily="34" charset="0"/>
              </a:rPr>
              <a:t>bb</a:t>
            </a:r>
          </a:p>
          <a:p>
            <a:pPr eaLnBrk="1" hangingPunct="1"/>
            <a:r>
              <a:rPr lang="it-IT" sz="1500" b="1">
                <a:solidFill>
                  <a:srgbClr val="CC0000"/>
                </a:solidFill>
                <a:latin typeface="Arial Narrow" pitchFamily="34" charset="0"/>
              </a:rPr>
              <a:t>t t</a:t>
            </a:r>
          </a:p>
        </p:txBody>
      </p:sp>
      <p:sp>
        <p:nvSpPr>
          <p:cNvPr id="619576" name="Text Box 56"/>
          <p:cNvSpPr txBox="1">
            <a:spLocks noChangeArrowheads="1"/>
          </p:cNvSpPr>
          <p:nvPr/>
        </p:nvSpPr>
        <p:spPr bwMode="auto">
          <a:xfrm>
            <a:off x="8847512" y="208329"/>
            <a:ext cx="265933" cy="37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r>
              <a:rPr lang="it-IT" sz="1800">
                <a:solidFill>
                  <a:srgbClr val="000000"/>
                </a:solidFill>
                <a:latin typeface="Arial Narrow" pitchFamily="34" charset="0"/>
              </a:rPr>
              <a:t>_</a:t>
            </a:r>
          </a:p>
        </p:txBody>
      </p:sp>
      <p:sp>
        <p:nvSpPr>
          <p:cNvPr id="619577" name="Text Box 57"/>
          <p:cNvSpPr txBox="1">
            <a:spLocks noChangeArrowheads="1"/>
          </p:cNvSpPr>
          <p:nvPr/>
        </p:nvSpPr>
        <p:spPr bwMode="auto">
          <a:xfrm>
            <a:off x="8847512" y="525198"/>
            <a:ext cx="304423" cy="37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794" tIns="50397" rIns="100794" bIns="50397">
            <a:spAutoFit/>
          </a:bodyPr>
          <a:lstStyle/>
          <a:p>
            <a:pPr eaLnBrk="1" hangingPunct="1"/>
            <a:r>
              <a:rPr lang="it-IT" sz="1800">
                <a:solidFill>
                  <a:srgbClr val="CC0000"/>
                </a:solidFill>
                <a:latin typeface="Arial Narrow" pitchFamily="34" charset="0"/>
              </a:rPr>
              <a:t>_</a:t>
            </a:r>
          </a:p>
        </p:txBody>
      </p:sp>
      <p:pic>
        <p:nvPicPr>
          <p:cNvPr id="619578"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7127" y="2972621"/>
            <a:ext cx="4650323" cy="459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9579" name="Text Box 59"/>
          <p:cNvSpPr txBox="1">
            <a:spLocks noChangeArrowheads="1"/>
          </p:cNvSpPr>
          <p:nvPr/>
        </p:nvSpPr>
        <p:spPr bwMode="auto">
          <a:xfrm>
            <a:off x="8450362" y="6480942"/>
            <a:ext cx="1075978" cy="302865"/>
          </a:xfrm>
          <a:prstGeom prst="rect">
            <a:avLst/>
          </a:prstGeom>
          <a:solidFill>
            <a:srgbClr val="FFFF99"/>
          </a:solidFill>
          <a:ln>
            <a:noFill/>
          </a:ln>
          <a:effectLst/>
          <a:extLst/>
        </p:spPr>
        <p:txBody>
          <a:bodyPr wrap="none" lIns="100794" tIns="50397" rIns="100794" bIns="50397">
            <a:spAutoFit/>
          </a:bodyPr>
          <a:lstStyle/>
          <a:p>
            <a:r>
              <a:rPr lang="it-IT" sz="1300" dirty="0" err="1">
                <a:solidFill>
                  <a:srgbClr val="CC3300"/>
                </a:solidFill>
                <a:latin typeface="Arial Narrow" pitchFamily="34" charset="0"/>
              </a:rPr>
              <a:t>Stoehr</a:t>
            </a:r>
            <a:r>
              <a:rPr lang="it-IT" sz="1300" dirty="0">
                <a:solidFill>
                  <a:srgbClr val="CC3300"/>
                </a:solidFill>
                <a:latin typeface="Arial Narrow" pitchFamily="34" charset="0"/>
              </a:rPr>
              <a:t> + 2003</a:t>
            </a:r>
          </a:p>
        </p:txBody>
      </p:sp>
      <p:sp>
        <p:nvSpPr>
          <p:cNvPr id="29" name="Text Box 48"/>
          <p:cNvSpPr txBox="1">
            <a:spLocks noChangeArrowheads="1"/>
          </p:cNvSpPr>
          <p:nvPr/>
        </p:nvSpPr>
        <p:spPr bwMode="auto">
          <a:xfrm>
            <a:off x="2463376" y="1955487"/>
            <a:ext cx="1819540" cy="313368"/>
          </a:xfrm>
          <a:prstGeom prst="rect">
            <a:avLst/>
          </a:prstGeom>
          <a:solidFill>
            <a:srgbClr val="FFFF99"/>
          </a:solidFill>
          <a:ln w="9525">
            <a:noFill/>
            <a:miter lim="800000"/>
            <a:headEnd/>
            <a:tailEnd/>
          </a:ln>
          <a:effectLst/>
          <a:extLst/>
        </p:spPr>
        <p:txBody>
          <a:bodyPr wrap="none" lIns="100794" tIns="50397" rIns="100794" bIns="50397">
            <a:spAutoFit/>
          </a:bodyPr>
          <a:lstStyle/>
          <a:p>
            <a:pPr eaLnBrk="1" hangingPunct="1"/>
            <a:r>
              <a:rPr lang="it-IT" sz="1300" dirty="0" err="1">
                <a:solidFill>
                  <a:srgbClr val="C00000"/>
                </a:solidFill>
                <a:latin typeface="Arial Narrow" pitchFamily="34" charset="0"/>
              </a:rPr>
              <a:t>Bergström</a:t>
            </a:r>
            <a:r>
              <a:rPr lang="it-IT" sz="1300" dirty="0">
                <a:solidFill>
                  <a:srgbClr val="C00000"/>
                </a:solidFill>
                <a:latin typeface="Arial Narrow" pitchFamily="34" charset="0"/>
              </a:rPr>
              <a:t> &amp; </a:t>
            </a:r>
            <a:r>
              <a:rPr lang="it-IT" sz="1300" dirty="0" err="1">
                <a:solidFill>
                  <a:srgbClr val="C00000"/>
                </a:solidFill>
                <a:latin typeface="Arial Narrow" pitchFamily="34" charset="0"/>
              </a:rPr>
              <a:t>Hooper</a:t>
            </a:r>
            <a:r>
              <a:rPr lang="it-IT" sz="1300" dirty="0">
                <a:solidFill>
                  <a:srgbClr val="C00000"/>
                </a:solidFill>
                <a:latin typeface="Arial Narrow" pitchFamily="34" charset="0"/>
              </a:rPr>
              <a:t> 2006</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02" y="908627"/>
            <a:ext cx="10111951" cy="668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132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3" y="994734"/>
            <a:ext cx="10111034" cy="6596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28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6" y="1062203"/>
            <a:ext cx="10111735" cy="6531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861780" y="352097"/>
            <a:ext cx="2682145" cy="461665"/>
          </a:xfrm>
          <a:prstGeom prst="rect">
            <a:avLst/>
          </a:prstGeom>
          <a:noFill/>
        </p:spPr>
        <p:txBody>
          <a:bodyPr wrap="none" rtlCol="0">
            <a:spAutoFit/>
          </a:bodyPr>
          <a:lstStyle/>
          <a:p>
            <a:r>
              <a:rPr lang="it-IT" sz="2400" b="1" dirty="0" smtClean="0"/>
              <a:t>… </a:t>
            </a:r>
            <a:r>
              <a:rPr lang="it-IT" sz="2400" b="1" dirty="0" err="1" smtClean="0"/>
              <a:t>present</a:t>
            </a:r>
            <a:r>
              <a:rPr lang="it-IT" sz="2400" b="1" dirty="0" smtClean="0"/>
              <a:t> status</a:t>
            </a:r>
            <a:endParaRPr lang="it-IT" sz="2400" b="1" dirty="0"/>
          </a:p>
        </p:txBody>
      </p:sp>
    </p:spTree>
    <p:extLst>
      <p:ext uri="{BB962C8B-B14F-4D97-AF65-F5344CB8AC3E}">
        <p14:creationId xmlns:p14="http://schemas.microsoft.com/office/powerpoint/2010/main" val="4235041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7168"/>
            <a:ext cx="10077450" cy="522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864782" y="581025"/>
            <a:ext cx="2450543" cy="461665"/>
          </a:xfrm>
          <a:prstGeom prst="rect">
            <a:avLst/>
          </a:prstGeom>
          <a:noFill/>
        </p:spPr>
        <p:txBody>
          <a:bodyPr wrap="none" rtlCol="0">
            <a:spAutoFit/>
          </a:bodyPr>
          <a:lstStyle/>
          <a:p>
            <a:r>
              <a:rPr lang="it-IT" sz="2400" b="1" dirty="0" err="1" smtClean="0"/>
              <a:t>Weniger’s</a:t>
            </a:r>
            <a:r>
              <a:rPr lang="it-IT" sz="2400" b="1" dirty="0" smtClean="0"/>
              <a:t> line?</a:t>
            </a:r>
            <a:endParaRPr lang="it-IT" sz="2400" b="1" dirty="0"/>
          </a:p>
        </p:txBody>
      </p:sp>
    </p:spTree>
    <p:extLst>
      <p:ext uri="{BB962C8B-B14F-4D97-AF65-F5344CB8AC3E}">
        <p14:creationId xmlns:p14="http://schemas.microsoft.com/office/powerpoint/2010/main" val="1488424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0" y="-36612"/>
            <a:ext cx="10029130" cy="759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104911" y="104715"/>
            <a:ext cx="2505814" cy="400110"/>
          </a:xfrm>
          <a:prstGeom prst="rect">
            <a:avLst/>
          </a:prstGeom>
          <a:solidFill>
            <a:srgbClr val="002060"/>
          </a:solidFill>
        </p:spPr>
        <p:txBody>
          <a:bodyPr wrap="none" rtlCol="0">
            <a:spAutoFit/>
          </a:bodyPr>
          <a:lstStyle/>
          <a:p>
            <a:r>
              <a:rPr lang="it-IT" dirty="0" err="1" smtClean="0">
                <a:solidFill>
                  <a:srgbClr val="002060"/>
                </a:solidFill>
              </a:rPr>
              <a:t>kgfgtfkfkgkgkhgvkg</a:t>
            </a:r>
            <a:r>
              <a:rPr lang="it-IT" b="1" dirty="0" err="1" smtClean="0">
                <a:solidFill>
                  <a:srgbClr val="002060"/>
                </a:solidFill>
              </a:rPr>
              <a:t>v</a:t>
            </a:r>
            <a:endParaRPr lang="it-IT" b="1" dirty="0">
              <a:solidFill>
                <a:srgbClr val="002060"/>
              </a:solidFill>
            </a:endParaRPr>
          </a:p>
        </p:txBody>
      </p:sp>
      <p:sp>
        <p:nvSpPr>
          <p:cNvPr id="3" name="CasellaDiTesto 2"/>
          <p:cNvSpPr txBox="1"/>
          <p:nvPr/>
        </p:nvSpPr>
        <p:spPr>
          <a:xfrm>
            <a:off x="161925" y="15069"/>
            <a:ext cx="3295967" cy="461665"/>
          </a:xfrm>
          <a:prstGeom prst="rect">
            <a:avLst/>
          </a:prstGeom>
          <a:solidFill>
            <a:srgbClr val="C00000"/>
          </a:solidFill>
        </p:spPr>
        <p:txBody>
          <a:bodyPr wrap="none" rtlCol="0">
            <a:spAutoFit/>
          </a:bodyPr>
          <a:lstStyle/>
          <a:p>
            <a:r>
              <a:rPr lang="it-IT" sz="2400" dirty="0" err="1" smtClean="0">
                <a:solidFill>
                  <a:srgbClr val="FFFF00"/>
                </a:solidFill>
              </a:rPr>
              <a:t>Weniger’s</a:t>
            </a:r>
            <a:r>
              <a:rPr lang="it-IT" sz="2400" dirty="0" smtClean="0">
                <a:solidFill>
                  <a:srgbClr val="FFFF00"/>
                </a:solidFill>
              </a:rPr>
              <a:t> line in CTA?</a:t>
            </a:r>
            <a:endParaRPr lang="it-IT" sz="2400" dirty="0">
              <a:solidFill>
                <a:srgbClr val="FFFF00"/>
              </a:solidFill>
            </a:endParaRPr>
          </a:p>
        </p:txBody>
      </p:sp>
    </p:spTree>
    <p:extLst>
      <p:ext uri="{BB962C8B-B14F-4D97-AF65-F5344CB8AC3E}">
        <p14:creationId xmlns:p14="http://schemas.microsoft.com/office/powerpoint/2010/main" val="3340260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pPr eaLnBrk="1" hangingPunct="1"/>
            <a:r>
              <a:rPr lang="en-US" smtClean="0"/>
              <a:t>Ground Based γ-ray Astronomy</a:t>
            </a:r>
          </a:p>
        </p:txBody>
      </p:sp>
      <p:pic>
        <p:nvPicPr>
          <p:cNvPr id="8195" name="Picture 4"/>
          <p:cNvPicPr>
            <a:picLocks noChangeAspect="1" noChangeArrowheads="1"/>
          </p:cNvPicPr>
          <p:nvPr/>
        </p:nvPicPr>
        <p:blipFill>
          <a:blip r:embed="rId2"/>
          <a:srcRect/>
          <a:stretch>
            <a:fillRect/>
          </a:stretch>
        </p:blipFill>
        <p:spPr bwMode="auto">
          <a:xfrm>
            <a:off x="168275" y="1260475"/>
            <a:ext cx="9740900" cy="6167438"/>
          </a:xfrm>
          <a:prstGeom prst="rect">
            <a:avLst/>
          </a:prstGeom>
          <a:noFill/>
          <a:ln w="9525">
            <a:noFill/>
            <a:miter lim="800000"/>
            <a:headEnd/>
            <a:tailEnd/>
          </a:ln>
        </p:spPr>
      </p:pic>
      <p:sp>
        <p:nvSpPr>
          <p:cNvPr id="8196" name="Rounded Rectangle 4"/>
          <p:cNvSpPr>
            <a:spLocks noChangeArrowheads="1"/>
          </p:cNvSpPr>
          <p:nvPr/>
        </p:nvSpPr>
        <p:spPr bwMode="auto">
          <a:xfrm>
            <a:off x="390525" y="4391025"/>
            <a:ext cx="1524000" cy="1447800"/>
          </a:xfrm>
          <a:prstGeom prst="roundRect">
            <a:avLst>
              <a:gd name="adj" fmla="val 16667"/>
            </a:avLst>
          </a:prstGeom>
          <a:solidFill>
            <a:srgbClr val="FF0000">
              <a:alpha val="23921"/>
            </a:srgbClr>
          </a:solidFill>
          <a:ln w="9525">
            <a:solidFill>
              <a:schemeClr val="tx1"/>
            </a:solidFill>
            <a:round/>
            <a:headEnd/>
            <a:tailEnd/>
          </a:ln>
        </p:spPr>
        <p:txBody>
          <a:bodyPr wrap="none" anchor="ctr"/>
          <a:lstStyle/>
          <a:p>
            <a:pPr defTabSz="449263" eaLnBrk="0" hangingPunct="0">
              <a:lnSpc>
                <a:spcPct val="93000"/>
              </a:lnSpc>
              <a:buClr>
                <a:srgbClr val="000000"/>
              </a:buClr>
              <a:buSzPct val="100000"/>
              <a:buFont typeface="Times New Roman" pitchFamily="18" charset="0"/>
              <a:buNone/>
            </a:pPr>
            <a:endParaRPr lang="en-US" sz="2400">
              <a:solidFill>
                <a:schemeClr val="bg1"/>
              </a:solidFill>
              <a:latin typeface="Tahoma" pitchFamily="34" charset="0"/>
            </a:endParaRPr>
          </a:p>
        </p:txBody>
      </p:sp>
      <p:sp>
        <p:nvSpPr>
          <p:cNvPr id="8197" name="Rounded Rectangle 5"/>
          <p:cNvSpPr>
            <a:spLocks noChangeArrowheads="1"/>
          </p:cNvSpPr>
          <p:nvPr/>
        </p:nvSpPr>
        <p:spPr bwMode="auto">
          <a:xfrm>
            <a:off x="1533525" y="6296025"/>
            <a:ext cx="4191000" cy="1055688"/>
          </a:xfrm>
          <a:prstGeom prst="roundRect">
            <a:avLst>
              <a:gd name="adj" fmla="val 16667"/>
            </a:avLst>
          </a:prstGeom>
          <a:solidFill>
            <a:srgbClr val="FF0000">
              <a:alpha val="23921"/>
            </a:srgbClr>
          </a:solidFill>
          <a:ln w="9525">
            <a:solidFill>
              <a:schemeClr val="tx1"/>
            </a:solidFill>
            <a:round/>
            <a:headEnd/>
            <a:tailEnd/>
          </a:ln>
        </p:spPr>
        <p:txBody>
          <a:bodyPr wrap="none" anchor="ctr"/>
          <a:lstStyle/>
          <a:p>
            <a:pPr defTabSz="449263" eaLnBrk="0" hangingPunct="0">
              <a:lnSpc>
                <a:spcPct val="93000"/>
              </a:lnSpc>
              <a:buClr>
                <a:srgbClr val="000000"/>
              </a:buClr>
              <a:buSzPct val="100000"/>
              <a:buFont typeface="Times New Roman" pitchFamily="18" charset="0"/>
              <a:buNone/>
            </a:pPr>
            <a:endParaRPr lang="en-US" sz="2400">
              <a:solidFill>
                <a:schemeClr val="bg1"/>
              </a:solidFill>
              <a:latin typeface="Tahoma" pitchFamily="34" charset="0"/>
            </a:endParaRPr>
          </a:p>
        </p:txBody>
      </p:sp>
      <p:sp>
        <p:nvSpPr>
          <p:cNvPr id="8198" name="Rounded Rectangle 6"/>
          <p:cNvSpPr>
            <a:spLocks noChangeArrowheads="1"/>
          </p:cNvSpPr>
          <p:nvPr/>
        </p:nvSpPr>
        <p:spPr bwMode="auto">
          <a:xfrm>
            <a:off x="6029325" y="6296025"/>
            <a:ext cx="3810000" cy="1055688"/>
          </a:xfrm>
          <a:prstGeom prst="roundRect">
            <a:avLst>
              <a:gd name="adj" fmla="val 16667"/>
            </a:avLst>
          </a:prstGeom>
          <a:solidFill>
            <a:srgbClr val="FF0000">
              <a:alpha val="23921"/>
            </a:srgbClr>
          </a:solidFill>
          <a:ln w="9525">
            <a:solidFill>
              <a:schemeClr val="tx1"/>
            </a:solidFill>
            <a:round/>
            <a:headEnd/>
            <a:tailEnd/>
          </a:ln>
        </p:spPr>
        <p:txBody>
          <a:bodyPr wrap="none" anchor="ctr"/>
          <a:lstStyle/>
          <a:p>
            <a:pPr defTabSz="449263" eaLnBrk="0" hangingPunct="0">
              <a:lnSpc>
                <a:spcPct val="93000"/>
              </a:lnSpc>
              <a:buClr>
                <a:srgbClr val="000000"/>
              </a:buClr>
              <a:buSzPct val="100000"/>
              <a:buFont typeface="Times New Roman" pitchFamily="18" charset="0"/>
              <a:buNone/>
            </a:pPr>
            <a:endParaRPr lang="en-US" sz="2400">
              <a:solidFill>
                <a:schemeClr val="bg1"/>
              </a:solidFill>
              <a:latin typeface="Tahoma" pitchFamily="34" charset="0"/>
            </a:endParaRPr>
          </a:p>
        </p:txBody>
      </p:sp>
      <p:sp>
        <p:nvSpPr>
          <p:cNvPr id="8199" name="Rounded Rectangle 7"/>
          <p:cNvSpPr>
            <a:spLocks noChangeArrowheads="1"/>
          </p:cNvSpPr>
          <p:nvPr/>
        </p:nvSpPr>
        <p:spPr bwMode="auto">
          <a:xfrm>
            <a:off x="4962525" y="1876425"/>
            <a:ext cx="1981200" cy="1981200"/>
          </a:xfrm>
          <a:prstGeom prst="roundRect">
            <a:avLst>
              <a:gd name="adj" fmla="val 16667"/>
            </a:avLst>
          </a:prstGeom>
          <a:solidFill>
            <a:srgbClr val="FF0000">
              <a:alpha val="23921"/>
            </a:srgbClr>
          </a:solidFill>
          <a:ln w="9525">
            <a:solidFill>
              <a:schemeClr val="tx1"/>
            </a:solidFill>
            <a:round/>
            <a:headEnd/>
            <a:tailEnd/>
          </a:ln>
        </p:spPr>
        <p:txBody>
          <a:bodyPr wrap="none" anchor="ctr"/>
          <a:lstStyle/>
          <a:p>
            <a:pPr defTabSz="449263" eaLnBrk="0" hangingPunct="0">
              <a:lnSpc>
                <a:spcPct val="93000"/>
              </a:lnSpc>
              <a:buClr>
                <a:srgbClr val="000000"/>
              </a:buClr>
              <a:buSzPct val="100000"/>
              <a:buFont typeface="Times New Roman" pitchFamily="18" charset="0"/>
              <a:buNone/>
            </a:pPr>
            <a:endParaRPr lang="en-US" sz="2400">
              <a:solidFill>
                <a:schemeClr val="bg1"/>
              </a:solidFill>
              <a:latin typeface="Tahom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4"/>
          <p:cNvPicPr>
            <a:picLocks noGrp="1" noChangeAspect="1" noChangeArrowheads="1"/>
          </p:cNvPicPr>
          <p:nvPr>
            <p:ph idx="1"/>
          </p:nvPr>
        </p:nvPicPr>
        <p:blipFill>
          <a:blip r:embed="rId2"/>
          <a:stretch>
            <a:fillRect/>
          </a:stretch>
        </p:blipFill>
        <p:spPr>
          <a:xfrm>
            <a:off x="-20955" y="1905"/>
            <a:ext cx="10210941" cy="7562850"/>
          </a:xfrm>
        </p:spPr>
      </p:pic>
      <p:sp>
        <p:nvSpPr>
          <p:cNvPr id="5" name="Title 1"/>
          <p:cNvSpPr txBox="1">
            <a:spLocks/>
          </p:cNvSpPr>
          <p:nvPr/>
        </p:nvSpPr>
        <p:spPr>
          <a:xfrm>
            <a:off x="6257925" y="660053"/>
            <a:ext cx="3732212" cy="903287"/>
          </a:xfrm>
          <a:prstGeom prst="rect">
            <a:avLst/>
          </a:prstGeom>
          <a:solidFill>
            <a:srgbClr val="C00000"/>
          </a:solidFill>
        </p:spPr>
        <p:txBody>
          <a:bodyPr vert="horz" lIns="100794" tIns="50397" rIns="100794" bIns="50397" anchor="ctr">
            <a:normAutofit fontScale="97500"/>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5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solidFill>
                  <a:srgbClr val="FFFF00"/>
                </a:solidFill>
                <a:latin typeface="Arial Narrow" pitchFamily="34" charset="0"/>
              </a:rPr>
              <a:t>Galaxy Clusters</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4"/>
          <p:cNvPicPr>
            <a:picLocks noGrp="1" noChangeAspect="1" noChangeArrowheads="1"/>
          </p:cNvPicPr>
          <p:nvPr>
            <p:ph idx="1"/>
          </p:nvPr>
        </p:nvPicPr>
        <p:blipFill>
          <a:blip r:embed="rId2"/>
          <a:srcRect/>
          <a:stretch>
            <a:fillRect/>
          </a:stretch>
        </p:blipFill>
        <p:spPr>
          <a:xfrm>
            <a:off x="0" y="0"/>
            <a:ext cx="10434638" cy="7658100"/>
          </a:xfr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801"/>
            <a:ext cx="10077450" cy="677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4029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8" y="985838"/>
            <a:ext cx="10093627" cy="657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8218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0" y="0"/>
            <a:ext cx="10056119" cy="756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237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25"/>
            <a:ext cx="10083253" cy="624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953125" y="286970"/>
            <a:ext cx="2715808" cy="461665"/>
          </a:xfrm>
          <a:prstGeom prst="rect">
            <a:avLst/>
          </a:prstGeom>
          <a:noFill/>
        </p:spPr>
        <p:txBody>
          <a:bodyPr wrap="none" rtlCol="0">
            <a:spAutoFit/>
          </a:bodyPr>
          <a:lstStyle/>
          <a:p>
            <a:r>
              <a:rPr lang="it-IT" sz="2400" b="1" dirty="0" smtClean="0"/>
              <a:t>DM: future status</a:t>
            </a:r>
            <a:endParaRPr lang="it-IT" sz="2400" b="1" dirty="0"/>
          </a:p>
        </p:txBody>
      </p:sp>
      <p:sp>
        <p:nvSpPr>
          <p:cNvPr id="3" name="CasellaDiTesto 2"/>
          <p:cNvSpPr txBox="1"/>
          <p:nvPr/>
        </p:nvSpPr>
        <p:spPr>
          <a:xfrm rot="20500395">
            <a:off x="6003349" y="3629025"/>
            <a:ext cx="2408032" cy="707886"/>
          </a:xfrm>
          <a:prstGeom prst="rect">
            <a:avLst/>
          </a:prstGeom>
          <a:solidFill>
            <a:srgbClr val="FFFF99"/>
          </a:solidFill>
        </p:spPr>
        <p:txBody>
          <a:bodyPr wrap="none" rtlCol="0">
            <a:spAutoFit/>
          </a:bodyPr>
          <a:lstStyle/>
          <a:p>
            <a:r>
              <a:rPr lang="it-IT" dirty="0" err="1" smtClean="0">
                <a:solidFill>
                  <a:srgbClr val="00B050"/>
                </a:solidFill>
              </a:rPr>
              <a:t>If</a:t>
            </a:r>
            <a:r>
              <a:rPr lang="it-IT" dirty="0" smtClean="0">
                <a:solidFill>
                  <a:srgbClr val="00B050"/>
                </a:solidFill>
              </a:rPr>
              <a:t> </a:t>
            </a:r>
            <a:r>
              <a:rPr lang="it-IT" dirty="0" err="1" smtClean="0">
                <a:solidFill>
                  <a:srgbClr val="00B050"/>
                </a:solidFill>
              </a:rPr>
              <a:t>detected</a:t>
            </a:r>
            <a:r>
              <a:rPr lang="it-IT" dirty="0" smtClean="0">
                <a:solidFill>
                  <a:srgbClr val="00B050"/>
                </a:solidFill>
              </a:rPr>
              <a:t>, </a:t>
            </a:r>
            <a:r>
              <a:rPr lang="it-IT" dirty="0" err="1" smtClean="0">
                <a:solidFill>
                  <a:srgbClr val="00B050"/>
                </a:solidFill>
              </a:rPr>
              <a:t>would</a:t>
            </a:r>
            <a:r>
              <a:rPr lang="it-IT" dirty="0" smtClean="0">
                <a:solidFill>
                  <a:srgbClr val="00B050"/>
                </a:solidFill>
              </a:rPr>
              <a:t> </a:t>
            </a:r>
          </a:p>
          <a:p>
            <a:r>
              <a:rPr lang="it-IT" dirty="0" err="1" smtClean="0">
                <a:solidFill>
                  <a:srgbClr val="00B050"/>
                </a:solidFill>
              </a:rPr>
              <a:t>overproduce</a:t>
            </a:r>
            <a:r>
              <a:rPr lang="it-IT" dirty="0" smtClean="0">
                <a:solidFill>
                  <a:srgbClr val="00B050"/>
                </a:solidFill>
              </a:rPr>
              <a:t> EGRB</a:t>
            </a:r>
            <a:endParaRPr lang="it-IT" dirty="0">
              <a:solidFill>
                <a:srgbClr val="00B050"/>
              </a:solidFill>
            </a:endParaRPr>
          </a:p>
        </p:txBody>
      </p:sp>
    </p:spTree>
    <p:extLst>
      <p:ext uri="{BB962C8B-B14F-4D97-AF65-F5344CB8AC3E}">
        <p14:creationId xmlns:p14="http://schemas.microsoft.com/office/powerpoint/2010/main" val="1709764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3" y="1114425"/>
            <a:ext cx="1006048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91615" y="276225"/>
            <a:ext cx="3684022" cy="584775"/>
          </a:xfrm>
          <a:prstGeom prst="rect">
            <a:avLst/>
          </a:prstGeom>
          <a:solidFill>
            <a:srgbClr val="002060"/>
          </a:solidFill>
        </p:spPr>
        <p:txBody>
          <a:bodyPr wrap="none" rtlCol="0">
            <a:spAutoFit/>
          </a:bodyPr>
          <a:lstStyle/>
          <a:p>
            <a:r>
              <a:rPr lang="it-IT" sz="3200" dirty="0" err="1" smtClean="0">
                <a:solidFill>
                  <a:srgbClr val="FFFF99"/>
                </a:solidFill>
                <a:latin typeface="Comic Sans MS" pitchFamily="66" charset="0"/>
                <a:cs typeface="Arial" pitchFamily="34" charset="0"/>
              </a:rPr>
              <a:t>Conclusions</a:t>
            </a:r>
            <a:r>
              <a:rPr lang="it-IT" sz="3200" dirty="0" smtClean="0">
                <a:solidFill>
                  <a:srgbClr val="FFFF99"/>
                </a:solidFill>
                <a:latin typeface="Comic Sans MS" pitchFamily="66" charset="0"/>
                <a:cs typeface="Arial" pitchFamily="34" charset="0"/>
              </a:rPr>
              <a:t> on DM</a:t>
            </a:r>
            <a:endParaRPr lang="it-IT" sz="3200" dirty="0">
              <a:solidFill>
                <a:srgbClr val="FFFF99"/>
              </a:solidFill>
              <a:latin typeface="Comic Sans MS" pitchFamily="66" charset="0"/>
              <a:cs typeface="Arial" pitchFamily="34" charset="0"/>
            </a:endParaRPr>
          </a:p>
        </p:txBody>
      </p:sp>
    </p:spTree>
    <p:extLst>
      <p:ext uri="{BB962C8B-B14F-4D97-AF65-F5344CB8AC3E}">
        <p14:creationId xmlns:p14="http://schemas.microsoft.com/office/powerpoint/2010/main" val="2839747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a:srcRect/>
          <a:stretch>
            <a:fillRect/>
          </a:stretch>
        </p:blipFill>
        <p:spPr bwMode="auto">
          <a:xfrm>
            <a:off x="314325" y="1181100"/>
            <a:ext cx="9412288" cy="2284413"/>
          </a:xfrm>
          <a:prstGeom prst="rect">
            <a:avLst/>
          </a:prstGeom>
          <a:noFill/>
          <a:ln w="9525">
            <a:noFill/>
            <a:miter lim="800000"/>
            <a:headEnd/>
            <a:tailEnd/>
          </a:ln>
        </p:spPr>
      </p:pic>
      <p:pic>
        <p:nvPicPr>
          <p:cNvPr id="24579" name="Picture 4"/>
          <p:cNvPicPr>
            <a:picLocks noChangeAspect="1" noChangeArrowheads="1"/>
          </p:cNvPicPr>
          <p:nvPr/>
        </p:nvPicPr>
        <p:blipFill>
          <a:blip r:embed="rId3"/>
          <a:srcRect/>
          <a:stretch>
            <a:fillRect/>
          </a:stretch>
        </p:blipFill>
        <p:spPr bwMode="auto">
          <a:xfrm>
            <a:off x="4200524" y="3427413"/>
            <a:ext cx="5876925" cy="4135437"/>
          </a:xfrm>
          <a:prstGeom prst="rect">
            <a:avLst/>
          </a:prstGeom>
          <a:noFill/>
          <a:ln w="9525">
            <a:noFill/>
            <a:miter lim="800000"/>
            <a:headEnd/>
            <a:tailEnd/>
          </a:ln>
        </p:spPr>
      </p:pic>
      <p:sp>
        <p:nvSpPr>
          <p:cNvPr id="24580" name="TextBox 4"/>
          <p:cNvSpPr txBox="1">
            <a:spLocks noChangeArrowheads="1"/>
          </p:cNvSpPr>
          <p:nvPr/>
        </p:nvSpPr>
        <p:spPr bwMode="auto">
          <a:xfrm>
            <a:off x="8444548" y="3933825"/>
            <a:ext cx="1276350" cy="655638"/>
          </a:xfrm>
          <a:prstGeom prst="rect">
            <a:avLst/>
          </a:prstGeom>
          <a:solidFill>
            <a:srgbClr val="FFFF00"/>
          </a:solidFill>
          <a:ln w="9525">
            <a:noFill/>
            <a:miter lim="800000"/>
            <a:headEnd/>
            <a:tailEnd/>
          </a:ln>
        </p:spPr>
        <p:txBody>
          <a:bodyPr wrap="none" lIns="100794" tIns="50397" rIns="100794" bIns="50397">
            <a:spAutoFit/>
          </a:bodyPr>
          <a:lstStyle/>
          <a:p>
            <a:r>
              <a:rPr lang="en-US" sz="1800" dirty="0" err="1">
                <a:solidFill>
                  <a:schemeClr val="bg1"/>
                </a:solidFill>
                <a:latin typeface="Arial Narrow" pitchFamily="34" charset="0"/>
              </a:rPr>
              <a:t>Franceschini</a:t>
            </a:r>
            <a:endParaRPr lang="en-US" sz="1800" dirty="0">
              <a:solidFill>
                <a:schemeClr val="bg1"/>
              </a:solidFill>
              <a:latin typeface="Arial Narrow" pitchFamily="34" charset="0"/>
            </a:endParaRPr>
          </a:p>
          <a:p>
            <a:r>
              <a:rPr lang="en-US" sz="1800" dirty="0">
                <a:solidFill>
                  <a:schemeClr val="bg1"/>
                </a:solidFill>
                <a:latin typeface="Arial Narrow" pitchFamily="34" charset="0"/>
              </a:rPr>
              <a:t>et al. 2008</a:t>
            </a:r>
          </a:p>
        </p:txBody>
      </p:sp>
      <p:sp>
        <p:nvSpPr>
          <p:cNvPr id="24581" name="TextBox 5"/>
          <p:cNvSpPr txBox="1">
            <a:spLocks noChangeArrowheads="1"/>
          </p:cNvSpPr>
          <p:nvPr/>
        </p:nvSpPr>
        <p:spPr bwMode="auto">
          <a:xfrm>
            <a:off x="228600" y="257175"/>
            <a:ext cx="8685213" cy="647700"/>
          </a:xfrm>
          <a:prstGeom prst="rect">
            <a:avLst/>
          </a:prstGeom>
          <a:solidFill>
            <a:srgbClr val="C00000"/>
          </a:solidFill>
          <a:ln w="9525">
            <a:noFill/>
            <a:miter lim="800000"/>
            <a:headEnd/>
            <a:tailEnd/>
          </a:ln>
        </p:spPr>
        <p:txBody>
          <a:bodyPr wrap="none">
            <a:spAutoFit/>
          </a:bodyPr>
          <a:lstStyle/>
          <a:p>
            <a:r>
              <a:rPr lang="en-US" sz="3600">
                <a:solidFill>
                  <a:srgbClr val="FFFF00"/>
                </a:solidFill>
                <a:latin typeface="Comic Sans MS" pitchFamily="66" charset="0"/>
              </a:rPr>
              <a:t>Evolution of cosmic star formation rate</a:t>
            </a:r>
          </a:p>
        </p:txBody>
      </p:sp>
      <p:sp>
        <p:nvSpPr>
          <p:cNvPr id="2" name="CasellaDiTesto 1"/>
          <p:cNvSpPr txBox="1"/>
          <p:nvPr/>
        </p:nvSpPr>
        <p:spPr>
          <a:xfrm>
            <a:off x="86897" y="4109422"/>
            <a:ext cx="3929858" cy="1015663"/>
          </a:xfrm>
          <a:prstGeom prst="rect">
            <a:avLst/>
          </a:prstGeom>
          <a:solidFill>
            <a:srgbClr val="FFFF99"/>
          </a:solidFill>
        </p:spPr>
        <p:txBody>
          <a:bodyPr wrap="none" rtlCol="0">
            <a:spAutoFit/>
          </a:bodyPr>
          <a:lstStyle/>
          <a:p>
            <a:r>
              <a:rPr lang="it-IT" b="1" dirty="0" err="1" smtClean="0">
                <a:solidFill>
                  <a:schemeClr val="bg1"/>
                </a:solidFill>
              </a:rPr>
              <a:t>CTA’s</a:t>
            </a:r>
            <a:r>
              <a:rPr lang="it-IT" b="1" dirty="0" smtClean="0">
                <a:solidFill>
                  <a:schemeClr val="bg1"/>
                </a:solidFill>
              </a:rPr>
              <a:t> </a:t>
            </a:r>
            <a:r>
              <a:rPr lang="it-IT" b="1" dirty="0" err="1">
                <a:solidFill>
                  <a:schemeClr val="bg1"/>
                </a:solidFill>
              </a:rPr>
              <a:t>h</a:t>
            </a:r>
            <a:r>
              <a:rPr lang="it-IT" b="1" dirty="0" err="1" smtClean="0">
                <a:solidFill>
                  <a:schemeClr val="bg1"/>
                </a:solidFill>
              </a:rPr>
              <a:t>igher</a:t>
            </a:r>
            <a:r>
              <a:rPr lang="it-IT" b="1" dirty="0" smtClean="0">
                <a:solidFill>
                  <a:schemeClr val="bg1"/>
                </a:solidFill>
              </a:rPr>
              <a:t>-E </a:t>
            </a:r>
            <a:r>
              <a:rPr lang="it-IT" b="1" dirty="0" err="1" smtClean="0">
                <a:solidFill>
                  <a:schemeClr val="bg1"/>
                </a:solidFill>
              </a:rPr>
              <a:t>extension</a:t>
            </a:r>
            <a:r>
              <a:rPr lang="it-IT" b="1" dirty="0" smtClean="0">
                <a:solidFill>
                  <a:schemeClr val="bg1"/>
                </a:solidFill>
              </a:rPr>
              <a:t> (e.g. </a:t>
            </a:r>
          </a:p>
          <a:p>
            <a:r>
              <a:rPr lang="it-IT" b="1" dirty="0" smtClean="0">
                <a:solidFill>
                  <a:schemeClr val="bg1"/>
                </a:solidFill>
              </a:rPr>
              <a:t>50 </a:t>
            </a:r>
            <a:r>
              <a:rPr lang="it-IT" b="1" dirty="0" err="1" smtClean="0">
                <a:solidFill>
                  <a:schemeClr val="bg1"/>
                </a:solidFill>
              </a:rPr>
              <a:t>TeV</a:t>
            </a:r>
            <a:r>
              <a:rPr lang="it-IT" b="1" dirty="0" smtClean="0">
                <a:solidFill>
                  <a:schemeClr val="bg1"/>
                </a:solidFill>
              </a:rPr>
              <a:t>) </a:t>
            </a:r>
            <a:r>
              <a:rPr lang="it-IT" b="1" dirty="0" err="1" smtClean="0">
                <a:solidFill>
                  <a:schemeClr val="bg1"/>
                </a:solidFill>
              </a:rPr>
              <a:t>will</a:t>
            </a:r>
            <a:r>
              <a:rPr lang="it-IT" b="1" dirty="0" smtClean="0">
                <a:solidFill>
                  <a:schemeClr val="bg1"/>
                </a:solidFill>
              </a:rPr>
              <a:t> </a:t>
            </a:r>
            <a:r>
              <a:rPr lang="it-IT" b="1" dirty="0" err="1">
                <a:solidFill>
                  <a:schemeClr val="bg1"/>
                </a:solidFill>
              </a:rPr>
              <a:t>a</a:t>
            </a:r>
            <a:r>
              <a:rPr lang="it-IT" b="1" dirty="0" err="1" smtClean="0">
                <a:solidFill>
                  <a:schemeClr val="bg1"/>
                </a:solidFill>
              </a:rPr>
              <a:t>llow</a:t>
            </a:r>
            <a:r>
              <a:rPr lang="it-IT" b="1" dirty="0" smtClean="0">
                <a:solidFill>
                  <a:schemeClr val="bg1"/>
                </a:solidFill>
              </a:rPr>
              <a:t> </a:t>
            </a:r>
            <a:r>
              <a:rPr lang="it-IT" b="1" dirty="0" err="1" smtClean="0">
                <a:solidFill>
                  <a:schemeClr val="bg1"/>
                </a:solidFill>
              </a:rPr>
              <a:t>us</a:t>
            </a:r>
            <a:r>
              <a:rPr lang="it-IT" b="1" dirty="0" smtClean="0">
                <a:solidFill>
                  <a:schemeClr val="bg1"/>
                </a:solidFill>
              </a:rPr>
              <a:t> to probe </a:t>
            </a:r>
          </a:p>
          <a:p>
            <a:r>
              <a:rPr lang="it-IT" b="1" dirty="0" err="1">
                <a:solidFill>
                  <a:schemeClr val="bg1"/>
                </a:solidFill>
              </a:rPr>
              <a:t>p</a:t>
            </a:r>
            <a:r>
              <a:rPr lang="it-IT" b="1" dirty="0" err="1" smtClean="0">
                <a:solidFill>
                  <a:schemeClr val="bg1"/>
                </a:solidFill>
              </a:rPr>
              <a:t>oorly</a:t>
            </a:r>
            <a:r>
              <a:rPr lang="it-IT" b="1" dirty="0" smtClean="0">
                <a:solidFill>
                  <a:schemeClr val="bg1"/>
                </a:solidFill>
              </a:rPr>
              <a:t> </a:t>
            </a:r>
            <a:r>
              <a:rPr lang="it-IT" b="1" dirty="0" err="1" smtClean="0">
                <a:solidFill>
                  <a:schemeClr val="bg1"/>
                </a:solidFill>
              </a:rPr>
              <a:t>known</a:t>
            </a:r>
            <a:r>
              <a:rPr lang="it-IT" b="1" dirty="0" smtClean="0">
                <a:solidFill>
                  <a:schemeClr val="bg1"/>
                </a:solidFill>
              </a:rPr>
              <a:t> sub-mm</a:t>
            </a:r>
            <a:r>
              <a:rPr lang="it-IT" b="1" dirty="0">
                <a:solidFill>
                  <a:schemeClr val="bg1"/>
                </a:solidFill>
              </a:rPr>
              <a:t> </a:t>
            </a:r>
            <a:r>
              <a:rPr lang="it-IT" b="1" dirty="0" smtClean="0">
                <a:solidFill>
                  <a:schemeClr val="bg1"/>
                </a:solidFill>
              </a:rPr>
              <a:t>EBL.</a:t>
            </a:r>
            <a:endParaRPr lang="it-IT" b="1"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2" cstate="print"/>
          <a:srcRect/>
          <a:stretch>
            <a:fillRect/>
          </a:stretch>
        </p:blipFill>
        <p:spPr bwMode="auto">
          <a:xfrm>
            <a:off x="1" y="1"/>
            <a:ext cx="10077449" cy="75628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 y="733426"/>
            <a:ext cx="10046687" cy="682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9576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9" y="123824"/>
            <a:ext cx="9991709" cy="743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639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5746" y="924348"/>
            <a:ext cx="10087948" cy="6638502"/>
          </a:xfrm>
          <a:prstGeom prst="rect">
            <a:avLst/>
          </a:prstGeom>
          <a:noFill/>
          <a:ln w="9525">
            <a:noFill/>
            <a:miter lim="800000"/>
            <a:headEnd/>
            <a:tailEnd/>
          </a:ln>
        </p:spPr>
      </p:pic>
      <p:sp>
        <p:nvSpPr>
          <p:cNvPr id="29699" name="TextBox 2"/>
          <p:cNvSpPr txBox="1">
            <a:spLocks noChangeArrowheads="1"/>
          </p:cNvSpPr>
          <p:nvPr/>
        </p:nvSpPr>
        <p:spPr bwMode="auto">
          <a:xfrm>
            <a:off x="2267427" y="0"/>
            <a:ext cx="5491861" cy="644243"/>
          </a:xfrm>
          <a:prstGeom prst="rect">
            <a:avLst/>
          </a:prstGeom>
          <a:solidFill>
            <a:srgbClr val="C00000"/>
          </a:solidFill>
          <a:ln w="9525">
            <a:noFill/>
            <a:miter lim="800000"/>
            <a:headEnd/>
            <a:tailEnd/>
          </a:ln>
        </p:spPr>
        <p:txBody>
          <a:bodyPr wrap="none" lIns="100794" tIns="50397" rIns="100794" bIns="50397">
            <a:spAutoFit/>
          </a:bodyPr>
          <a:lstStyle/>
          <a:p>
            <a:r>
              <a:rPr lang="en-US" sz="3500" dirty="0">
                <a:solidFill>
                  <a:srgbClr val="FFFF00"/>
                </a:solidFill>
                <a:latin typeface="Comic Sans MS" pitchFamily="66" charset="0"/>
              </a:rPr>
              <a:t>Probing Quantum Gravity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Grp="1" noChangeAspect="1" noChangeArrowheads="1"/>
          </p:cNvPicPr>
          <p:nvPr>
            <p:ph/>
          </p:nvPr>
        </p:nvPicPr>
        <p:blipFill>
          <a:blip r:embed="rId2" cstate="print"/>
          <a:srcRect/>
          <a:stretch>
            <a:fillRect/>
          </a:stretch>
        </p:blipFill>
        <p:spPr>
          <a:xfrm>
            <a:off x="0" y="10505"/>
            <a:ext cx="9879751" cy="7524335"/>
          </a:xfrm>
          <a:noFill/>
        </p:spPr>
      </p:pic>
      <p:sp>
        <p:nvSpPr>
          <p:cNvPr id="63491" name="Text Box 3"/>
          <p:cNvSpPr txBox="1">
            <a:spLocks noChangeArrowheads="1"/>
          </p:cNvSpPr>
          <p:nvPr/>
        </p:nvSpPr>
        <p:spPr bwMode="auto">
          <a:xfrm>
            <a:off x="5038725" y="5663385"/>
            <a:ext cx="4470750" cy="440333"/>
          </a:xfrm>
          <a:prstGeom prst="rect">
            <a:avLst/>
          </a:prstGeom>
          <a:noFill/>
          <a:ln w="9525">
            <a:noFill/>
            <a:miter lim="800000"/>
            <a:headEnd/>
            <a:tailEnd/>
          </a:ln>
        </p:spPr>
        <p:txBody>
          <a:bodyPr wrap="none" lIns="100794" tIns="50397" rIns="100794" bIns="50397">
            <a:spAutoFit/>
          </a:bodyPr>
          <a:lstStyle/>
          <a:p>
            <a:r>
              <a:rPr lang="it-IT" b="1" dirty="0">
                <a:solidFill>
                  <a:srgbClr val="990000"/>
                </a:solidFill>
                <a:latin typeface="Times New Roman" pitchFamily="18" charset="0"/>
              </a:rPr>
              <a:t>and </a:t>
            </a:r>
            <a:r>
              <a:rPr lang="it-IT" b="1" dirty="0">
                <a:solidFill>
                  <a:srgbClr val="990000"/>
                </a:solidFill>
                <a:latin typeface="Symbol" pitchFamily="18" charset="2"/>
              </a:rPr>
              <a:t>$</a:t>
            </a:r>
            <a:r>
              <a:rPr lang="it-IT" b="1" dirty="0">
                <a:solidFill>
                  <a:srgbClr val="990000"/>
                </a:solidFill>
                <a:latin typeface="Times New Roman" pitchFamily="18" charset="0"/>
              </a:rPr>
              <a:t> no conventional  explanations</a:t>
            </a:r>
            <a:r>
              <a:rPr lang="it-IT" dirty="0">
                <a:solidFill>
                  <a:srgbClr val="990000"/>
                </a:solidFill>
              </a:rPr>
              <a:t> </a:t>
            </a:r>
            <a:r>
              <a:rPr lang="it-IT" sz="2200" b="1" dirty="0">
                <a:solidFill>
                  <a:srgbClr val="000000"/>
                </a:solidFill>
                <a:sym typeface="Wingdings" pitchFamily="2" charset="2"/>
              </a:rPr>
              <a:t></a:t>
            </a:r>
          </a:p>
        </p:txBody>
      </p:sp>
      <p:sp>
        <p:nvSpPr>
          <p:cNvPr id="5" name="Text Box 4"/>
          <p:cNvSpPr txBox="1">
            <a:spLocks noChangeArrowheads="1"/>
          </p:cNvSpPr>
          <p:nvPr/>
        </p:nvSpPr>
        <p:spPr bwMode="auto">
          <a:xfrm>
            <a:off x="4843090" y="0"/>
            <a:ext cx="4862019" cy="4410650"/>
          </a:xfrm>
          <a:prstGeom prst="rect">
            <a:avLst/>
          </a:prstGeom>
          <a:solidFill>
            <a:schemeClr val="tx1"/>
          </a:solidFill>
          <a:ln w="9525">
            <a:noFill/>
            <a:miter lim="800000"/>
            <a:headEnd/>
            <a:tailEnd/>
          </a:ln>
        </p:spPr>
        <p:txBody>
          <a:bodyPr lIns="100794" tIns="50397" rIns="100794" bIns="50397">
            <a:spAutoFit/>
          </a:bodyPr>
          <a:lstStyle/>
          <a:p>
            <a:r>
              <a:rPr lang="it-IT" dirty="0"/>
              <a:t>Kjbvakj</a:t>
            </a:r>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a:p>
            <a:endParaRPr lang="it-IT" dirty="0"/>
          </a:p>
        </p:txBody>
      </p:sp>
      <p:sp>
        <p:nvSpPr>
          <p:cNvPr id="7" name="Rounded Rectangular Callout 6"/>
          <p:cNvSpPr/>
          <p:nvPr/>
        </p:nvSpPr>
        <p:spPr>
          <a:xfrm>
            <a:off x="5710555" y="2941108"/>
            <a:ext cx="1847533" cy="675615"/>
          </a:xfrm>
          <a:prstGeom prst="wedgeRoundRectCallout">
            <a:avLst>
              <a:gd name="adj1" fmla="val -74139"/>
              <a:gd name="adj2" fmla="val 517046"/>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rtlCol="0" anchor="ctr"/>
          <a:lstStyle/>
          <a:p>
            <a:pPr algn="ctr"/>
            <a:endParaRPr lang="en-US"/>
          </a:p>
        </p:txBody>
      </p:sp>
      <p:sp>
        <p:nvSpPr>
          <p:cNvPr id="8" name="TextBox 7"/>
          <p:cNvSpPr txBox="1"/>
          <p:nvPr/>
        </p:nvSpPr>
        <p:spPr>
          <a:xfrm>
            <a:off x="5794535" y="3025140"/>
            <a:ext cx="1982890" cy="440333"/>
          </a:xfrm>
          <a:prstGeom prst="rect">
            <a:avLst/>
          </a:prstGeom>
          <a:solidFill>
            <a:srgbClr val="C00000"/>
          </a:solidFill>
        </p:spPr>
        <p:txBody>
          <a:bodyPr wrap="none" lIns="100794" tIns="50397" rIns="100794" bIns="50397" rtlCol="0">
            <a:spAutoFit/>
          </a:bodyPr>
          <a:lstStyle/>
          <a:p>
            <a:r>
              <a:rPr lang="en-US" sz="2200" i="1" dirty="0" smtClean="0">
                <a:solidFill>
                  <a:srgbClr val="FFFF00"/>
                </a:solidFill>
              </a:rPr>
              <a:t>E</a:t>
            </a:r>
            <a:r>
              <a:rPr lang="en-US" sz="2200" baseline="-25000" dirty="0" smtClean="0">
                <a:solidFill>
                  <a:srgbClr val="FFFF00"/>
                </a:solidFill>
              </a:rPr>
              <a:t>QG</a:t>
            </a:r>
            <a:r>
              <a:rPr lang="en-US" sz="2200" dirty="0" smtClean="0">
                <a:solidFill>
                  <a:srgbClr val="FFFF00"/>
                </a:solidFill>
              </a:rPr>
              <a:t> ~ 0.05 </a:t>
            </a:r>
            <a:r>
              <a:rPr lang="en-US" sz="2200" i="1" dirty="0" smtClean="0">
                <a:solidFill>
                  <a:srgbClr val="FFFF00"/>
                </a:solidFill>
              </a:rPr>
              <a:t>M</a:t>
            </a:r>
            <a:r>
              <a:rPr lang="en-US" sz="2200" baseline="-25000" dirty="0" smtClean="0">
                <a:solidFill>
                  <a:srgbClr val="FFFF00"/>
                </a:solidFill>
              </a:rPr>
              <a:t>P</a:t>
            </a:r>
          </a:p>
        </p:txBody>
      </p:sp>
      <p:sp>
        <p:nvSpPr>
          <p:cNvPr id="3" name="Fumetto 1 2"/>
          <p:cNvSpPr/>
          <p:nvPr/>
        </p:nvSpPr>
        <p:spPr>
          <a:xfrm>
            <a:off x="7189591" y="3559115"/>
            <a:ext cx="2690160" cy="843709"/>
          </a:xfrm>
          <a:prstGeom prst="wedgeRectCallout">
            <a:avLst>
              <a:gd name="adj1" fmla="val -67287"/>
              <a:gd name="adj2" fmla="val 290646"/>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7189591" y="3640714"/>
            <a:ext cx="2690160" cy="707886"/>
          </a:xfrm>
          <a:prstGeom prst="rect">
            <a:avLst/>
          </a:prstGeom>
          <a:solidFill>
            <a:srgbClr val="FFFF00"/>
          </a:solidFill>
        </p:spPr>
        <p:txBody>
          <a:bodyPr wrap="none" rtlCol="0">
            <a:spAutoFit/>
          </a:bodyPr>
          <a:lstStyle/>
          <a:p>
            <a:r>
              <a:rPr lang="it-IT" b="1" dirty="0" smtClean="0">
                <a:solidFill>
                  <a:schemeClr val="bg1"/>
                </a:solidFill>
              </a:rPr>
              <a:t>Major </a:t>
            </a:r>
            <a:r>
              <a:rPr lang="it-IT" b="1" dirty="0" err="1" smtClean="0">
                <a:solidFill>
                  <a:schemeClr val="bg1"/>
                </a:solidFill>
              </a:rPr>
              <a:t>improvements</a:t>
            </a:r>
            <a:endParaRPr lang="it-IT" b="1" dirty="0" smtClean="0">
              <a:solidFill>
                <a:schemeClr val="bg1"/>
              </a:solidFill>
            </a:endParaRPr>
          </a:p>
          <a:p>
            <a:r>
              <a:rPr lang="it-IT" b="1" dirty="0" err="1" smtClean="0">
                <a:solidFill>
                  <a:schemeClr val="bg1"/>
                </a:solidFill>
              </a:rPr>
              <a:t>expected</a:t>
            </a:r>
            <a:r>
              <a:rPr lang="it-IT" b="1" dirty="0" smtClean="0">
                <a:solidFill>
                  <a:schemeClr val="bg1"/>
                </a:solidFill>
              </a:rPr>
              <a:t> from CTA</a:t>
            </a:r>
            <a:endParaRPr lang="it-IT" b="1" dirty="0">
              <a:solidFill>
                <a:schemeClr val="bg1"/>
              </a:solidFill>
            </a:endParaRPr>
          </a:p>
        </p:txBody>
      </p:sp>
      <p:sp>
        <p:nvSpPr>
          <p:cNvPr id="4" name="Ovale 3"/>
          <p:cNvSpPr/>
          <p:nvPr/>
        </p:nvSpPr>
        <p:spPr>
          <a:xfrm rot="509336">
            <a:off x="6181725" y="6448425"/>
            <a:ext cx="685800" cy="111926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0" y="352425"/>
            <a:ext cx="10133929" cy="681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010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40240" y="0"/>
            <a:ext cx="9781775" cy="7562850"/>
          </a:xfrm>
          <a:prstGeom prst="rect">
            <a:avLst/>
          </a:prstGeom>
          <a:noFill/>
          <a:ln w="9525">
            <a:noFill/>
            <a:miter lim="800000"/>
            <a:headEnd/>
            <a:tailEnd/>
          </a:ln>
        </p:spPr>
      </p:pic>
      <p:sp>
        <p:nvSpPr>
          <p:cNvPr id="30723" name="TextBox 2"/>
          <p:cNvSpPr txBox="1">
            <a:spLocks noChangeArrowheads="1"/>
          </p:cNvSpPr>
          <p:nvPr/>
        </p:nvSpPr>
        <p:spPr bwMode="auto">
          <a:xfrm>
            <a:off x="0" y="7310755"/>
            <a:ext cx="1595596" cy="407904"/>
          </a:xfrm>
          <a:prstGeom prst="rect">
            <a:avLst/>
          </a:prstGeom>
          <a:solidFill>
            <a:schemeClr val="bg1"/>
          </a:solidFill>
          <a:ln w="9525">
            <a:noFill/>
            <a:miter lim="800000"/>
            <a:headEnd/>
            <a:tailEnd/>
          </a:ln>
        </p:spPr>
        <p:txBody>
          <a:bodyPr lIns="100794" tIns="50397" rIns="100794" bIns="50397">
            <a:spAutoFit/>
          </a:bodyPr>
          <a:lstStyle/>
          <a:p>
            <a:endParaRPr lang="en-US"/>
          </a:p>
        </p:txBody>
      </p:sp>
      <p:sp>
        <p:nvSpPr>
          <p:cNvPr id="30724" name="TextBox 3"/>
          <p:cNvSpPr txBox="1">
            <a:spLocks noChangeArrowheads="1"/>
          </p:cNvSpPr>
          <p:nvPr/>
        </p:nvSpPr>
        <p:spPr bwMode="auto">
          <a:xfrm>
            <a:off x="5122704" y="0"/>
            <a:ext cx="167958" cy="420158"/>
          </a:xfrm>
          <a:prstGeom prst="rect">
            <a:avLst/>
          </a:prstGeom>
          <a:solidFill>
            <a:schemeClr val="bg1"/>
          </a:solidFill>
          <a:ln w="9525">
            <a:noFill/>
            <a:miter lim="800000"/>
            <a:headEnd/>
            <a:tailEnd/>
          </a:ln>
        </p:spPr>
        <p:txBody>
          <a:bodyPr lIns="100794" tIns="50397" rIns="100794" bIns="50397">
            <a:spAutoFit/>
          </a:bodyPr>
          <a:lstStyle/>
          <a:p>
            <a:endParaRPr lang="en-US"/>
          </a:p>
        </p:txBody>
      </p:sp>
      <p:sp>
        <p:nvSpPr>
          <p:cNvPr id="30725" name="TextBox 4"/>
          <p:cNvSpPr txBox="1">
            <a:spLocks noChangeArrowheads="1"/>
          </p:cNvSpPr>
          <p:nvPr/>
        </p:nvSpPr>
        <p:spPr bwMode="auto">
          <a:xfrm>
            <a:off x="0" y="0"/>
            <a:ext cx="10028462" cy="1323499"/>
          </a:xfrm>
          <a:prstGeom prst="rect">
            <a:avLst/>
          </a:prstGeom>
          <a:solidFill>
            <a:schemeClr val="bg1"/>
          </a:solidFill>
          <a:ln w="9525">
            <a:noFill/>
            <a:miter lim="800000"/>
            <a:headEnd/>
            <a:tailEnd/>
          </a:ln>
        </p:spPr>
        <p:txBody>
          <a:bodyPr lIns="100794" tIns="50397" rIns="100794" bIns="50397">
            <a:spAutoFit/>
          </a:bodyPr>
          <a:lstStyle/>
          <a:p>
            <a:endParaRPr lang="en-US"/>
          </a:p>
          <a:p>
            <a:endParaRPr lang="en-US"/>
          </a:p>
          <a:p>
            <a:endParaRPr lang="en-US"/>
          </a:p>
          <a:p>
            <a:endParaRPr lang="en-US"/>
          </a:p>
        </p:txBody>
      </p:sp>
      <p:sp>
        <p:nvSpPr>
          <p:cNvPr id="30726" name="TextBox 5"/>
          <p:cNvSpPr txBox="1">
            <a:spLocks noChangeArrowheads="1"/>
          </p:cNvSpPr>
          <p:nvPr/>
        </p:nvSpPr>
        <p:spPr bwMode="auto">
          <a:xfrm>
            <a:off x="6298407" y="866577"/>
            <a:ext cx="3175447" cy="409555"/>
          </a:xfrm>
          <a:prstGeom prst="rect">
            <a:avLst/>
          </a:prstGeom>
          <a:solidFill>
            <a:srgbClr val="FFFF00"/>
          </a:solidFill>
          <a:ln w="9525">
            <a:noFill/>
            <a:miter lim="800000"/>
            <a:headEnd/>
            <a:tailEnd/>
          </a:ln>
        </p:spPr>
        <p:txBody>
          <a:bodyPr lIns="100794" tIns="50397" rIns="100794" bIns="50397">
            <a:spAutoFit/>
          </a:bodyPr>
          <a:lstStyle/>
          <a:p>
            <a:r>
              <a:rPr lang="en-US" dirty="0" err="1">
                <a:solidFill>
                  <a:schemeClr val="bg1"/>
                </a:solidFill>
              </a:rPr>
              <a:t>Mrk</a:t>
            </a:r>
            <a:r>
              <a:rPr lang="en-US" dirty="0">
                <a:solidFill>
                  <a:schemeClr val="bg1"/>
                </a:solidFill>
              </a:rPr>
              <a:t> 501: Jul 9, 2005 </a:t>
            </a:r>
          </a:p>
        </p:txBody>
      </p:sp>
      <p:sp>
        <p:nvSpPr>
          <p:cNvPr id="7" name="TextBox 6"/>
          <p:cNvSpPr txBox="1"/>
          <p:nvPr/>
        </p:nvSpPr>
        <p:spPr>
          <a:xfrm>
            <a:off x="167957" y="252095"/>
            <a:ext cx="1798545" cy="409555"/>
          </a:xfrm>
          <a:prstGeom prst="rect">
            <a:avLst/>
          </a:prstGeom>
          <a:solidFill>
            <a:srgbClr val="CCFF99"/>
          </a:solidFill>
        </p:spPr>
        <p:txBody>
          <a:bodyPr wrap="none" lIns="100794" tIns="50397" rIns="100794" bIns="50397" rtlCol="0">
            <a:spAutoFit/>
          </a:bodyPr>
          <a:lstStyle/>
          <a:p>
            <a:r>
              <a:rPr lang="en-US" dirty="0" smtClean="0">
                <a:solidFill>
                  <a:schemeClr val="bg1"/>
                </a:solidFill>
              </a:rPr>
              <a:t>… in general: </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 y="1014412"/>
            <a:ext cx="9636685" cy="654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1409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62"/>
            <a:ext cx="10077450" cy="751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0415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32"/>
            <a:ext cx="10077449" cy="7522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7086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79"/>
            <a:ext cx="10077450" cy="758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453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7" y="0"/>
            <a:ext cx="10058075" cy="756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749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8" y="581025"/>
            <a:ext cx="10041542" cy="698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247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5" descr="Ferm2.tiff"/>
          <p:cNvPicPr>
            <a:picLocks noChangeAspect="1"/>
          </p:cNvPicPr>
          <p:nvPr/>
        </p:nvPicPr>
        <p:blipFill>
          <a:blip r:embed="rId3"/>
          <a:srcRect/>
          <a:stretch>
            <a:fillRect/>
          </a:stretch>
        </p:blipFill>
        <p:spPr bwMode="auto">
          <a:xfrm>
            <a:off x="0" y="581025"/>
            <a:ext cx="10077450" cy="5095875"/>
          </a:xfrm>
          <a:prstGeom prst="rect">
            <a:avLst/>
          </a:prstGeom>
          <a:noFill/>
          <a:ln w="9525">
            <a:noFill/>
            <a:miter lim="800000"/>
            <a:headEnd/>
            <a:tailEnd/>
          </a:ln>
        </p:spPr>
      </p:pic>
      <p:sp>
        <p:nvSpPr>
          <p:cNvPr id="10243" name="Title 1"/>
          <p:cNvSpPr>
            <a:spLocks noGrp="1"/>
          </p:cNvSpPr>
          <p:nvPr>
            <p:ph type="title"/>
          </p:nvPr>
        </p:nvSpPr>
        <p:spPr>
          <a:xfrm>
            <a:off x="0" y="-28575"/>
            <a:ext cx="9001125" cy="609600"/>
          </a:xfrm>
        </p:spPr>
        <p:txBody>
          <a:bodyPr>
            <a:normAutofit/>
          </a:bodyPr>
          <a:lstStyle/>
          <a:p>
            <a:pPr eaLnBrk="1" hangingPunct="1"/>
            <a:r>
              <a:rPr lang="en-US" sz="3200" b="0" dirty="0" smtClean="0"/>
              <a:t>And … the </a:t>
            </a:r>
            <a:r>
              <a:rPr lang="en-US" sz="3200" b="0" i="1" dirty="0" smtClean="0"/>
              <a:t>FERMI</a:t>
            </a:r>
            <a:r>
              <a:rPr lang="en-US" sz="3200" b="0" dirty="0" smtClean="0"/>
              <a:t> satellite</a:t>
            </a:r>
          </a:p>
        </p:txBody>
      </p:sp>
      <p:sp>
        <p:nvSpPr>
          <p:cNvPr id="8" name="Content Placeholder 2"/>
          <p:cNvSpPr>
            <a:spLocks noGrp="1"/>
          </p:cNvSpPr>
          <p:nvPr>
            <p:ph idx="1"/>
          </p:nvPr>
        </p:nvSpPr>
        <p:spPr>
          <a:xfrm>
            <a:off x="9525" y="5686425"/>
            <a:ext cx="10067925" cy="2438400"/>
          </a:xfrm>
        </p:spPr>
        <p:txBody>
          <a:bodyPr>
            <a:normAutofit/>
          </a:bodyPr>
          <a:lstStyle/>
          <a:p>
            <a:pPr eaLnBrk="1" hangingPunct="1"/>
            <a:r>
              <a:rPr lang="en-US" sz="2000" b="0" dirty="0" smtClean="0"/>
              <a:t>Green crosses: 205 brightest LAT sources</a:t>
            </a:r>
          </a:p>
          <a:p>
            <a:pPr eaLnBrk="1" hangingPunct="1"/>
            <a:r>
              <a:rPr lang="en-US" sz="2000" b="0" dirty="0" smtClean="0"/>
              <a:t>EGRET on the </a:t>
            </a:r>
            <a:r>
              <a:rPr lang="en-US" sz="2000" b="0" i="1" dirty="0" smtClean="0"/>
              <a:t>Compton</a:t>
            </a:r>
            <a:r>
              <a:rPr lang="en-US" sz="2000" b="0" dirty="0" smtClean="0"/>
              <a:t> Obs. found  &lt;30 sources above 10</a:t>
            </a:r>
            <a:r>
              <a:rPr lang="en-US" sz="2000" b="0" dirty="0" smtClean="0">
                <a:latin typeface="Symbol" pitchFamily="18" charset="2"/>
              </a:rPr>
              <a:t>s</a:t>
            </a:r>
            <a:r>
              <a:rPr lang="en-US" sz="2000" b="0" dirty="0" smtClean="0"/>
              <a:t> in its lifetime. </a:t>
            </a:r>
          </a:p>
          <a:p>
            <a:pPr eaLnBrk="1" hangingPunct="1"/>
            <a:r>
              <a:rPr lang="en-US" sz="2000" b="0" dirty="0" smtClean="0"/>
              <a:t>Typical 95% </a:t>
            </a:r>
            <a:r>
              <a:rPr lang="en-US" sz="2000" dirty="0" err="1" smtClean="0">
                <a:latin typeface="Symbol" pitchFamily="18" charset="2"/>
              </a:rPr>
              <a:t>d</a:t>
            </a:r>
            <a:r>
              <a:rPr lang="en-US" sz="2000" dirty="0" err="1" smtClean="0"/>
              <a:t>r</a:t>
            </a:r>
            <a:r>
              <a:rPr lang="en-US" sz="2000" dirty="0" smtClean="0"/>
              <a:t> is</a:t>
            </a:r>
            <a:r>
              <a:rPr lang="en-US" sz="2000" b="0" dirty="0" smtClean="0"/>
              <a:t> </a:t>
            </a:r>
            <a:r>
              <a:rPr lang="en-US" sz="2000" dirty="0"/>
              <a:t>&lt;</a:t>
            </a:r>
            <a:r>
              <a:rPr lang="en-US" sz="2000" b="0" dirty="0" smtClean="0"/>
              <a:t>10’.  (For brightest </a:t>
            </a:r>
            <a:r>
              <a:rPr lang="en-US" sz="2000" b="0" dirty="0" err="1" smtClean="0"/>
              <a:t>src</a:t>
            </a:r>
            <a:r>
              <a:rPr lang="en-US" sz="2000" b="0" dirty="0" smtClean="0"/>
              <a:t>, it is </a:t>
            </a:r>
            <a:r>
              <a:rPr lang="en-US" sz="2000" dirty="0"/>
              <a:t>&lt;</a:t>
            </a:r>
            <a:r>
              <a:rPr lang="en-US" sz="2000" b="0" dirty="0" smtClean="0"/>
              <a:t>3’.)  Improvements  expected. </a:t>
            </a:r>
          </a:p>
          <a:p>
            <a:pPr eaLnBrk="1" hangingPunct="1"/>
            <a:r>
              <a:rPr lang="en-US" sz="2000" b="0" dirty="0" smtClean="0"/>
              <a:t>About 1/3 of the sources show definite evidence of variability.</a:t>
            </a:r>
          </a:p>
          <a:p>
            <a:pPr eaLnBrk="1" hangingPunct="1"/>
            <a:r>
              <a:rPr lang="en-US" sz="2000" dirty="0"/>
              <a:t>&gt;</a:t>
            </a:r>
            <a:r>
              <a:rPr lang="en-US" sz="2000" b="0" dirty="0" smtClean="0"/>
              <a:t>40 sources have no associations with known </a:t>
            </a:r>
            <a:r>
              <a:rPr lang="en-US" sz="2000" b="0" dirty="0" smtClean="0">
                <a:latin typeface="Symbol" pitchFamily="18" charset="2"/>
              </a:rPr>
              <a:t>g</a:t>
            </a:r>
            <a:r>
              <a:rPr lang="en-US" sz="2000" b="0" dirty="0" smtClean="0"/>
              <a:t>-ray emitting classes of objects. </a:t>
            </a:r>
            <a:endParaRPr lang="en-US" dirty="0" smtClean="0"/>
          </a:p>
          <a:p>
            <a:pPr eaLnBrk="1" hangingPunct="1"/>
            <a:endParaRPr lang="en-US" dirty="0" smtClean="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10077450" cy="6879441"/>
          </a:xfrm>
          <a:prstGeom prst="rect">
            <a:avLst/>
          </a:prstGeom>
          <a:noFill/>
          <a:ln w="9525">
            <a:noFill/>
            <a:miter lim="800000"/>
            <a:headEnd/>
            <a:tailEnd/>
          </a:ln>
        </p:spPr>
      </p:pic>
      <p:sp>
        <p:nvSpPr>
          <p:cNvPr id="4" name="Rectangular Callout 3"/>
          <p:cNvSpPr/>
          <p:nvPr/>
        </p:nvSpPr>
        <p:spPr>
          <a:xfrm>
            <a:off x="7072019" y="679238"/>
            <a:ext cx="914400" cy="1069849"/>
          </a:xfrm>
          <a:prstGeom prst="wedgeRectCallout">
            <a:avLst>
              <a:gd name="adj1" fmla="val -9512"/>
              <a:gd name="adj2" fmla="val 915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248525" y="733424"/>
            <a:ext cx="699230" cy="1015663"/>
          </a:xfrm>
          <a:prstGeom prst="rect">
            <a:avLst/>
          </a:prstGeom>
          <a:solidFill>
            <a:srgbClr val="FFFF00"/>
          </a:solidFill>
        </p:spPr>
        <p:txBody>
          <a:bodyPr wrap="none" rtlCol="0">
            <a:spAutoFit/>
          </a:bodyPr>
          <a:lstStyle/>
          <a:p>
            <a:r>
              <a:rPr lang="en-US" dirty="0" smtClean="0">
                <a:solidFill>
                  <a:schemeClr val="bg1"/>
                </a:solidFill>
              </a:rPr>
              <a:t>field</a:t>
            </a:r>
          </a:p>
          <a:p>
            <a:r>
              <a:rPr lang="en-US" dirty="0" smtClean="0">
                <a:solidFill>
                  <a:schemeClr val="bg1"/>
                </a:solidFill>
              </a:rPr>
              <a:t>  of </a:t>
            </a:r>
          </a:p>
          <a:p>
            <a:r>
              <a:rPr lang="en-US" dirty="0" smtClean="0">
                <a:solidFill>
                  <a:schemeClr val="bg1"/>
                </a:solidFill>
              </a:rPr>
              <a:t>view</a:t>
            </a:r>
            <a:endParaRPr lang="en-US" dirty="0">
              <a:solidFill>
                <a:schemeClr val="bg1"/>
              </a:solidFill>
            </a:endParaRPr>
          </a:p>
        </p:txBody>
      </p:sp>
      <p:sp>
        <p:nvSpPr>
          <p:cNvPr id="6" name="Rectangular Callout 5"/>
          <p:cNvSpPr/>
          <p:nvPr/>
        </p:nvSpPr>
        <p:spPr>
          <a:xfrm>
            <a:off x="8315325" y="428625"/>
            <a:ext cx="1447800" cy="917447"/>
          </a:xfrm>
          <a:prstGeom prst="wedgeRectCallout">
            <a:avLst>
              <a:gd name="adj1" fmla="val -27983"/>
              <a:gd name="adj2" fmla="val 143166"/>
            </a:avLst>
          </a:prstGeom>
          <a:solidFill>
            <a:srgbClr val="9AF6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angular</a:t>
            </a:r>
          </a:p>
          <a:p>
            <a:pPr algn="ctr"/>
            <a:r>
              <a:rPr lang="en-US" dirty="0" smtClean="0">
                <a:solidFill>
                  <a:schemeClr val="bg1"/>
                </a:solidFill>
              </a:rPr>
              <a:t>resolution</a:t>
            </a:r>
            <a:endParaRPr lang="en-US" dirty="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0077450" cy="756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35418" y="1"/>
            <a:ext cx="10112867" cy="756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43790" y="1"/>
            <a:ext cx="10121240" cy="756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0462" y="0"/>
            <a:ext cx="10087912" cy="75628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60" y="-17234"/>
            <a:ext cx="9123260" cy="758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274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808377"/>
            <a:ext cx="9991725" cy="678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9827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0" y="0"/>
            <a:ext cx="10040291" cy="7562850"/>
          </a:xfrm>
          <a:prstGeom prst="rect">
            <a:avLst/>
          </a:prstGeom>
          <a:noFill/>
          <a:ln w="9525">
            <a:noFill/>
            <a:miter lim="800000"/>
            <a:headEnd/>
            <a:tailEnd/>
          </a:ln>
        </p:spPr>
      </p:pic>
      <p:sp>
        <p:nvSpPr>
          <p:cNvPr id="4" name="TextBox 3"/>
          <p:cNvSpPr txBox="1"/>
          <p:nvPr/>
        </p:nvSpPr>
        <p:spPr>
          <a:xfrm>
            <a:off x="0" y="7162740"/>
            <a:ext cx="1282723" cy="400110"/>
          </a:xfrm>
          <a:prstGeom prst="rect">
            <a:avLst/>
          </a:prstGeom>
          <a:solidFill>
            <a:schemeClr val="tx1"/>
          </a:solidFill>
        </p:spPr>
        <p:txBody>
          <a:bodyPr wrap="none" rtlCol="0">
            <a:spAutoFit/>
          </a:bodyPr>
          <a:lstStyle/>
          <a:p>
            <a:r>
              <a:rPr lang="en-US" dirty="0" err="1" smtClean="0"/>
              <a:t>tyuujunas</a:t>
            </a:r>
            <a:endParaRPr lang="en-US" dirty="0"/>
          </a:p>
        </p:txBody>
      </p:sp>
      <p:sp>
        <p:nvSpPr>
          <p:cNvPr id="5" name="TextBox 4"/>
          <p:cNvSpPr txBox="1"/>
          <p:nvPr/>
        </p:nvSpPr>
        <p:spPr>
          <a:xfrm>
            <a:off x="9349794" y="7162740"/>
            <a:ext cx="513282" cy="400110"/>
          </a:xfrm>
          <a:prstGeom prst="rect">
            <a:avLst/>
          </a:prstGeom>
          <a:solidFill>
            <a:schemeClr val="tx1"/>
          </a:solidFill>
        </p:spPr>
        <p:txBody>
          <a:bodyPr wrap="none" rtlCol="0">
            <a:spAutoFit/>
          </a:bodyPr>
          <a:lstStyle/>
          <a:p>
            <a:r>
              <a:rPr lang="en-US" dirty="0" err="1" smtClean="0"/>
              <a:t>hjv</a:t>
            </a:r>
            <a:endParaRPr lang="en-US" dirty="0"/>
          </a:p>
        </p:txBody>
      </p:sp>
      <p:sp>
        <p:nvSpPr>
          <p:cNvPr id="6" name="TextBox 5"/>
          <p:cNvSpPr txBox="1"/>
          <p:nvPr/>
        </p:nvSpPr>
        <p:spPr>
          <a:xfrm>
            <a:off x="238125" y="0"/>
            <a:ext cx="7772399" cy="1015663"/>
          </a:xfrm>
          <a:prstGeom prst="rect">
            <a:avLst/>
          </a:prstGeom>
          <a:solidFill>
            <a:schemeClr val="tx1"/>
          </a:solidFill>
        </p:spPr>
        <p:txBody>
          <a:bodyPr wrap="square" rtlCol="0">
            <a:spAutoFit/>
          </a:bodyPr>
          <a:lstStyle/>
          <a:p>
            <a:r>
              <a:rPr lang="en-US" sz="4800" dirty="0" smtClean="0">
                <a:solidFill>
                  <a:schemeClr val="bg1"/>
                </a:solidFill>
                <a:latin typeface="Comic Sans MS" pitchFamily="66" charset="0"/>
              </a:rPr>
              <a:t>CTA sensitivity</a:t>
            </a:r>
            <a:endParaRPr lang="en-US" sz="1200" dirty="0" smtClean="0">
              <a:solidFill>
                <a:schemeClr val="bg1"/>
              </a:solidFill>
              <a:latin typeface="Comic Sans MS" pitchFamily="66" charset="0"/>
            </a:endParaRPr>
          </a:p>
          <a:p>
            <a:r>
              <a:rPr lang="en-US" sz="1200" dirty="0" smtClean="0">
                <a:solidFill>
                  <a:schemeClr val="bg1"/>
                </a:solidFill>
                <a:latin typeface="Comic Sans MS" pitchFamily="66" charset="0"/>
              </a:rPr>
              <a:t>                      </a:t>
            </a:r>
            <a:endParaRPr lang="en-US" sz="1200" dirty="0">
              <a:solidFill>
                <a:schemeClr val="bg1"/>
              </a:solidFill>
              <a:latin typeface="Comic Sans MS" pitchFamily="66"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03873" y="1109218"/>
            <a:ext cx="9069705" cy="1260475"/>
          </a:xfrm>
        </p:spPr>
        <p:txBody>
          <a:bodyPr>
            <a:normAutofit/>
          </a:bodyPr>
          <a:lstStyle/>
          <a:p>
            <a:pPr eaLnBrk="1" hangingPunct="1"/>
            <a:r>
              <a:rPr lang="en-US" sz="4000" b="0" dirty="0" smtClean="0">
                <a:solidFill>
                  <a:schemeClr val="tx1"/>
                </a:solidFill>
                <a:effectLst/>
              </a:rPr>
              <a:t>Expected Design Study Results</a:t>
            </a:r>
          </a:p>
        </p:txBody>
      </p:sp>
      <p:sp>
        <p:nvSpPr>
          <p:cNvPr id="3" name="Content Placeholder 2"/>
          <p:cNvSpPr>
            <a:spLocks noGrp="1"/>
          </p:cNvSpPr>
          <p:nvPr>
            <p:ph idx="1"/>
          </p:nvPr>
        </p:nvSpPr>
        <p:spPr>
          <a:xfrm>
            <a:off x="503873" y="2369693"/>
            <a:ext cx="9069705" cy="5193157"/>
          </a:xfrm>
        </p:spPr>
        <p:txBody>
          <a:bodyPr>
            <a:normAutofit fontScale="85000" lnSpcReduction="10000"/>
          </a:bodyPr>
          <a:lstStyle/>
          <a:p>
            <a:pPr eaLnBrk="1" hangingPunct="1"/>
            <a:r>
              <a:rPr lang="en-US" dirty="0" smtClean="0"/>
              <a:t>Detailed knowledge of characteristics, availability of a few good site candidates. </a:t>
            </a:r>
          </a:p>
          <a:p>
            <a:pPr eaLnBrk="1" hangingPunct="1"/>
            <a:r>
              <a:rPr lang="en-US" dirty="0" smtClean="0"/>
              <a:t>Array layout which </a:t>
            </a:r>
            <a:r>
              <a:rPr lang="en-US" dirty="0" err="1" smtClean="0"/>
              <a:t>optimises</a:t>
            </a:r>
            <a:r>
              <a:rPr lang="en-US" dirty="0" smtClean="0"/>
              <a:t> physics performance for a given cost (and which is about 1 order of magnitude better than we have now). </a:t>
            </a:r>
          </a:p>
          <a:p>
            <a:pPr eaLnBrk="1" hangingPunct="1"/>
            <a:r>
              <a:rPr lang="en-US" dirty="0" smtClean="0"/>
              <a:t>Detailed design and industrial cost estimates for telescopes and associated equipment</a:t>
            </a:r>
          </a:p>
          <a:p>
            <a:pPr eaLnBrk="1" hangingPunct="1"/>
            <a:r>
              <a:rPr lang="en-US" dirty="0" smtClean="0"/>
              <a:t>Plan how to </a:t>
            </a:r>
            <a:r>
              <a:rPr lang="en-US" dirty="0" err="1" smtClean="0"/>
              <a:t>organise</a:t>
            </a:r>
            <a:r>
              <a:rPr lang="en-US" dirty="0" smtClean="0"/>
              <a:t>, produce, install commission, operate the facility; estimate for operating cost</a:t>
            </a:r>
          </a:p>
          <a:p>
            <a:pPr eaLnBrk="1" hangingPunct="1"/>
            <a:r>
              <a:rPr lang="en-US" dirty="0" smtClean="0"/>
              <a:t>Model and prototype how to handle and </a:t>
            </a:r>
            <a:r>
              <a:rPr lang="en-US" dirty="0" err="1" smtClean="0"/>
              <a:t>analyse</a:t>
            </a:r>
            <a:r>
              <a:rPr lang="en-US" dirty="0" smtClean="0"/>
              <a:t> the data</a:t>
            </a:r>
          </a:p>
          <a:p>
            <a:pPr eaLnBrk="1" hangingPunct="1"/>
            <a:r>
              <a:rPr lang="en-US" dirty="0" smtClean="0"/>
              <a:t>Small prototype series of common components, to ensure that production issues and costs are understood. </a:t>
            </a:r>
          </a:p>
        </p:txBody>
      </p:sp>
      <p:sp>
        <p:nvSpPr>
          <p:cNvPr id="4" name="TextBox 3"/>
          <p:cNvSpPr txBox="1"/>
          <p:nvPr/>
        </p:nvSpPr>
        <p:spPr>
          <a:xfrm>
            <a:off x="1228725" y="462887"/>
            <a:ext cx="4708340" cy="646331"/>
          </a:xfrm>
          <a:prstGeom prst="rect">
            <a:avLst/>
          </a:prstGeom>
          <a:solidFill>
            <a:srgbClr val="FFFF00"/>
          </a:solidFill>
        </p:spPr>
        <p:txBody>
          <a:bodyPr wrap="none" rtlCol="0">
            <a:spAutoFit/>
          </a:bodyPr>
          <a:lstStyle/>
          <a:p>
            <a:r>
              <a:rPr lang="en-US" sz="3600" dirty="0" smtClean="0">
                <a:solidFill>
                  <a:srgbClr val="C00000"/>
                </a:solidFill>
                <a:latin typeface="Comic Sans MS" pitchFamily="66" charset="0"/>
              </a:rPr>
              <a:t>CTA Design started !</a:t>
            </a:r>
            <a:endParaRPr lang="en-US" sz="3600" dirty="0">
              <a:solidFill>
                <a:srgbClr val="C00000"/>
              </a:solidFill>
              <a:latin typeface="Comic Sans MS" pitchFamily="66"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 y="200025"/>
            <a:ext cx="10005379"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819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236538"/>
            <a:ext cx="9001125" cy="792162"/>
          </a:xfrm>
        </p:spPr>
        <p:txBody>
          <a:bodyPr>
            <a:normAutofit/>
          </a:bodyPr>
          <a:lstStyle/>
          <a:p>
            <a:pPr eaLnBrk="1" hangingPunct="1"/>
            <a:r>
              <a:rPr lang="en-US" dirty="0" smtClean="0">
                <a:solidFill>
                  <a:srgbClr val="FF0000"/>
                </a:solidFill>
                <a:effectLst/>
              </a:rPr>
              <a:t>Current Status of VHE </a:t>
            </a:r>
            <a:r>
              <a:rPr lang="en-US" dirty="0" err="1" smtClean="0">
                <a:solidFill>
                  <a:srgbClr val="FF0000"/>
                </a:solidFill>
                <a:effectLst/>
              </a:rPr>
              <a:t>ap</a:t>
            </a:r>
            <a:endParaRPr lang="en-US" dirty="0" smtClean="0">
              <a:solidFill>
                <a:srgbClr val="FF0000"/>
              </a:solidFill>
              <a:effectLst/>
            </a:endParaRPr>
          </a:p>
        </p:txBody>
      </p:sp>
      <p:sp>
        <p:nvSpPr>
          <p:cNvPr id="4" name="Content Placeholder 2"/>
          <p:cNvSpPr>
            <a:spLocks noGrp="1"/>
          </p:cNvSpPr>
          <p:nvPr>
            <p:ph idx="1"/>
          </p:nvPr>
        </p:nvSpPr>
        <p:spPr>
          <a:xfrm>
            <a:off x="571500" y="1703388"/>
            <a:ext cx="9148763" cy="1392237"/>
          </a:xfrm>
          <a:solidFill>
            <a:srgbClr val="FFFF00"/>
          </a:solidFill>
        </p:spPr>
        <p:txBody>
          <a:bodyPr>
            <a:normAutofit fontScale="92500" lnSpcReduction="10000"/>
          </a:bodyPr>
          <a:lstStyle/>
          <a:p>
            <a:pPr eaLnBrk="1" hangingPunct="1"/>
            <a:r>
              <a:rPr lang="en-US" b="0" dirty="0" smtClean="0">
                <a:solidFill>
                  <a:srgbClr val="C00000"/>
                </a:solidFill>
                <a:latin typeface="Arial Narrow" pitchFamily="34" charset="0"/>
              </a:rPr>
              <a:t>The current generation of telescopes (H.E.S.S. / MAGIC / VERITAS) have detected &gt;100 sources.</a:t>
            </a:r>
          </a:p>
          <a:p>
            <a:pPr eaLnBrk="1" hangingPunct="1"/>
            <a:r>
              <a:rPr lang="en-US" b="0" dirty="0" smtClean="0">
                <a:solidFill>
                  <a:srgbClr val="C00000"/>
                </a:solidFill>
                <a:latin typeface="Arial Narrow" pitchFamily="34" charset="0"/>
              </a:rPr>
              <a:t>Several more with HESS2 / MAGIC2 / upgraded VERITAS </a:t>
            </a:r>
          </a:p>
        </p:txBody>
      </p:sp>
      <p:sp>
        <p:nvSpPr>
          <p:cNvPr id="5" name="TextBox 4"/>
          <p:cNvSpPr txBox="1"/>
          <p:nvPr/>
        </p:nvSpPr>
        <p:spPr>
          <a:xfrm>
            <a:off x="572106" y="3476625"/>
            <a:ext cx="8821268" cy="2240100"/>
          </a:xfrm>
          <a:prstGeom prst="rect">
            <a:avLst/>
          </a:prstGeom>
          <a:solidFill>
            <a:srgbClr val="C00000"/>
          </a:solidFill>
        </p:spPr>
        <p:txBody>
          <a:bodyPr lIns="100794" tIns="50397" rIns="100794" bIns="50397" numCol="2">
            <a:spAutoFit/>
          </a:bodyPr>
          <a:lstStyle/>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Stellar Winds</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Supernova Remnants</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Pulsar Wind Nebulae</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Binary Systems</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Molecular Clouds</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Galactic Centre</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No Counterpart/Dark Sources</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 AGN</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Constraints on EBL</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Constraints on QG</a:t>
            </a:r>
          </a:p>
          <a:p>
            <a:pPr marL="503972" lvl="1" indent="0" defTabSz="503972" fontAlgn="auto">
              <a:spcBef>
                <a:spcPts val="0"/>
              </a:spcBef>
              <a:spcAft>
                <a:spcPts val="0"/>
              </a:spcAft>
              <a:buClr>
                <a:schemeClr val="bg1">
                  <a:lumMod val="75000"/>
                </a:schemeClr>
              </a:buClr>
              <a:buFont typeface="Wingdings" charset="2"/>
              <a:buChar char=""/>
              <a:defRPr/>
            </a:pPr>
            <a:r>
              <a:rPr lang="en-US" dirty="0">
                <a:solidFill>
                  <a:schemeClr val="bg1"/>
                </a:solidFill>
                <a:latin typeface="+mn-lt"/>
                <a:ea typeface="+mn-ea"/>
              </a:rPr>
              <a:t>CR Electron Spectrum</a:t>
            </a:r>
          </a:p>
          <a:p>
            <a:pPr defTabSz="503972" fontAlgn="auto">
              <a:spcBef>
                <a:spcPts val="0"/>
              </a:spcBef>
              <a:spcAft>
                <a:spcPts val="0"/>
              </a:spcAft>
              <a:defRPr/>
            </a:pPr>
            <a:endParaRPr lang="en-US" dirty="0">
              <a:solidFill>
                <a:schemeClr val="bg1"/>
              </a:solidFill>
              <a:latin typeface="+mn-lt"/>
              <a:ea typeface="+mn-ea"/>
            </a:endParaRPr>
          </a:p>
        </p:txBody>
      </p:sp>
      <p:sp>
        <p:nvSpPr>
          <p:cNvPr id="6" name="Content Placeholder 2"/>
          <p:cNvSpPr txBox="1">
            <a:spLocks/>
          </p:cNvSpPr>
          <p:nvPr/>
        </p:nvSpPr>
        <p:spPr bwMode="auto">
          <a:xfrm>
            <a:off x="503238" y="6296025"/>
            <a:ext cx="9148762" cy="908050"/>
          </a:xfrm>
          <a:prstGeom prst="rect">
            <a:avLst/>
          </a:prstGeom>
          <a:solidFill>
            <a:schemeClr val="accent5">
              <a:lumMod val="50000"/>
            </a:schemeClr>
          </a:solidFill>
          <a:ln w="9525">
            <a:noFill/>
            <a:round/>
            <a:headEnd/>
            <a:tailEnd/>
          </a:ln>
          <a:effectLst/>
        </p:spPr>
        <p:txBody>
          <a:bodyPr lIns="0" tIns="0" rIns="0" bIns="0"/>
          <a:lstStyle/>
          <a:p>
            <a:pPr marL="373063" indent="-373063" defTabSz="493713">
              <a:lnSpc>
                <a:spcPct val="90000"/>
              </a:lnSpc>
              <a:spcBef>
                <a:spcPts val="663"/>
              </a:spcBef>
              <a:buClr>
                <a:schemeClr val="bg1"/>
              </a:buClr>
              <a:buSzPct val="75000"/>
              <a:buFontTx/>
              <a:buBlip>
                <a:blip r:embed="rId3"/>
              </a:buBlip>
              <a:defRPr/>
            </a:pPr>
            <a:r>
              <a:rPr lang="en-US" sz="2600" dirty="0">
                <a:solidFill>
                  <a:schemeClr val="bg1"/>
                </a:solidFill>
                <a:latin typeface="Arial Narrow" pitchFamily="34" charset="0"/>
              </a:rPr>
              <a:t>Regular observations made between 70 GeV-20 </a:t>
            </a:r>
            <a:r>
              <a:rPr lang="en-US" sz="2600" dirty="0" err="1">
                <a:solidFill>
                  <a:schemeClr val="bg1"/>
                </a:solidFill>
                <a:latin typeface="Arial Narrow" pitchFamily="34" charset="0"/>
              </a:rPr>
              <a:t>TeV</a:t>
            </a:r>
            <a:r>
              <a:rPr lang="en-US" sz="2600" dirty="0">
                <a:solidFill>
                  <a:schemeClr val="bg1"/>
                </a:solidFill>
                <a:latin typeface="Arial Narrow" pitchFamily="34" charset="0"/>
              </a:rPr>
              <a:t> with few % Crab sensitivity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bg/>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bldLvl="2" animBg="1"/>
      <p:bldP spid="6"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480192" cy="756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41109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3"/>
          <p:cNvSpPr>
            <a:spLocks noChangeShapeType="1"/>
          </p:cNvSpPr>
          <p:nvPr/>
        </p:nvSpPr>
        <p:spPr bwMode="auto">
          <a:xfrm>
            <a:off x="2123963" y="1950235"/>
            <a:ext cx="0" cy="4238348"/>
          </a:xfrm>
          <a:prstGeom prst="line">
            <a:avLst/>
          </a:prstGeom>
          <a:noFill/>
          <a:ln w="28575">
            <a:solidFill>
              <a:schemeClr val="tx1"/>
            </a:solidFill>
            <a:round/>
            <a:headEnd type="triangle" w="med" len="med"/>
            <a:tailEnd/>
          </a:ln>
        </p:spPr>
        <p:txBody>
          <a:bodyPr lIns="100794" tIns="50397" rIns="100794" bIns="50397"/>
          <a:lstStyle/>
          <a:p>
            <a:endParaRPr lang="en-US"/>
          </a:p>
        </p:txBody>
      </p:sp>
      <p:sp>
        <p:nvSpPr>
          <p:cNvPr id="49155" name="Line 4"/>
          <p:cNvSpPr>
            <a:spLocks noChangeShapeType="1"/>
          </p:cNvSpPr>
          <p:nvPr/>
        </p:nvSpPr>
        <p:spPr bwMode="auto">
          <a:xfrm>
            <a:off x="2123963" y="6188583"/>
            <a:ext cx="5558344" cy="0"/>
          </a:xfrm>
          <a:prstGeom prst="line">
            <a:avLst/>
          </a:prstGeom>
          <a:noFill/>
          <a:ln w="28575">
            <a:solidFill>
              <a:schemeClr val="tx1"/>
            </a:solidFill>
            <a:round/>
            <a:headEnd/>
            <a:tailEnd type="triangle" w="med" len="med"/>
          </a:ln>
        </p:spPr>
        <p:txBody>
          <a:bodyPr lIns="100794" tIns="50397" rIns="100794" bIns="50397"/>
          <a:lstStyle/>
          <a:p>
            <a:endParaRPr lang="en-US"/>
          </a:p>
        </p:txBody>
      </p:sp>
      <p:sp>
        <p:nvSpPr>
          <p:cNvPr id="49156" name="Text Box 5"/>
          <p:cNvSpPr txBox="1">
            <a:spLocks noChangeArrowheads="1"/>
          </p:cNvSpPr>
          <p:nvPr/>
        </p:nvSpPr>
        <p:spPr bwMode="auto">
          <a:xfrm>
            <a:off x="7467373" y="6564974"/>
            <a:ext cx="1670304" cy="409555"/>
          </a:xfrm>
          <a:prstGeom prst="rect">
            <a:avLst/>
          </a:prstGeom>
          <a:noFill/>
          <a:ln w="9525">
            <a:noFill/>
            <a:miter lim="800000"/>
            <a:headEnd/>
            <a:tailEnd/>
          </a:ln>
        </p:spPr>
        <p:txBody>
          <a:bodyPr wrap="none" lIns="100794" tIns="50397" rIns="100794" bIns="50397">
            <a:spAutoFit/>
          </a:bodyPr>
          <a:lstStyle/>
          <a:p>
            <a:pPr algn="ctr"/>
            <a:r>
              <a:rPr lang="en-US"/>
              <a:t>Performance</a:t>
            </a:r>
          </a:p>
        </p:txBody>
      </p:sp>
      <p:sp>
        <p:nvSpPr>
          <p:cNvPr id="49157" name="Text Box 6"/>
          <p:cNvSpPr txBox="1">
            <a:spLocks noChangeArrowheads="1"/>
          </p:cNvSpPr>
          <p:nvPr/>
        </p:nvSpPr>
        <p:spPr bwMode="auto">
          <a:xfrm>
            <a:off x="457491" y="2303869"/>
            <a:ext cx="1415427" cy="1025108"/>
          </a:xfrm>
          <a:prstGeom prst="rect">
            <a:avLst/>
          </a:prstGeom>
          <a:noFill/>
          <a:ln w="9525">
            <a:noFill/>
            <a:miter lim="800000"/>
            <a:headEnd/>
            <a:tailEnd/>
          </a:ln>
        </p:spPr>
        <p:txBody>
          <a:bodyPr wrap="none" lIns="100794" tIns="50397" rIns="100794" bIns="50397">
            <a:spAutoFit/>
          </a:bodyPr>
          <a:lstStyle/>
          <a:p>
            <a:pPr algn="ctr"/>
            <a:r>
              <a:rPr lang="en-US"/>
              <a:t>Cost per </a:t>
            </a:r>
          </a:p>
          <a:p>
            <a:pPr algn="ctr"/>
            <a:r>
              <a:rPr lang="en-US"/>
              <a:t>telescope,</a:t>
            </a:r>
          </a:p>
          <a:p>
            <a:pPr algn="ctr"/>
            <a:r>
              <a:rPr lang="en-US"/>
              <a:t>complexity</a:t>
            </a:r>
          </a:p>
        </p:txBody>
      </p:sp>
      <p:sp>
        <p:nvSpPr>
          <p:cNvPr id="49158" name="Freeform 7"/>
          <p:cNvSpPr>
            <a:spLocks/>
          </p:cNvSpPr>
          <p:nvPr/>
        </p:nvSpPr>
        <p:spPr bwMode="auto">
          <a:xfrm>
            <a:off x="2722312" y="2281110"/>
            <a:ext cx="3684568" cy="3324502"/>
          </a:xfrm>
          <a:custGeom>
            <a:avLst/>
            <a:gdLst>
              <a:gd name="T0" fmla="*/ 0 w 2106"/>
              <a:gd name="T1" fmla="*/ 2147483647 h 1899"/>
              <a:gd name="T2" fmla="*/ 2147483647 w 2106"/>
              <a:gd name="T3" fmla="*/ 2147483647 h 1899"/>
              <a:gd name="T4" fmla="*/ 2147483647 w 2106"/>
              <a:gd name="T5" fmla="*/ 2147483647 h 1899"/>
              <a:gd name="T6" fmla="*/ 2147483647 w 2106"/>
              <a:gd name="T7" fmla="*/ 2147483647 h 1899"/>
              <a:gd name="T8" fmla="*/ 2147483647 w 2106"/>
              <a:gd name="T9" fmla="*/ 0 h 1899"/>
              <a:gd name="T10" fmla="*/ 0 60000 65536"/>
              <a:gd name="T11" fmla="*/ 0 60000 65536"/>
              <a:gd name="T12" fmla="*/ 0 60000 65536"/>
              <a:gd name="T13" fmla="*/ 0 60000 65536"/>
              <a:gd name="T14" fmla="*/ 0 60000 65536"/>
              <a:gd name="T15" fmla="*/ 0 w 2106"/>
              <a:gd name="T16" fmla="*/ 0 h 1899"/>
              <a:gd name="T17" fmla="*/ 2106 w 2106"/>
              <a:gd name="T18" fmla="*/ 1899 h 1899"/>
            </a:gdLst>
            <a:ahLst/>
            <a:cxnLst>
              <a:cxn ang="T10">
                <a:pos x="T0" y="T1"/>
              </a:cxn>
              <a:cxn ang="T11">
                <a:pos x="T2" y="T3"/>
              </a:cxn>
              <a:cxn ang="T12">
                <a:pos x="T4" y="T5"/>
              </a:cxn>
              <a:cxn ang="T13">
                <a:pos x="T6" y="T7"/>
              </a:cxn>
              <a:cxn ang="T14">
                <a:pos x="T8" y="T9"/>
              </a:cxn>
            </a:cxnLst>
            <a:rect l="T15" t="T16" r="T17" b="T18"/>
            <a:pathLst>
              <a:path w="2106" h="1899">
                <a:moveTo>
                  <a:pt x="0" y="1899"/>
                </a:moveTo>
                <a:cubicBezTo>
                  <a:pt x="422" y="1884"/>
                  <a:pt x="845" y="1870"/>
                  <a:pt x="1116" y="1836"/>
                </a:cubicBezTo>
                <a:cubicBezTo>
                  <a:pt x="1387" y="1802"/>
                  <a:pt x="1500" y="1782"/>
                  <a:pt x="1629" y="1692"/>
                </a:cubicBezTo>
                <a:cubicBezTo>
                  <a:pt x="1758" y="1602"/>
                  <a:pt x="1811" y="1578"/>
                  <a:pt x="1890" y="1296"/>
                </a:cubicBezTo>
                <a:cubicBezTo>
                  <a:pt x="1969" y="1014"/>
                  <a:pt x="2037" y="507"/>
                  <a:pt x="2106" y="0"/>
                </a:cubicBezTo>
              </a:path>
            </a:pathLst>
          </a:custGeom>
          <a:noFill/>
          <a:ln w="57150">
            <a:solidFill>
              <a:srgbClr val="0066FF"/>
            </a:solidFill>
            <a:round/>
            <a:headEnd/>
            <a:tailEnd/>
          </a:ln>
        </p:spPr>
        <p:txBody>
          <a:bodyPr lIns="100794" tIns="50397" rIns="100794" bIns="50397"/>
          <a:lstStyle/>
          <a:p>
            <a:endParaRPr lang="en-US"/>
          </a:p>
        </p:txBody>
      </p:sp>
      <p:sp>
        <p:nvSpPr>
          <p:cNvPr id="49159" name="Text Box 8"/>
          <p:cNvSpPr txBox="1">
            <a:spLocks noChangeArrowheads="1"/>
          </p:cNvSpPr>
          <p:nvPr/>
        </p:nvSpPr>
        <p:spPr bwMode="auto">
          <a:xfrm>
            <a:off x="2608181" y="3683389"/>
            <a:ext cx="3246248" cy="1025108"/>
          </a:xfrm>
          <a:prstGeom prst="rect">
            <a:avLst/>
          </a:prstGeom>
          <a:noFill/>
          <a:ln w="9525">
            <a:noFill/>
            <a:miter lim="800000"/>
            <a:headEnd/>
            <a:tailEnd/>
          </a:ln>
        </p:spPr>
        <p:txBody>
          <a:bodyPr wrap="none" lIns="100794" tIns="50397" rIns="100794" bIns="50397">
            <a:spAutoFit/>
          </a:bodyPr>
          <a:lstStyle/>
          <a:p>
            <a:pPr algn="ctr"/>
            <a:r>
              <a:rPr lang="en-US" b="1" i="1">
                <a:solidFill>
                  <a:srgbClr val="0000FF"/>
                </a:solidFill>
              </a:rPr>
              <a:t>Big challenge:</a:t>
            </a:r>
          </a:p>
          <a:p>
            <a:pPr algn="ctr"/>
            <a:r>
              <a:rPr lang="en-US" b="1" i="1">
                <a:solidFill>
                  <a:srgbClr val="0000FF"/>
                </a:solidFill>
              </a:rPr>
              <a:t>cost effective production</a:t>
            </a:r>
          </a:p>
          <a:p>
            <a:pPr algn="ctr"/>
            <a:r>
              <a:rPr lang="en-US" b="1" i="1">
                <a:solidFill>
                  <a:srgbClr val="0000FF"/>
                </a:solidFill>
              </a:rPr>
              <a:t>and high reliability</a:t>
            </a:r>
          </a:p>
        </p:txBody>
      </p:sp>
      <p:grpSp>
        <p:nvGrpSpPr>
          <p:cNvPr id="2" name="Group 9"/>
          <p:cNvGrpSpPr>
            <a:grpSpLocks/>
          </p:cNvGrpSpPr>
          <p:nvPr/>
        </p:nvGrpSpPr>
        <p:grpSpPr bwMode="auto">
          <a:xfrm>
            <a:off x="5372892" y="4184077"/>
            <a:ext cx="3712560" cy="1269229"/>
            <a:chOff x="3379" y="1344"/>
            <a:chExt cx="2122" cy="725"/>
          </a:xfrm>
        </p:grpSpPr>
        <p:sp>
          <p:nvSpPr>
            <p:cNvPr id="49163" name="Oval 10"/>
            <p:cNvSpPr>
              <a:spLocks noChangeArrowheads="1"/>
            </p:cNvSpPr>
            <p:nvPr/>
          </p:nvSpPr>
          <p:spPr bwMode="auto">
            <a:xfrm>
              <a:off x="3379" y="1570"/>
              <a:ext cx="499" cy="499"/>
            </a:xfrm>
            <a:prstGeom prst="ellipse">
              <a:avLst/>
            </a:prstGeom>
            <a:noFill/>
            <a:ln w="57150">
              <a:solidFill>
                <a:srgbClr val="FF0000"/>
              </a:solidFill>
              <a:round/>
              <a:headEnd/>
              <a:tailEnd/>
            </a:ln>
          </p:spPr>
          <p:txBody>
            <a:bodyPr wrap="none" anchor="ctr"/>
            <a:lstStyle/>
            <a:p>
              <a:pPr algn="ctr"/>
              <a:endParaRPr lang="en-US"/>
            </a:p>
          </p:txBody>
        </p:sp>
        <p:sp>
          <p:nvSpPr>
            <p:cNvPr id="49164" name="Text Box 11"/>
            <p:cNvSpPr txBox="1">
              <a:spLocks noChangeArrowheads="1"/>
            </p:cNvSpPr>
            <p:nvPr/>
          </p:nvSpPr>
          <p:spPr bwMode="auto">
            <a:xfrm>
              <a:off x="4036" y="1344"/>
              <a:ext cx="1465" cy="580"/>
            </a:xfrm>
            <a:prstGeom prst="rect">
              <a:avLst/>
            </a:prstGeom>
            <a:noFill/>
            <a:ln w="9525">
              <a:noFill/>
              <a:miter lim="800000"/>
              <a:headEnd/>
              <a:tailEnd/>
            </a:ln>
          </p:spPr>
          <p:txBody>
            <a:bodyPr wrap="none">
              <a:spAutoFit/>
            </a:bodyPr>
            <a:lstStyle/>
            <a:p>
              <a:pPr algn="ctr"/>
              <a:r>
                <a:rPr lang="en-US" i="1">
                  <a:solidFill>
                    <a:srgbClr val="FF0000"/>
                  </a:solidFill>
                </a:rPr>
                <a:t>Expect best overall</a:t>
              </a:r>
            </a:p>
            <a:p>
              <a:pPr algn="ctr"/>
              <a:r>
                <a:rPr lang="en-US" i="1">
                  <a:solidFill>
                    <a:srgbClr val="FF0000"/>
                  </a:solidFill>
                </a:rPr>
                <a:t>science performance</a:t>
              </a:r>
            </a:p>
            <a:p>
              <a:pPr algn="ctr"/>
              <a:r>
                <a:rPr lang="en-US" i="1">
                  <a:solidFill>
                    <a:srgbClr val="FF0000"/>
                  </a:solidFill>
                </a:rPr>
                <a:t>about here</a:t>
              </a:r>
            </a:p>
          </p:txBody>
        </p:sp>
      </p:grpSp>
      <p:sp>
        <p:nvSpPr>
          <p:cNvPr id="49161" name="Text Box 12"/>
          <p:cNvSpPr txBox="1">
            <a:spLocks noChangeArrowheads="1"/>
          </p:cNvSpPr>
          <p:nvPr/>
        </p:nvSpPr>
        <p:spPr bwMode="auto">
          <a:xfrm>
            <a:off x="2573410" y="1740156"/>
            <a:ext cx="2540735" cy="1332885"/>
          </a:xfrm>
          <a:prstGeom prst="rect">
            <a:avLst/>
          </a:prstGeom>
          <a:noFill/>
          <a:ln w="9525">
            <a:noFill/>
            <a:miter lim="800000"/>
            <a:headEnd/>
            <a:tailEnd/>
          </a:ln>
        </p:spPr>
        <p:txBody>
          <a:bodyPr wrap="none" lIns="100794" tIns="50397" rIns="100794" bIns="50397">
            <a:spAutoFit/>
          </a:bodyPr>
          <a:lstStyle/>
          <a:p>
            <a:pPr algn="ctr"/>
            <a:r>
              <a:rPr lang="en-US" b="1" i="1">
                <a:solidFill>
                  <a:schemeClr val="hlink"/>
                </a:solidFill>
              </a:rPr>
              <a:t>Lesson from MC:</a:t>
            </a:r>
          </a:p>
          <a:p>
            <a:pPr algn="ctr"/>
            <a:r>
              <a:rPr lang="en-US" b="1" i="1">
                <a:solidFill>
                  <a:schemeClr val="hlink"/>
                </a:solidFill>
              </a:rPr>
              <a:t>Hard to beat</a:t>
            </a:r>
          </a:p>
          <a:p>
            <a:pPr algn="ctr"/>
            <a:r>
              <a:rPr lang="en-US" b="1" i="1">
                <a:solidFill>
                  <a:schemeClr val="hlink"/>
                </a:solidFill>
              </a:rPr>
              <a:t>telescope numbers</a:t>
            </a:r>
          </a:p>
          <a:p>
            <a:pPr algn="ctr"/>
            <a:r>
              <a:rPr lang="en-US" b="1" i="1">
                <a:solidFill>
                  <a:schemeClr val="hlink"/>
                </a:solidFill>
              </a:rPr>
              <a:t>&amp; area covered</a:t>
            </a:r>
          </a:p>
        </p:txBody>
      </p:sp>
      <p:sp>
        <p:nvSpPr>
          <p:cNvPr id="49162" name="Rectangle 14"/>
          <p:cNvSpPr>
            <a:spLocks noChangeArrowheads="1"/>
          </p:cNvSpPr>
          <p:nvPr/>
        </p:nvSpPr>
        <p:spPr bwMode="auto">
          <a:xfrm>
            <a:off x="435640" y="85783"/>
            <a:ext cx="9186925" cy="756285"/>
          </a:xfrm>
          <a:prstGeom prst="rect">
            <a:avLst/>
          </a:prstGeom>
          <a:noFill/>
          <a:ln w="12700">
            <a:noFill/>
            <a:miter lim="800000"/>
            <a:headEnd/>
            <a:tailEnd/>
          </a:ln>
        </p:spPr>
        <p:txBody>
          <a:bodyPr lIns="100794" tIns="50397" rIns="100794" bIns="50397"/>
          <a:lstStyle/>
          <a:p>
            <a:pPr algn="ctr"/>
            <a:endParaRPr lang="en-GB">
              <a:solidFill>
                <a:srgbClr val="0000FF"/>
              </a:solidFill>
              <a:latin typeface="Textile"/>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hangingPunct="1">
              <a:defRPr/>
            </a:pPr>
            <a:r>
              <a:rPr lang="en-US" b="0" dirty="0" smtClean="0">
                <a:solidFill>
                  <a:srgbClr val="FFFF00"/>
                </a:solidFill>
                <a:effectLst/>
              </a:rPr>
              <a:t>Possible CTA sites</a:t>
            </a:r>
            <a:endParaRPr lang="en-US" b="0" dirty="0">
              <a:solidFill>
                <a:srgbClr val="FFFF00"/>
              </a:solidFill>
              <a:effectLst/>
            </a:endParaRPr>
          </a:p>
        </p:txBody>
      </p:sp>
      <p:pic>
        <p:nvPicPr>
          <p:cNvPr id="39939" name="Picture 4"/>
          <p:cNvPicPr>
            <a:picLocks noChangeAspect="1"/>
          </p:cNvPicPr>
          <p:nvPr/>
        </p:nvPicPr>
        <p:blipFill>
          <a:blip r:embed="rId2"/>
          <a:srcRect/>
          <a:stretch>
            <a:fillRect/>
          </a:stretch>
        </p:blipFill>
        <p:spPr bwMode="auto">
          <a:xfrm>
            <a:off x="0" y="1580846"/>
            <a:ext cx="10077450" cy="511192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Site choice</a:t>
            </a:r>
            <a:endParaRPr lang="en-US" dirty="0"/>
          </a:p>
        </p:txBody>
      </p:sp>
      <p:sp>
        <p:nvSpPr>
          <p:cNvPr id="41987" name="Content Placeholder 2"/>
          <p:cNvSpPr>
            <a:spLocks noGrp="1"/>
          </p:cNvSpPr>
          <p:nvPr>
            <p:ph idx="1"/>
          </p:nvPr>
        </p:nvSpPr>
        <p:spPr/>
        <p:txBody>
          <a:bodyPr>
            <a:normAutofit fontScale="77500" lnSpcReduction="20000"/>
          </a:bodyPr>
          <a:lstStyle/>
          <a:p>
            <a:pPr eaLnBrk="1" hangingPunct="1"/>
            <a:r>
              <a:rPr lang="en-US" smtClean="0"/>
              <a:t>How to compare different sites? Issues include</a:t>
            </a:r>
          </a:p>
          <a:p>
            <a:pPr lvl="1" eaLnBrk="1" hangingPunct="1"/>
            <a:r>
              <a:rPr lang="en-US" smtClean="0">
                <a:ea typeface="ＭＳ Ｐゴシック" pitchFamily="68" charset="-128"/>
              </a:rPr>
              <a:t>Astronomical quality</a:t>
            </a:r>
          </a:p>
          <a:p>
            <a:pPr lvl="1" eaLnBrk="1" hangingPunct="1"/>
            <a:r>
              <a:rPr lang="en-US" smtClean="0">
                <a:ea typeface="ＭＳ Ｐゴシック" pitchFamily="68" charset="-128"/>
              </a:rPr>
              <a:t>Infrastructure cost</a:t>
            </a:r>
          </a:p>
          <a:p>
            <a:pPr lvl="1" eaLnBrk="1" hangingPunct="1"/>
            <a:r>
              <a:rPr lang="en-US" smtClean="0">
                <a:ea typeface="ＭＳ Ｐゴシック" pitchFamily="68" charset="-128"/>
              </a:rPr>
              <a:t>Access</a:t>
            </a:r>
          </a:p>
          <a:p>
            <a:pPr lvl="1" eaLnBrk="1" hangingPunct="1"/>
            <a:r>
              <a:rPr lang="en-US" smtClean="0">
                <a:ea typeface="ＭＳ Ｐゴシック" pitchFamily="68" charset="-128"/>
              </a:rPr>
              <a:t>Risks</a:t>
            </a:r>
          </a:p>
          <a:p>
            <a:pPr lvl="1" eaLnBrk="1" hangingPunct="1"/>
            <a:r>
              <a:rPr lang="en-US" smtClean="0">
                <a:ea typeface="ＭＳ Ｐゴシック" pitchFamily="68" charset="-128"/>
              </a:rPr>
              <a:t>…</a:t>
            </a:r>
          </a:p>
          <a:p>
            <a:pPr lvl="1" eaLnBrk="1" hangingPunct="1"/>
            <a:endParaRPr lang="en-US" smtClean="0">
              <a:ea typeface="ＭＳ Ｐゴシック" pitchFamily="68" charset="-128"/>
            </a:endParaRPr>
          </a:p>
          <a:p>
            <a:pPr eaLnBrk="1" hangingPunct="1"/>
            <a:r>
              <a:rPr lang="en-US" smtClean="0"/>
              <a:t>In the end, it basically boils down to a cost argument:</a:t>
            </a:r>
          </a:p>
          <a:p>
            <a:pPr eaLnBrk="1" hangingPunct="1">
              <a:buFontTx/>
              <a:buNone/>
            </a:pPr>
            <a:r>
              <a:rPr lang="en-US" smtClean="0"/>
              <a:t>	</a:t>
            </a:r>
            <a:r>
              <a:rPr lang="en-US" smtClean="0">
                <a:solidFill>
                  <a:srgbClr val="FF0000"/>
                </a:solidFill>
              </a:rPr>
              <a:t>For a given budget, which site will provide best sensitivity?</a:t>
            </a:r>
          </a:p>
          <a:p>
            <a:pPr eaLnBrk="1" hangingPunct="1"/>
            <a:endParaRPr lang="en-US" smtClean="0"/>
          </a:p>
          <a:p>
            <a:pPr eaLnBrk="1" hangingPunct="1"/>
            <a:r>
              <a:rPr lang="en-US" smtClean="0"/>
              <a:t>E.g. higher access cost at a remote site will imply fewer telescopes, compensating a possible gain in observation time</a:t>
            </a:r>
          </a:p>
          <a:p>
            <a:pPr eaLnBrk="1" hangingPunct="1"/>
            <a:r>
              <a:rPr lang="en-US" smtClean="0"/>
              <a:t>… of course, quantifying everything may be hard …</a:t>
            </a:r>
          </a:p>
          <a:p>
            <a:pPr lvl="1" eaLnBrk="1" hangingPunct="1"/>
            <a:endParaRPr lang="en-US" smtClean="0">
              <a:ea typeface="ＭＳ Ｐゴシック" pitchFamily="68" charset="-128"/>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Cost</a:t>
            </a:r>
            <a:endParaRPr lang="en-US" dirty="0"/>
          </a:p>
        </p:txBody>
      </p:sp>
      <p:sp>
        <p:nvSpPr>
          <p:cNvPr id="46083" name="Content Placeholder 2"/>
          <p:cNvSpPr>
            <a:spLocks noGrp="1"/>
          </p:cNvSpPr>
          <p:nvPr>
            <p:ph idx="1"/>
          </p:nvPr>
        </p:nvSpPr>
        <p:spPr/>
        <p:txBody>
          <a:bodyPr>
            <a:normAutofit fontScale="92500" lnSpcReduction="10000"/>
          </a:bodyPr>
          <a:lstStyle/>
          <a:p>
            <a:pPr eaLnBrk="1" hangingPunct="1"/>
            <a:r>
              <a:rPr lang="en-US" smtClean="0"/>
              <a:t>Given for ESFRI: 150 M€ investment cost (in 2006)</a:t>
            </a:r>
          </a:p>
          <a:p>
            <a:pPr lvl="1" eaLnBrk="1" hangingPunct="1"/>
            <a:r>
              <a:rPr lang="en-US" smtClean="0">
                <a:ea typeface="ＭＳ Ｐゴシック" pitchFamily="68" charset="-128"/>
              </a:rPr>
              <a:t>100 M€ south site</a:t>
            </a:r>
          </a:p>
          <a:p>
            <a:pPr lvl="1" eaLnBrk="1" hangingPunct="1"/>
            <a:r>
              <a:rPr lang="en-US" smtClean="0">
                <a:ea typeface="ＭＳ Ｐゴシック" pitchFamily="68" charset="-128"/>
              </a:rPr>
              <a:t>50 M€ north site</a:t>
            </a:r>
          </a:p>
          <a:p>
            <a:pPr lvl="1" eaLnBrk="1" hangingPunct="1"/>
            <a:endParaRPr lang="en-US" smtClean="0">
              <a:ea typeface="ＭＳ Ｐゴシック" pitchFamily="68" charset="-128"/>
            </a:endParaRPr>
          </a:p>
          <a:p>
            <a:pPr eaLnBrk="1" hangingPunct="1"/>
            <a:r>
              <a:rPr lang="en-US" smtClean="0"/>
              <a:t>Escalates to about 190 M€ for 2013-2018 construction period</a:t>
            </a:r>
          </a:p>
          <a:p>
            <a:pPr eaLnBrk="1" hangingPunct="1"/>
            <a:endParaRPr lang="en-US" smtClean="0"/>
          </a:p>
          <a:p>
            <a:pPr eaLnBrk="1" hangingPunct="1"/>
            <a:r>
              <a:rPr lang="en-US" smtClean="0"/>
              <a:t>Update only once we have semi-realistic numbers</a:t>
            </a:r>
          </a:p>
          <a:p>
            <a:pPr eaLnBrk="1" hangingPunct="1"/>
            <a:endParaRPr lang="en-US" smtClean="0"/>
          </a:p>
          <a:p>
            <a:pPr eaLnBrk="1" hangingPunct="1"/>
            <a:r>
              <a:rPr lang="en-US" smtClean="0"/>
              <a:t>What if there is not enough funding secured at t</a:t>
            </a:r>
            <a:r>
              <a:rPr lang="en-US" baseline="-25000" smtClean="0"/>
              <a:t>0</a:t>
            </a:r>
            <a:r>
              <a:rPr lang="en-US" smtClean="0"/>
              <a:t>? </a:t>
            </a:r>
          </a:p>
          <a:p>
            <a:pPr lvl="1" eaLnBrk="1" hangingPunct="1"/>
            <a:r>
              <a:rPr lang="en-US" smtClean="0">
                <a:ea typeface="ＭＳ Ｐゴシック" pitchFamily="68" charset="-128"/>
              </a:rPr>
              <a:t>An issue for the Resource Board …</a:t>
            </a:r>
          </a:p>
          <a:p>
            <a:pPr lvl="2" eaLnBrk="1" hangingPunct="1">
              <a:buFontTx/>
              <a:buNone/>
            </a:pPr>
            <a:endParaRPr lang="en-US" smtClean="0">
              <a:ea typeface="ＭＳ Ｐゴシック" pitchFamily="68" charset="-128"/>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Operating costs</a:t>
            </a:r>
            <a:endParaRPr lang="en-US" dirty="0"/>
          </a:p>
        </p:txBody>
      </p:sp>
      <p:sp>
        <p:nvSpPr>
          <p:cNvPr id="55299" name="Content Placeholder 2"/>
          <p:cNvSpPr>
            <a:spLocks noGrp="1"/>
          </p:cNvSpPr>
          <p:nvPr>
            <p:ph idx="1"/>
          </p:nvPr>
        </p:nvSpPr>
        <p:spPr/>
        <p:txBody>
          <a:bodyPr>
            <a:normAutofit fontScale="77500" lnSpcReduction="20000"/>
          </a:bodyPr>
          <a:lstStyle/>
          <a:p>
            <a:pPr eaLnBrk="1" hangingPunct="1"/>
            <a:r>
              <a:rPr lang="en-US" smtClean="0"/>
              <a:t>Typical facilities require annual operating costs of 7% to 10% of investment cost</a:t>
            </a:r>
          </a:p>
          <a:p>
            <a:pPr eaLnBrk="1" hangingPunct="1"/>
            <a:r>
              <a:rPr lang="en-US" smtClean="0"/>
              <a:t>For CTA this would imply 13 – 19 M€ per year </a:t>
            </a:r>
          </a:p>
          <a:p>
            <a:pPr eaLnBrk="1" hangingPunct="1"/>
            <a:r>
              <a:rPr lang="en-US" smtClean="0"/>
              <a:t>For 500 CTA scientists, this is 25-40 k€ per person</a:t>
            </a:r>
          </a:p>
          <a:p>
            <a:pPr lvl="1" eaLnBrk="1" hangingPunct="1"/>
            <a:r>
              <a:rPr lang="en-US" smtClean="0">
                <a:ea typeface="ＭＳ Ｐゴシック" pitchFamily="68" charset="-128"/>
              </a:rPr>
              <a:t>About 10 x more than current instruments</a:t>
            </a:r>
          </a:p>
          <a:p>
            <a:pPr eaLnBrk="1" hangingPunct="1"/>
            <a:r>
              <a:rPr lang="en-US" smtClean="0"/>
              <a:t>Major concern for (some) funding agencies</a:t>
            </a:r>
          </a:p>
          <a:p>
            <a:pPr eaLnBrk="1" hangingPunct="1"/>
            <a:endParaRPr lang="en-US" smtClean="0"/>
          </a:p>
          <a:p>
            <a:pPr eaLnBrk="1" hangingPunct="1">
              <a:buFontTx/>
              <a:buNone/>
            </a:pPr>
            <a:r>
              <a:rPr lang="en-US" smtClean="0">
                <a:sym typeface="Wingdings" pitchFamily="2" charset="2"/>
              </a:rPr>
              <a:t> Need to</a:t>
            </a:r>
            <a:endParaRPr lang="en-US" smtClean="0"/>
          </a:p>
          <a:p>
            <a:pPr eaLnBrk="1" hangingPunct="1"/>
            <a:r>
              <a:rPr lang="en-US" smtClean="0"/>
              <a:t>Understand operating costs very well</a:t>
            </a:r>
          </a:p>
          <a:p>
            <a:pPr eaLnBrk="1" hangingPunct="1"/>
            <a:r>
              <a:rPr lang="en-US" smtClean="0"/>
              <a:t>Minimize operating costs</a:t>
            </a:r>
          </a:p>
          <a:p>
            <a:pPr eaLnBrk="1" hangingPunct="1"/>
            <a:endParaRPr lang="en-US" smtClean="0"/>
          </a:p>
          <a:p>
            <a:pPr eaLnBrk="1" hangingPunct="1">
              <a:buFontTx/>
              <a:buNone/>
            </a:pPr>
            <a:r>
              <a:rPr lang="en-US" smtClean="0">
                <a:sym typeface="Wingdings" pitchFamily="2" charset="2"/>
              </a:rPr>
              <a:t> Is &gt;10 M</a:t>
            </a:r>
            <a:r>
              <a:rPr lang="en-US" smtClean="0"/>
              <a:t>€</a:t>
            </a:r>
            <a:r>
              <a:rPr lang="en-US" smtClean="0">
                <a:sym typeface="Wingdings" pitchFamily="2" charset="2"/>
              </a:rPr>
              <a:t> operating costs plausible?</a:t>
            </a:r>
            <a:endParaRPr lang="en-US" smtClean="0"/>
          </a:p>
          <a:p>
            <a:pPr eaLnBrk="1" hangingPunct="1"/>
            <a:endParaRPr lang="en-US" smtClean="0"/>
          </a:p>
          <a:p>
            <a:pPr eaLnBrk="1" hangingPunct="1">
              <a:buFontTx/>
              <a:buNone/>
            </a:pPr>
            <a:r>
              <a:rPr lang="en-US" smtClean="0">
                <a:sym typeface="Wingdings" pitchFamily="2" charset="2"/>
              </a:rPr>
              <a:t> </a:t>
            </a:r>
          </a:p>
          <a:p>
            <a:pPr eaLnBrk="1" hangingPunct="1">
              <a:buFont typeface="Wingdings" pitchFamily="2" charset="2"/>
              <a:buChar char="à"/>
            </a:pPr>
            <a:endParaRPr lang="en-US" smtClean="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smtClean="0"/>
              <a:t>Contributions to operating costs</a:t>
            </a:r>
            <a:endParaRPr lang="en-US" dirty="0"/>
          </a:p>
        </p:txBody>
      </p:sp>
      <p:sp>
        <p:nvSpPr>
          <p:cNvPr id="56323" name="Content Placeholder 2"/>
          <p:cNvSpPr>
            <a:spLocks noGrp="1"/>
          </p:cNvSpPr>
          <p:nvPr>
            <p:ph idx="1"/>
          </p:nvPr>
        </p:nvSpPr>
        <p:spPr/>
        <p:txBody>
          <a:bodyPr>
            <a:normAutofit fontScale="92500" lnSpcReduction="20000"/>
          </a:bodyPr>
          <a:lstStyle/>
          <a:p>
            <a:pPr eaLnBrk="1" hangingPunct="1"/>
            <a:r>
              <a:rPr lang="en-US" dirty="0" smtClean="0"/>
              <a:t>Personnel</a:t>
            </a:r>
          </a:p>
          <a:p>
            <a:pPr lvl="1" eaLnBrk="1" hangingPunct="1"/>
            <a:r>
              <a:rPr lang="en-US" sz="1500" dirty="0" smtClean="0">
                <a:ea typeface="ＭＳ Ｐゴシック" pitchFamily="68" charset="-128"/>
              </a:rPr>
              <a:t>Management</a:t>
            </a:r>
          </a:p>
          <a:p>
            <a:pPr lvl="1" eaLnBrk="1" hangingPunct="1"/>
            <a:r>
              <a:rPr lang="en-US" sz="1500" dirty="0" smtClean="0">
                <a:ea typeface="ＭＳ Ｐゴシック" pitchFamily="68" charset="-128"/>
              </a:rPr>
              <a:t>User interfacing &amp; proposal handling</a:t>
            </a:r>
          </a:p>
          <a:p>
            <a:pPr lvl="1" eaLnBrk="1" hangingPunct="1"/>
            <a:r>
              <a:rPr lang="en-US" sz="1500" dirty="0" smtClean="0">
                <a:ea typeface="ＭＳ Ｐゴシック" pitchFamily="68" charset="-128"/>
              </a:rPr>
              <a:t>Shift operation</a:t>
            </a:r>
          </a:p>
          <a:p>
            <a:pPr lvl="1" eaLnBrk="1" hangingPunct="1"/>
            <a:r>
              <a:rPr lang="en-US" sz="1500" dirty="0" smtClean="0">
                <a:ea typeface="ＭＳ Ｐゴシック" pitchFamily="68" charset="-128"/>
              </a:rPr>
              <a:t>Instrument maintenance</a:t>
            </a:r>
          </a:p>
          <a:p>
            <a:pPr lvl="1" eaLnBrk="1" hangingPunct="1"/>
            <a:r>
              <a:rPr lang="en-US" sz="1500" dirty="0" smtClean="0">
                <a:ea typeface="ＭＳ Ｐゴシック" pitchFamily="68" charset="-128"/>
              </a:rPr>
              <a:t>Data centers &amp; user support</a:t>
            </a:r>
          </a:p>
          <a:p>
            <a:pPr eaLnBrk="1" hangingPunct="1"/>
            <a:r>
              <a:rPr lang="en-US" dirty="0" smtClean="0"/>
              <a:t>Utilities</a:t>
            </a:r>
          </a:p>
          <a:p>
            <a:pPr lvl="1" eaLnBrk="1" hangingPunct="1"/>
            <a:r>
              <a:rPr lang="en-US" sz="1500" dirty="0" smtClean="0">
                <a:ea typeface="ＭＳ Ｐゴシック" pitchFamily="68" charset="-128"/>
              </a:rPr>
              <a:t>Power</a:t>
            </a:r>
          </a:p>
          <a:p>
            <a:pPr lvl="1" eaLnBrk="1" hangingPunct="1"/>
            <a:r>
              <a:rPr lang="en-US" sz="1500" dirty="0" smtClean="0">
                <a:ea typeface="ＭＳ Ｐゴシック" pitchFamily="68" charset="-128"/>
              </a:rPr>
              <a:t>Telecommunications</a:t>
            </a:r>
          </a:p>
          <a:p>
            <a:pPr eaLnBrk="1" hangingPunct="1"/>
            <a:r>
              <a:rPr lang="en-US" dirty="0" smtClean="0"/>
              <a:t>Infrastructure</a:t>
            </a:r>
          </a:p>
          <a:p>
            <a:pPr lvl="1" eaLnBrk="1" hangingPunct="1"/>
            <a:r>
              <a:rPr lang="en-US" sz="1500" dirty="0" smtClean="0">
                <a:ea typeface="ＭＳ Ｐゴシック" pitchFamily="68" charset="-128"/>
              </a:rPr>
              <a:t>Site services (rooms, food, …)</a:t>
            </a:r>
          </a:p>
          <a:p>
            <a:pPr lvl="1" eaLnBrk="1" hangingPunct="1"/>
            <a:r>
              <a:rPr lang="en-US" sz="1500" dirty="0" smtClean="0">
                <a:ea typeface="ＭＳ Ｐゴシック" pitchFamily="68" charset="-128"/>
              </a:rPr>
              <a:t>Site &amp; building maintenance</a:t>
            </a:r>
          </a:p>
          <a:p>
            <a:pPr eaLnBrk="1" hangingPunct="1"/>
            <a:r>
              <a:rPr lang="en-US" dirty="0" smtClean="0"/>
              <a:t>Instrument maintenance</a:t>
            </a:r>
          </a:p>
          <a:p>
            <a:pPr lvl="1" eaLnBrk="1" hangingPunct="1"/>
            <a:r>
              <a:rPr lang="en-US" sz="1500" dirty="0" smtClean="0">
                <a:ea typeface="ＭＳ Ｐゴシック" pitchFamily="68" charset="-128"/>
              </a:rPr>
              <a:t>Mirror recoating</a:t>
            </a:r>
          </a:p>
          <a:p>
            <a:pPr lvl="1" eaLnBrk="1" hangingPunct="1"/>
            <a:r>
              <a:rPr lang="en-US" sz="1500" dirty="0" err="1" smtClean="0">
                <a:ea typeface="ＭＳ Ｐゴシック" pitchFamily="68" charset="-128"/>
              </a:rPr>
              <a:t>Photosensor</a:t>
            </a:r>
            <a:r>
              <a:rPr lang="en-US" sz="1500" dirty="0" smtClean="0">
                <a:ea typeface="ＭＳ Ｐゴシック" pitchFamily="68" charset="-128"/>
              </a:rPr>
              <a:t> replacement</a:t>
            </a:r>
          </a:p>
          <a:p>
            <a:pPr eaLnBrk="1" hangingPunct="1"/>
            <a:r>
              <a:rPr lang="en-US" dirty="0" smtClean="0"/>
              <a:t>Travel</a:t>
            </a:r>
          </a:p>
          <a:p>
            <a:pPr eaLnBrk="1" hangingPunct="1"/>
            <a:r>
              <a:rPr lang="en-US" dirty="0" smtClean="0"/>
              <a:t>…</a:t>
            </a:r>
          </a:p>
        </p:txBody>
      </p:sp>
      <p:sp>
        <p:nvSpPr>
          <p:cNvPr id="56324" name="TextBox 3"/>
          <p:cNvSpPr txBox="1">
            <a:spLocks noChangeArrowheads="1"/>
          </p:cNvSpPr>
          <p:nvPr/>
        </p:nvSpPr>
        <p:spPr bwMode="auto">
          <a:xfrm rot="2120559">
            <a:off x="5859184" y="3863755"/>
            <a:ext cx="2370817" cy="409555"/>
          </a:xfrm>
          <a:prstGeom prst="rect">
            <a:avLst/>
          </a:prstGeom>
          <a:noFill/>
          <a:ln w="9525">
            <a:noFill/>
            <a:miter lim="800000"/>
            <a:headEnd/>
            <a:tailEnd/>
          </a:ln>
        </p:spPr>
        <p:txBody>
          <a:bodyPr wrap="none" lIns="100794" tIns="50397" rIns="100794" bIns="50397">
            <a:spAutoFit/>
          </a:bodyPr>
          <a:lstStyle/>
          <a:p>
            <a:pPr algn="ctr"/>
            <a:r>
              <a:rPr lang="en-US">
                <a:solidFill>
                  <a:srgbClr val="FF0000"/>
                </a:solidFill>
              </a:rPr>
              <a:t>Non-exhaustive list</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CTA : The Observatory</a:t>
            </a:r>
          </a:p>
        </p:txBody>
      </p:sp>
      <p:sp>
        <p:nvSpPr>
          <p:cNvPr id="6" name="Content Placeholder 2"/>
          <p:cNvSpPr>
            <a:spLocks noGrp="1"/>
          </p:cNvSpPr>
          <p:nvPr>
            <p:ph idx="1"/>
          </p:nvPr>
        </p:nvSpPr>
        <p:spPr/>
        <p:txBody>
          <a:bodyPr/>
          <a:lstStyle/>
          <a:p>
            <a:pPr eaLnBrk="1" hangingPunct="1"/>
            <a:r>
              <a:rPr lang="en-US" smtClean="0"/>
              <a:t>CTA will be a normal astrophysical observatory, open to the community, with professional operators, A0s and support for data analysis.  </a:t>
            </a:r>
          </a:p>
          <a:p>
            <a:pPr eaLnBrk="1" hangingPunct="1"/>
            <a:r>
              <a:rPr lang="en-US" smtClean="0"/>
              <a:t>Data will be public after some time (1 year ?)</a:t>
            </a:r>
          </a:p>
          <a:p>
            <a:pPr eaLnBrk="1" hangingPunct="1"/>
            <a:r>
              <a:rPr lang="en-US" smtClean="0"/>
              <a:t>50% of observation time for construction consortium</a:t>
            </a:r>
          </a:p>
          <a:p>
            <a:pPr lvl="1" eaLnBrk="1" hangingPunct="1">
              <a:buFont typeface="Wingdings" pitchFamily="2" charset="2"/>
              <a:buNone/>
            </a:pPr>
            <a:endParaRPr lang="en-US" smtClean="0">
              <a:ea typeface="ＭＳ Ｐゴシック" pitchFamily="68" charset="-128"/>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smtClean="0"/>
              <a:t>CTA: In Context</a:t>
            </a:r>
          </a:p>
        </p:txBody>
      </p:sp>
      <p:sp>
        <p:nvSpPr>
          <p:cNvPr id="29699" name="Line 2"/>
          <p:cNvSpPr>
            <a:spLocks noChangeShapeType="1"/>
          </p:cNvSpPr>
          <p:nvPr/>
        </p:nvSpPr>
        <p:spPr bwMode="auto">
          <a:xfrm flipH="1">
            <a:off x="914400" y="5859463"/>
            <a:ext cx="8202613" cy="0"/>
          </a:xfrm>
          <a:prstGeom prst="line">
            <a:avLst/>
          </a:prstGeom>
          <a:noFill/>
          <a:ln w="9525">
            <a:solidFill>
              <a:schemeClr val="bg1"/>
            </a:solidFill>
            <a:prstDash val="lgDash"/>
            <a:round/>
            <a:headEnd/>
            <a:tailEnd/>
          </a:ln>
        </p:spPr>
        <p:txBody>
          <a:bodyPr wrap="none" lIns="100794" tIns="50397" rIns="100794" bIns="50397" anchor="ctr"/>
          <a:lstStyle/>
          <a:p>
            <a:endParaRPr lang="en-US"/>
          </a:p>
        </p:txBody>
      </p:sp>
      <p:sp>
        <p:nvSpPr>
          <p:cNvPr id="29700" name="Rectangle 4"/>
          <p:cNvSpPr>
            <a:spLocks noChangeArrowheads="1"/>
          </p:cNvSpPr>
          <p:nvPr/>
        </p:nvSpPr>
        <p:spPr bwMode="auto">
          <a:xfrm>
            <a:off x="877888" y="1901825"/>
            <a:ext cx="7961312" cy="538163"/>
          </a:xfrm>
          <a:prstGeom prst="rect">
            <a:avLst/>
          </a:prstGeom>
          <a:gradFill rotWithShape="1">
            <a:gsLst>
              <a:gs pos="0">
                <a:srgbClr val="FF0000"/>
              </a:gs>
              <a:gs pos="100000">
                <a:srgbClr val="FFFF00"/>
              </a:gs>
            </a:gsLst>
            <a:lin ang="0" scaled="1"/>
          </a:gradFill>
          <a:ln w="9525">
            <a:solidFill>
              <a:schemeClr val="tx1"/>
            </a:solidFill>
            <a:miter lim="800000"/>
            <a:headEnd/>
            <a:tailEnd/>
          </a:ln>
        </p:spPr>
        <p:txBody>
          <a:bodyPr wrap="none" lIns="100794" tIns="50397" rIns="100794" bIns="50397" anchor="ctr"/>
          <a:lstStyle/>
          <a:p>
            <a:endParaRPr lang="en-US"/>
          </a:p>
        </p:txBody>
      </p:sp>
      <p:sp>
        <p:nvSpPr>
          <p:cNvPr id="29701" name="Text Box 5"/>
          <p:cNvSpPr txBox="1">
            <a:spLocks noChangeArrowheads="1"/>
          </p:cNvSpPr>
          <p:nvPr/>
        </p:nvSpPr>
        <p:spPr bwMode="auto">
          <a:xfrm>
            <a:off x="2093913" y="1382713"/>
            <a:ext cx="3625850" cy="407987"/>
          </a:xfrm>
          <a:prstGeom prst="rect">
            <a:avLst/>
          </a:prstGeom>
          <a:noFill/>
          <a:ln w="9525">
            <a:noFill/>
            <a:miter lim="800000"/>
            <a:headEnd/>
            <a:tailEnd/>
          </a:ln>
        </p:spPr>
        <p:txBody>
          <a:bodyPr wrap="none" lIns="100794" tIns="50397" rIns="100794" bIns="50397">
            <a:spAutoFit/>
          </a:bodyPr>
          <a:lstStyle/>
          <a:p>
            <a:pPr algn="ctr" defTabSz="493713"/>
            <a:r>
              <a:rPr lang="en-GB">
                <a:solidFill>
                  <a:schemeClr val="bg1"/>
                </a:solidFill>
              </a:rPr>
              <a:t>Space-based instruments only</a:t>
            </a:r>
            <a:endParaRPr lang="en-US">
              <a:solidFill>
                <a:schemeClr val="bg1"/>
              </a:solidFill>
            </a:endParaRPr>
          </a:p>
        </p:txBody>
      </p:sp>
      <p:pic>
        <p:nvPicPr>
          <p:cNvPr id="29702" name="Picture 6" descr="image"/>
          <p:cNvPicPr>
            <a:picLocks noChangeArrowheads="1"/>
          </p:cNvPicPr>
          <p:nvPr/>
        </p:nvPicPr>
        <p:blipFill>
          <a:blip r:embed="rId2"/>
          <a:srcRect l="5759" t="11339" r="9358" b="83150"/>
          <a:stretch>
            <a:fillRect/>
          </a:stretch>
        </p:blipFill>
        <p:spPr bwMode="auto">
          <a:xfrm>
            <a:off x="477838" y="1644650"/>
            <a:ext cx="868362" cy="530225"/>
          </a:xfrm>
          <a:prstGeom prst="rect">
            <a:avLst/>
          </a:prstGeom>
          <a:noFill/>
          <a:ln w="9525">
            <a:solidFill>
              <a:schemeClr val="bg1"/>
            </a:solidFill>
            <a:miter lim="800000"/>
            <a:headEnd/>
            <a:tailEnd/>
          </a:ln>
        </p:spPr>
      </p:pic>
      <p:sp>
        <p:nvSpPr>
          <p:cNvPr id="29703" name="Line 7"/>
          <p:cNvSpPr>
            <a:spLocks noChangeShapeType="1"/>
          </p:cNvSpPr>
          <p:nvPr/>
        </p:nvSpPr>
        <p:spPr bwMode="auto">
          <a:xfrm>
            <a:off x="474663" y="2170113"/>
            <a:ext cx="384175" cy="255587"/>
          </a:xfrm>
          <a:prstGeom prst="line">
            <a:avLst/>
          </a:prstGeom>
          <a:noFill/>
          <a:ln w="9525">
            <a:solidFill>
              <a:schemeClr val="bg1"/>
            </a:solidFill>
            <a:round/>
            <a:headEnd/>
            <a:tailEnd/>
          </a:ln>
        </p:spPr>
        <p:txBody>
          <a:bodyPr wrap="none" lIns="100794" tIns="50397" rIns="100794" bIns="50397" anchor="ctr"/>
          <a:lstStyle/>
          <a:p>
            <a:endParaRPr lang="en-US"/>
          </a:p>
        </p:txBody>
      </p:sp>
      <p:sp>
        <p:nvSpPr>
          <p:cNvPr id="29704" name="Line 8"/>
          <p:cNvSpPr>
            <a:spLocks noChangeShapeType="1"/>
          </p:cNvSpPr>
          <p:nvPr/>
        </p:nvSpPr>
        <p:spPr bwMode="auto">
          <a:xfrm flipH="1">
            <a:off x="979488" y="2185988"/>
            <a:ext cx="346075" cy="244475"/>
          </a:xfrm>
          <a:prstGeom prst="line">
            <a:avLst/>
          </a:prstGeom>
          <a:noFill/>
          <a:ln w="9525">
            <a:solidFill>
              <a:schemeClr val="bg1"/>
            </a:solidFill>
            <a:round/>
            <a:headEnd/>
            <a:tailEnd/>
          </a:ln>
        </p:spPr>
        <p:txBody>
          <a:bodyPr wrap="none" lIns="100794" tIns="50397" rIns="100794" bIns="50397" anchor="ctr"/>
          <a:lstStyle/>
          <a:p>
            <a:endParaRPr lang="en-US"/>
          </a:p>
        </p:txBody>
      </p:sp>
      <p:sp>
        <p:nvSpPr>
          <p:cNvPr id="29705" name="Text Box 9"/>
          <p:cNvSpPr txBox="1">
            <a:spLocks noChangeArrowheads="1"/>
          </p:cNvSpPr>
          <p:nvPr/>
        </p:nvSpPr>
        <p:spPr bwMode="auto">
          <a:xfrm>
            <a:off x="1455738" y="1946275"/>
            <a:ext cx="7142162" cy="778887"/>
          </a:xfrm>
          <a:prstGeom prst="rect">
            <a:avLst/>
          </a:prstGeom>
          <a:noFill/>
          <a:ln w="9525">
            <a:noFill/>
            <a:miter lim="800000"/>
            <a:headEnd/>
            <a:tailEnd/>
          </a:ln>
        </p:spPr>
        <p:txBody>
          <a:bodyPr lIns="100794" tIns="50397" rIns="100794" bIns="50397">
            <a:spAutoFit/>
          </a:bodyPr>
          <a:lstStyle/>
          <a:p>
            <a:pPr defTabSz="493713"/>
            <a:r>
              <a:rPr lang="en-GB" sz="2200" dirty="0">
                <a:solidFill>
                  <a:schemeClr val="bg1"/>
                </a:solidFill>
              </a:rPr>
              <a:t>UV</a:t>
            </a:r>
            <a:r>
              <a:rPr lang="en-GB" sz="2200" dirty="0"/>
              <a:t>  |    </a:t>
            </a:r>
            <a:r>
              <a:rPr lang="en-GB" sz="2200" dirty="0">
                <a:solidFill>
                  <a:schemeClr val="bg1"/>
                </a:solidFill>
              </a:rPr>
              <a:t>X-ray</a:t>
            </a:r>
            <a:r>
              <a:rPr lang="en-GB" sz="2200" dirty="0"/>
              <a:t>             |         </a:t>
            </a:r>
            <a:r>
              <a:rPr lang="en-GB" sz="2200" dirty="0">
                <a:solidFill>
                  <a:schemeClr val="bg1"/>
                </a:solidFill>
                <a:latin typeface="Symbol" pitchFamily="18" charset="2"/>
              </a:rPr>
              <a:t>g</a:t>
            </a:r>
            <a:r>
              <a:rPr lang="en-GB" sz="2200" dirty="0">
                <a:solidFill>
                  <a:schemeClr val="bg1"/>
                </a:solidFill>
              </a:rPr>
              <a:t>-ray</a:t>
            </a:r>
            <a:r>
              <a:rPr lang="en-GB" sz="2200" dirty="0"/>
              <a:t>              |   </a:t>
            </a:r>
            <a:r>
              <a:rPr lang="en-GB" sz="2200" dirty="0">
                <a:solidFill>
                  <a:schemeClr val="bg1"/>
                </a:solidFill>
              </a:rPr>
              <a:t>VHE </a:t>
            </a:r>
            <a:r>
              <a:rPr lang="en-GB" sz="2200" dirty="0">
                <a:solidFill>
                  <a:schemeClr val="bg1"/>
                </a:solidFill>
                <a:latin typeface="Symbol" pitchFamily="18" charset="2"/>
              </a:rPr>
              <a:t>g</a:t>
            </a:r>
            <a:r>
              <a:rPr lang="en-GB" sz="2200" dirty="0">
                <a:solidFill>
                  <a:schemeClr val="bg1"/>
                </a:solidFill>
              </a:rPr>
              <a:t>-ray</a:t>
            </a:r>
            <a:endParaRPr lang="en-US" sz="2200" dirty="0">
              <a:solidFill>
                <a:schemeClr val="bg1"/>
              </a:solidFill>
            </a:endParaRPr>
          </a:p>
          <a:p>
            <a:pPr defTabSz="493713"/>
            <a:endParaRPr lang="en-US" sz="2200" dirty="0"/>
          </a:p>
        </p:txBody>
      </p:sp>
      <p:sp>
        <p:nvSpPr>
          <p:cNvPr id="29706" name="Text Box 10"/>
          <p:cNvSpPr txBox="1">
            <a:spLocks noChangeArrowheads="1"/>
          </p:cNvSpPr>
          <p:nvPr/>
        </p:nvSpPr>
        <p:spPr bwMode="auto">
          <a:xfrm>
            <a:off x="433388" y="1682750"/>
            <a:ext cx="1174750" cy="441325"/>
          </a:xfrm>
          <a:prstGeom prst="rect">
            <a:avLst/>
          </a:prstGeom>
          <a:noFill/>
          <a:ln w="9525">
            <a:noFill/>
            <a:miter lim="800000"/>
            <a:headEnd/>
            <a:tailEnd/>
          </a:ln>
        </p:spPr>
        <p:txBody>
          <a:bodyPr lIns="100794" tIns="50397" rIns="100794" bIns="50397">
            <a:spAutoFit/>
          </a:bodyPr>
          <a:lstStyle/>
          <a:p>
            <a:pPr defTabSz="493713"/>
            <a:r>
              <a:rPr lang="en-GB" sz="2200"/>
              <a:t>optical</a:t>
            </a:r>
            <a:endParaRPr lang="en-US" sz="2200"/>
          </a:p>
        </p:txBody>
      </p:sp>
      <p:grpSp>
        <p:nvGrpSpPr>
          <p:cNvPr id="29707" name="Group 11"/>
          <p:cNvGrpSpPr>
            <a:grpSpLocks/>
          </p:cNvGrpSpPr>
          <p:nvPr/>
        </p:nvGrpSpPr>
        <p:grpSpPr bwMode="auto">
          <a:xfrm>
            <a:off x="8975725" y="2476500"/>
            <a:ext cx="769938" cy="3908425"/>
            <a:chOff x="5277" y="1855"/>
            <a:chExt cx="440" cy="1378"/>
          </a:xfrm>
        </p:grpSpPr>
        <p:sp>
          <p:nvSpPr>
            <p:cNvPr id="29738" name="Text Box 12"/>
            <p:cNvSpPr txBox="1">
              <a:spLocks noChangeArrowheads="1"/>
            </p:cNvSpPr>
            <p:nvPr/>
          </p:nvSpPr>
          <p:spPr bwMode="auto">
            <a:xfrm>
              <a:off x="5338" y="1855"/>
              <a:ext cx="379" cy="1378"/>
            </a:xfrm>
            <a:prstGeom prst="rect">
              <a:avLst/>
            </a:prstGeom>
            <a:noFill/>
            <a:ln w="9525">
              <a:noFill/>
              <a:miter lim="800000"/>
              <a:headEnd/>
              <a:tailEnd/>
            </a:ln>
          </p:spPr>
          <p:txBody>
            <a:bodyPr wrap="none">
              <a:spAutoFit/>
            </a:bodyPr>
            <a:lstStyle/>
            <a:p>
              <a:pPr defTabSz="493713"/>
              <a:r>
                <a:rPr lang="en-GB" sz="1800">
                  <a:solidFill>
                    <a:schemeClr val="bg1"/>
                  </a:solidFill>
                </a:rPr>
                <a:t>10</a:t>
              </a:r>
              <a:r>
                <a:rPr lang="en-GB" sz="1800" baseline="30000">
                  <a:solidFill>
                    <a:schemeClr val="bg1"/>
                  </a:solidFill>
                </a:rPr>
                <a:t>-11</a:t>
              </a:r>
            </a:p>
            <a:p>
              <a:pPr defTabSz="493713"/>
              <a:endParaRPr lang="en-GB" sz="1000" baseline="30000">
                <a:solidFill>
                  <a:schemeClr val="bg1"/>
                </a:solidFill>
              </a:endParaRPr>
            </a:p>
            <a:p>
              <a:pPr defTabSz="493713"/>
              <a:endParaRPr lang="en-GB" sz="1000" baseline="30000">
                <a:solidFill>
                  <a:schemeClr val="bg1"/>
                </a:solidFill>
              </a:endParaRPr>
            </a:p>
            <a:p>
              <a:pPr defTabSz="493713"/>
              <a:endParaRPr lang="en-GB" sz="1000" baseline="30000">
                <a:solidFill>
                  <a:schemeClr val="bg1"/>
                </a:solidFill>
              </a:endParaRPr>
            </a:p>
            <a:p>
              <a:pPr defTabSz="493713"/>
              <a:r>
                <a:rPr lang="en-GB" sz="1800">
                  <a:solidFill>
                    <a:schemeClr val="bg1"/>
                  </a:solidFill>
                </a:rPr>
                <a:t>10</a:t>
              </a:r>
              <a:r>
                <a:rPr lang="en-GB" sz="1800" baseline="30000">
                  <a:solidFill>
                    <a:schemeClr val="bg1"/>
                  </a:solidFill>
                </a:rPr>
                <a:t>-12</a:t>
              </a:r>
            </a:p>
            <a:p>
              <a:pPr defTabSz="493713"/>
              <a:endParaRPr lang="en-GB" sz="1000">
                <a:solidFill>
                  <a:schemeClr val="bg1"/>
                </a:solidFill>
              </a:endParaRPr>
            </a:p>
            <a:p>
              <a:pPr defTabSz="493713"/>
              <a:endParaRPr lang="en-GB" sz="1000">
                <a:solidFill>
                  <a:schemeClr val="bg1"/>
                </a:solidFill>
              </a:endParaRPr>
            </a:p>
            <a:p>
              <a:pPr defTabSz="493713"/>
              <a:endParaRPr lang="en-GB" sz="1000">
                <a:solidFill>
                  <a:schemeClr val="bg1"/>
                </a:solidFill>
              </a:endParaRPr>
            </a:p>
            <a:p>
              <a:pPr defTabSz="493713"/>
              <a:r>
                <a:rPr lang="en-GB" sz="1800">
                  <a:solidFill>
                    <a:schemeClr val="bg1"/>
                  </a:solidFill>
                </a:rPr>
                <a:t>10</a:t>
              </a:r>
              <a:r>
                <a:rPr lang="en-GB" sz="1800" baseline="30000">
                  <a:solidFill>
                    <a:schemeClr val="bg1"/>
                  </a:solidFill>
                </a:rPr>
                <a:t>-13</a:t>
              </a:r>
            </a:p>
            <a:p>
              <a:pPr defTabSz="493713"/>
              <a:endParaRPr lang="en-GB" sz="1000">
                <a:solidFill>
                  <a:schemeClr val="bg1"/>
                </a:solidFill>
              </a:endParaRPr>
            </a:p>
            <a:p>
              <a:pPr defTabSz="493713"/>
              <a:endParaRPr lang="en-GB" sz="1000">
                <a:solidFill>
                  <a:schemeClr val="bg1"/>
                </a:solidFill>
              </a:endParaRPr>
            </a:p>
            <a:p>
              <a:pPr defTabSz="493713"/>
              <a:endParaRPr lang="en-GB" sz="1000">
                <a:solidFill>
                  <a:schemeClr val="bg1"/>
                </a:solidFill>
              </a:endParaRPr>
            </a:p>
            <a:p>
              <a:pPr defTabSz="493713"/>
              <a:r>
                <a:rPr lang="en-GB" sz="1800">
                  <a:solidFill>
                    <a:schemeClr val="bg1"/>
                  </a:solidFill>
                </a:rPr>
                <a:t>10</a:t>
              </a:r>
              <a:r>
                <a:rPr lang="en-GB" sz="1800" baseline="30000">
                  <a:solidFill>
                    <a:schemeClr val="bg1"/>
                  </a:solidFill>
                </a:rPr>
                <a:t>-14</a:t>
              </a:r>
            </a:p>
            <a:p>
              <a:pPr defTabSz="493713"/>
              <a:endParaRPr lang="en-GB" sz="1000">
                <a:solidFill>
                  <a:schemeClr val="bg1"/>
                </a:solidFill>
              </a:endParaRPr>
            </a:p>
            <a:p>
              <a:pPr defTabSz="493713"/>
              <a:endParaRPr lang="en-GB" sz="1000">
                <a:solidFill>
                  <a:schemeClr val="bg1"/>
                </a:solidFill>
              </a:endParaRPr>
            </a:p>
            <a:p>
              <a:pPr defTabSz="493713"/>
              <a:endParaRPr lang="en-GB" sz="1000">
                <a:solidFill>
                  <a:schemeClr val="bg1"/>
                </a:solidFill>
              </a:endParaRPr>
            </a:p>
            <a:p>
              <a:pPr defTabSz="493713"/>
              <a:r>
                <a:rPr lang="en-GB" sz="1800">
                  <a:solidFill>
                    <a:schemeClr val="bg1"/>
                  </a:solidFill>
                </a:rPr>
                <a:t>10</a:t>
              </a:r>
              <a:r>
                <a:rPr lang="en-GB" sz="1800" baseline="30000">
                  <a:solidFill>
                    <a:schemeClr val="bg1"/>
                  </a:solidFill>
                </a:rPr>
                <a:t>-15</a:t>
              </a:r>
            </a:p>
            <a:p>
              <a:pPr defTabSz="493713"/>
              <a:endParaRPr lang="en-GB" sz="1000">
                <a:solidFill>
                  <a:schemeClr val="bg1"/>
                </a:solidFill>
              </a:endParaRPr>
            </a:p>
            <a:p>
              <a:pPr defTabSz="493713"/>
              <a:endParaRPr lang="en-GB" sz="1000">
                <a:solidFill>
                  <a:schemeClr val="bg1"/>
                </a:solidFill>
              </a:endParaRPr>
            </a:p>
            <a:p>
              <a:pPr defTabSz="493713"/>
              <a:endParaRPr lang="en-GB" sz="1000">
                <a:solidFill>
                  <a:schemeClr val="bg1"/>
                </a:solidFill>
              </a:endParaRPr>
            </a:p>
            <a:p>
              <a:pPr defTabSz="493713"/>
              <a:r>
                <a:rPr lang="en-GB" sz="1800">
                  <a:solidFill>
                    <a:schemeClr val="bg1"/>
                  </a:solidFill>
                </a:rPr>
                <a:t>10</a:t>
              </a:r>
              <a:r>
                <a:rPr lang="en-GB" sz="1800" baseline="30000">
                  <a:solidFill>
                    <a:schemeClr val="bg1"/>
                  </a:solidFill>
                </a:rPr>
                <a:t>-16</a:t>
              </a:r>
              <a:endParaRPr lang="en-US" sz="1800" baseline="30000">
                <a:solidFill>
                  <a:schemeClr val="bg1"/>
                </a:solidFill>
              </a:endParaRPr>
            </a:p>
          </p:txBody>
        </p:sp>
        <p:sp>
          <p:nvSpPr>
            <p:cNvPr id="29739" name="Line 13"/>
            <p:cNvSpPr>
              <a:spLocks noChangeShapeType="1"/>
            </p:cNvSpPr>
            <p:nvPr/>
          </p:nvSpPr>
          <p:spPr bwMode="auto">
            <a:xfrm>
              <a:off x="5352" y="1928"/>
              <a:ext cx="0" cy="1128"/>
            </a:xfrm>
            <a:prstGeom prst="line">
              <a:avLst/>
            </a:prstGeom>
            <a:noFill/>
            <a:ln w="28575">
              <a:solidFill>
                <a:schemeClr val="bg1"/>
              </a:solidFill>
              <a:round/>
              <a:headEnd/>
              <a:tailEnd/>
            </a:ln>
          </p:spPr>
          <p:txBody>
            <a:bodyPr wrap="none" anchor="ctr"/>
            <a:lstStyle/>
            <a:p>
              <a:endParaRPr lang="en-US"/>
            </a:p>
          </p:txBody>
        </p:sp>
        <p:sp>
          <p:nvSpPr>
            <p:cNvPr id="29740" name="Line 14"/>
            <p:cNvSpPr>
              <a:spLocks noChangeShapeType="1"/>
            </p:cNvSpPr>
            <p:nvPr/>
          </p:nvSpPr>
          <p:spPr bwMode="auto">
            <a:xfrm flipH="1">
              <a:off x="5282" y="1928"/>
              <a:ext cx="80" cy="0"/>
            </a:xfrm>
            <a:prstGeom prst="line">
              <a:avLst/>
            </a:prstGeom>
            <a:noFill/>
            <a:ln w="28575">
              <a:solidFill>
                <a:schemeClr val="bg1"/>
              </a:solidFill>
              <a:round/>
              <a:headEnd/>
              <a:tailEnd/>
            </a:ln>
          </p:spPr>
          <p:txBody>
            <a:bodyPr wrap="none" anchor="ctr"/>
            <a:lstStyle/>
            <a:p>
              <a:endParaRPr lang="en-US"/>
            </a:p>
          </p:txBody>
        </p:sp>
        <p:sp>
          <p:nvSpPr>
            <p:cNvPr id="29741" name="Line 15"/>
            <p:cNvSpPr>
              <a:spLocks noChangeShapeType="1"/>
            </p:cNvSpPr>
            <p:nvPr/>
          </p:nvSpPr>
          <p:spPr bwMode="auto">
            <a:xfrm flipH="1">
              <a:off x="5279" y="2153"/>
              <a:ext cx="80" cy="0"/>
            </a:xfrm>
            <a:prstGeom prst="line">
              <a:avLst/>
            </a:prstGeom>
            <a:noFill/>
            <a:ln w="28575">
              <a:solidFill>
                <a:schemeClr val="bg1"/>
              </a:solidFill>
              <a:round/>
              <a:headEnd/>
              <a:tailEnd/>
            </a:ln>
          </p:spPr>
          <p:txBody>
            <a:bodyPr wrap="none" anchor="ctr"/>
            <a:lstStyle/>
            <a:p>
              <a:endParaRPr lang="en-US"/>
            </a:p>
          </p:txBody>
        </p:sp>
        <p:sp>
          <p:nvSpPr>
            <p:cNvPr id="29742" name="Line 16"/>
            <p:cNvSpPr>
              <a:spLocks noChangeShapeType="1"/>
            </p:cNvSpPr>
            <p:nvPr/>
          </p:nvSpPr>
          <p:spPr bwMode="auto">
            <a:xfrm flipH="1">
              <a:off x="5280" y="2370"/>
              <a:ext cx="80" cy="0"/>
            </a:xfrm>
            <a:prstGeom prst="line">
              <a:avLst/>
            </a:prstGeom>
            <a:noFill/>
            <a:ln w="28575">
              <a:solidFill>
                <a:schemeClr val="bg1"/>
              </a:solidFill>
              <a:round/>
              <a:headEnd/>
              <a:tailEnd/>
            </a:ln>
          </p:spPr>
          <p:txBody>
            <a:bodyPr wrap="none" anchor="ctr"/>
            <a:lstStyle/>
            <a:p>
              <a:endParaRPr lang="en-US"/>
            </a:p>
          </p:txBody>
        </p:sp>
        <p:sp>
          <p:nvSpPr>
            <p:cNvPr id="29743" name="Line 17"/>
            <p:cNvSpPr>
              <a:spLocks noChangeShapeType="1"/>
            </p:cNvSpPr>
            <p:nvPr/>
          </p:nvSpPr>
          <p:spPr bwMode="auto">
            <a:xfrm flipH="1">
              <a:off x="5279" y="2603"/>
              <a:ext cx="80" cy="0"/>
            </a:xfrm>
            <a:prstGeom prst="line">
              <a:avLst/>
            </a:prstGeom>
            <a:noFill/>
            <a:ln w="28575">
              <a:solidFill>
                <a:schemeClr val="bg1"/>
              </a:solidFill>
              <a:round/>
              <a:headEnd/>
              <a:tailEnd/>
            </a:ln>
          </p:spPr>
          <p:txBody>
            <a:bodyPr wrap="none" anchor="ctr"/>
            <a:lstStyle/>
            <a:p>
              <a:endParaRPr lang="en-US"/>
            </a:p>
          </p:txBody>
        </p:sp>
        <p:sp>
          <p:nvSpPr>
            <p:cNvPr id="29744" name="Line 18"/>
            <p:cNvSpPr>
              <a:spLocks noChangeShapeType="1"/>
            </p:cNvSpPr>
            <p:nvPr/>
          </p:nvSpPr>
          <p:spPr bwMode="auto">
            <a:xfrm flipH="1">
              <a:off x="5280" y="2828"/>
              <a:ext cx="80" cy="0"/>
            </a:xfrm>
            <a:prstGeom prst="line">
              <a:avLst/>
            </a:prstGeom>
            <a:noFill/>
            <a:ln w="28575">
              <a:solidFill>
                <a:schemeClr val="bg1"/>
              </a:solidFill>
              <a:round/>
              <a:headEnd/>
              <a:tailEnd/>
            </a:ln>
          </p:spPr>
          <p:txBody>
            <a:bodyPr wrap="none" anchor="ctr"/>
            <a:lstStyle/>
            <a:p>
              <a:endParaRPr lang="en-US"/>
            </a:p>
          </p:txBody>
        </p:sp>
        <p:sp>
          <p:nvSpPr>
            <p:cNvPr id="29745" name="Line 19"/>
            <p:cNvSpPr>
              <a:spLocks noChangeShapeType="1"/>
            </p:cNvSpPr>
            <p:nvPr/>
          </p:nvSpPr>
          <p:spPr bwMode="auto">
            <a:xfrm flipH="1">
              <a:off x="5277" y="3047"/>
              <a:ext cx="80" cy="0"/>
            </a:xfrm>
            <a:prstGeom prst="line">
              <a:avLst/>
            </a:prstGeom>
            <a:noFill/>
            <a:ln w="28575">
              <a:solidFill>
                <a:schemeClr val="bg1"/>
              </a:solidFill>
              <a:round/>
              <a:headEnd/>
              <a:tailEnd/>
            </a:ln>
          </p:spPr>
          <p:txBody>
            <a:bodyPr wrap="none" anchor="ctr"/>
            <a:lstStyle/>
            <a:p>
              <a:endParaRPr lang="en-US"/>
            </a:p>
          </p:txBody>
        </p:sp>
      </p:grpSp>
      <p:sp>
        <p:nvSpPr>
          <p:cNvPr id="29708" name="Line 20"/>
          <p:cNvSpPr>
            <a:spLocks noChangeShapeType="1"/>
          </p:cNvSpPr>
          <p:nvPr/>
        </p:nvSpPr>
        <p:spPr bwMode="auto">
          <a:xfrm>
            <a:off x="714375" y="3235325"/>
            <a:ext cx="1588" cy="1484313"/>
          </a:xfrm>
          <a:prstGeom prst="line">
            <a:avLst/>
          </a:prstGeom>
          <a:noFill/>
          <a:ln w="9525">
            <a:solidFill>
              <a:schemeClr val="bg1"/>
            </a:solidFill>
            <a:round/>
            <a:headEnd/>
            <a:tailEnd type="triangle" w="med" len="med"/>
          </a:ln>
        </p:spPr>
        <p:txBody>
          <a:bodyPr wrap="none" lIns="100794" tIns="50397" rIns="100794" bIns="50397" anchor="ctr"/>
          <a:lstStyle/>
          <a:p>
            <a:endParaRPr lang="en-US"/>
          </a:p>
        </p:txBody>
      </p:sp>
      <p:sp>
        <p:nvSpPr>
          <p:cNvPr id="29709" name="Text Box 22"/>
          <p:cNvSpPr txBox="1">
            <a:spLocks noChangeArrowheads="1"/>
          </p:cNvSpPr>
          <p:nvPr/>
        </p:nvSpPr>
        <p:spPr bwMode="auto">
          <a:xfrm rot="-5400000">
            <a:off x="8903495" y="3367881"/>
            <a:ext cx="1884362" cy="377825"/>
          </a:xfrm>
          <a:prstGeom prst="rect">
            <a:avLst/>
          </a:prstGeom>
          <a:noFill/>
          <a:ln w="9525">
            <a:noFill/>
            <a:miter lim="800000"/>
            <a:headEnd/>
            <a:tailEnd/>
          </a:ln>
        </p:spPr>
        <p:txBody>
          <a:bodyPr wrap="none" lIns="100794" tIns="50397" rIns="100794" bIns="50397">
            <a:spAutoFit/>
          </a:bodyPr>
          <a:lstStyle/>
          <a:p>
            <a:pPr defTabSz="493713"/>
            <a:r>
              <a:rPr lang="en-GB" sz="1800">
                <a:solidFill>
                  <a:schemeClr val="bg1"/>
                </a:solidFill>
                <a:latin typeface="Symbol" pitchFamily="18" charset="2"/>
              </a:rPr>
              <a:t>n</a:t>
            </a:r>
            <a:r>
              <a:rPr lang="en-GB" sz="1800">
                <a:solidFill>
                  <a:schemeClr val="bg1"/>
                </a:solidFill>
              </a:rPr>
              <a:t>F</a:t>
            </a:r>
            <a:r>
              <a:rPr lang="en-GB" sz="1800" baseline="-25000">
                <a:solidFill>
                  <a:schemeClr val="bg1"/>
                </a:solidFill>
                <a:latin typeface="Symbol" pitchFamily="18" charset="2"/>
              </a:rPr>
              <a:t>n</a:t>
            </a:r>
            <a:r>
              <a:rPr lang="en-GB" sz="1800">
                <a:solidFill>
                  <a:schemeClr val="bg1"/>
                </a:solidFill>
                <a:latin typeface="Symbol" pitchFamily="18" charset="2"/>
              </a:rPr>
              <a:t> (</a:t>
            </a:r>
            <a:r>
              <a:rPr lang="en-GB" sz="1800">
                <a:solidFill>
                  <a:schemeClr val="bg1"/>
                </a:solidFill>
              </a:rPr>
              <a:t>erg cm</a:t>
            </a:r>
            <a:r>
              <a:rPr lang="en-GB" sz="1800" baseline="30000">
                <a:solidFill>
                  <a:schemeClr val="bg1"/>
                </a:solidFill>
              </a:rPr>
              <a:t>-2 </a:t>
            </a:r>
            <a:r>
              <a:rPr lang="en-GB" sz="1800">
                <a:solidFill>
                  <a:schemeClr val="bg1"/>
                </a:solidFill>
              </a:rPr>
              <a:t>s</a:t>
            </a:r>
            <a:r>
              <a:rPr lang="en-GB" sz="1800" baseline="30000">
                <a:solidFill>
                  <a:schemeClr val="bg1"/>
                </a:solidFill>
              </a:rPr>
              <a:t>-1</a:t>
            </a:r>
            <a:r>
              <a:rPr lang="en-GB" sz="1800">
                <a:solidFill>
                  <a:schemeClr val="bg1"/>
                </a:solidFill>
              </a:rPr>
              <a:t>)</a:t>
            </a:r>
            <a:endParaRPr lang="en-US" sz="1800">
              <a:solidFill>
                <a:schemeClr val="bg1"/>
              </a:solidFill>
            </a:endParaRPr>
          </a:p>
        </p:txBody>
      </p:sp>
      <p:grpSp>
        <p:nvGrpSpPr>
          <p:cNvPr id="29710" name="Group 23"/>
          <p:cNvGrpSpPr>
            <a:grpSpLocks/>
          </p:cNvGrpSpPr>
          <p:nvPr/>
        </p:nvGrpSpPr>
        <p:grpSpPr bwMode="auto">
          <a:xfrm>
            <a:off x="595313" y="6169025"/>
            <a:ext cx="8589962" cy="639763"/>
            <a:chOff x="340" y="1500"/>
            <a:chExt cx="5214" cy="365"/>
          </a:xfrm>
        </p:grpSpPr>
        <p:sp>
          <p:nvSpPr>
            <p:cNvPr id="29725" name="Line 24"/>
            <p:cNvSpPr>
              <a:spLocks noChangeShapeType="1"/>
            </p:cNvSpPr>
            <p:nvPr/>
          </p:nvSpPr>
          <p:spPr bwMode="auto">
            <a:xfrm>
              <a:off x="520" y="1500"/>
              <a:ext cx="1" cy="134"/>
            </a:xfrm>
            <a:prstGeom prst="line">
              <a:avLst/>
            </a:prstGeom>
            <a:noFill/>
            <a:ln w="38100">
              <a:solidFill>
                <a:schemeClr val="bg1"/>
              </a:solidFill>
              <a:round/>
              <a:headEnd/>
              <a:tailEnd/>
            </a:ln>
          </p:spPr>
          <p:txBody>
            <a:bodyPr wrap="none" anchor="ctr"/>
            <a:lstStyle/>
            <a:p>
              <a:endParaRPr lang="en-US"/>
            </a:p>
          </p:txBody>
        </p:sp>
        <p:sp>
          <p:nvSpPr>
            <p:cNvPr id="29726" name="Line 25"/>
            <p:cNvSpPr>
              <a:spLocks noChangeShapeType="1"/>
            </p:cNvSpPr>
            <p:nvPr/>
          </p:nvSpPr>
          <p:spPr bwMode="auto">
            <a:xfrm>
              <a:off x="1463" y="1500"/>
              <a:ext cx="0" cy="134"/>
            </a:xfrm>
            <a:prstGeom prst="line">
              <a:avLst/>
            </a:prstGeom>
            <a:noFill/>
            <a:ln w="38100">
              <a:solidFill>
                <a:schemeClr val="bg1"/>
              </a:solidFill>
              <a:round/>
              <a:headEnd/>
              <a:tailEnd/>
            </a:ln>
          </p:spPr>
          <p:txBody>
            <a:bodyPr wrap="none" anchor="ctr"/>
            <a:lstStyle/>
            <a:p>
              <a:endParaRPr lang="en-US"/>
            </a:p>
          </p:txBody>
        </p:sp>
        <p:sp>
          <p:nvSpPr>
            <p:cNvPr id="29727" name="Line 26"/>
            <p:cNvSpPr>
              <a:spLocks noChangeShapeType="1"/>
            </p:cNvSpPr>
            <p:nvPr/>
          </p:nvSpPr>
          <p:spPr bwMode="auto">
            <a:xfrm>
              <a:off x="2422" y="1500"/>
              <a:ext cx="0" cy="134"/>
            </a:xfrm>
            <a:prstGeom prst="line">
              <a:avLst/>
            </a:prstGeom>
            <a:noFill/>
            <a:ln w="38100">
              <a:solidFill>
                <a:schemeClr val="bg1"/>
              </a:solidFill>
              <a:round/>
              <a:headEnd/>
              <a:tailEnd/>
            </a:ln>
          </p:spPr>
          <p:txBody>
            <a:bodyPr wrap="none" anchor="ctr"/>
            <a:lstStyle/>
            <a:p>
              <a:endParaRPr lang="en-US"/>
            </a:p>
          </p:txBody>
        </p:sp>
        <p:sp>
          <p:nvSpPr>
            <p:cNvPr id="29728" name="Line 27"/>
            <p:cNvSpPr>
              <a:spLocks noChangeShapeType="1"/>
            </p:cNvSpPr>
            <p:nvPr/>
          </p:nvSpPr>
          <p:spPr bwMode="auto">
            <a:xfrm>
              <a:off x="3379" y="1500"/>
              <a:ext cx="1" cy="134"/>
            </a:xfrm>
            <a:prstGeom prst="line">
              <a:avLst/>
            </a:prstGeom>
            <a:noFill/>
            <a:ln w="38100">
              <a:solidFill>
                <a:schemeClr val="bg1"/>
              </a:solidFill>
              <a:round/>
              <a:headEnd/>
              <a:tailEnd/>
            </a:ln>
          </p:spPr>
          <p:txBody>
            <a:bodyPr wrap="none" anchor="ctr"/>
            <a:lstStyle/>
            <a:p>
              <a:endParaRPr lang="en-US"/>
            </a:p>
          </p:txBody>
        </p:sp>
        <p:sp>
          <p:nvSpPr>
            <p:cNvPr id="29729" name="Line 28"/>
            <p:cNvSpPr>
              <a:spLocks noChangeShapeType="1"/>
            </p:cNvSpPr>
            <p:nvPr/>
          </p:nvSpPr>
          <p:spPr bwMode="auto">
            <a:xfrm>
              <a:off x="4322" y="1500"/>
              <a:ext cx="1" cy="134"/>
            </a:xfrm>
            <a:prstGeom prst="line">
              <a:avLst/>
            </a:prstGeom>
            <a:noFill/>
            <a:ln w="38100">
              <a:solidFill>
                <a:schemeClr val="bg1"/>
              </a:solidFill>
              <a:round/>
              <a:headEnd/>
              <a:tailEnd/>
            </a:ln>
          </p:spPr>
          <p:txBody>
            <a:bodyPr wrap="none" anchor="ctr"/>
            <a:lstStyle/>
            <a:p>
              <a:endParaRPr lang="en-US"/>
            </a:p>
          </p:txBody>
        </p:sp>
        <p:sp>
          <p:nvSpPr>
            <p:cNvPr id="29730" name="Line 29"/>
            <p:cNvSpPr>
              <a:spLocks noChangeShapeType="1"/>
            </p:cNvSpPr>
            <p:nvPr/>
          </p:nvSpPr>
          <p:spPr bwMode="auto">
            <a:xfrm flipV="1">
              <a:off x="499" y="1638"/>
              <a:ext cx="4808" cy="0"/>
            </a:xfrm>
            <a:prstGeom prst="line">
              <a:avLst/>
            </a:prstGeom>
            <a:noFill/>
            <a:ln w="38100">
              <a:solidFill>
                <a:schemeClr val="bg1"/>
              </a:solidFill>
              <a:round/>
              <a:headEnd/>
              <a:tailEnd/>
            </a:ln>
          </p:spPr>
          <p:txBody>
            <a:bodyPr wrap="none" anchor="ctr"/>
            <a:lstStyle/>
            <a:p>
              <a:endParaRPr lang="en-US"/>
            </a:p>
          </p:txBody>
        </p:sp>
        <p:sp>
          <p:nvSpPr>
            <p:cNvPr id="29731" name="Rectangle 30"/>
            <p:cNvSpPr>
              <a:spLocks noChangeArrowheads="1"/>
            </p:cNvSpPr>
            <p:nvPr/>
          </p:nvSpPr>
          <p:spPr bwMode="auto">
            <a:xfrm>
              <a:off x="340" y="1692"/>
              <a:ext cx="524" cy="173"/>
            </a:xfrm>
            <a:prstGeom prst="rect">
              <a:avLst/>
            </a:prstGeom>
            <a:noFill/>
            <a:ln w="9525">
              <a:noFill/>
              <a:round/>
              <a:headEnd/>
              <a:tailEnd/>
            </a:ln>
          </p:spPr>
          <p:txBody>
            <a:bodyPr lIns="0" tIns="0" rIns="0" bIns="0"/>
            <a:lstStyle/>
            <a:p>
              <a:pPr marL="373063" indent="-373063" defTabSz="493713">
                <a:lnSpc>
                  <a:spcPct val="90000"/>
                </a:lnSpc>
                <a:spcBef>
                  <a:spcPts val="663"/>
                </a:spcBef>
                <a:buClr>
                  <a:schemeClr val="bg1"/>
                </a:buClr>
                <a:buSzPct val="75000"/>
              </a:pPr>
              <a:r>
                <a:rPr lang="en-GB" b="1">
                  <a:solidFill>
                    <a:schemeClr val="bg1"/>
                  </a:solidFill>
                </a:rPr>
                <a:t>1 eV</a:t>
              </a:r>
              <a:endParaRPr lang="en-US" b="1">
                <a:solidFill>
                  <a:schemeClr val="bg1"/>
                </a:solidFill>
              </a:endParaRPr>
            </a:p>
          </p:txBody>
        </p:sp>
        <p:sp>
          <p:nvSpPr>
            <p:cNvPr id="29732" name="Rectangle 31"/>
            <p:cNvSpPr>
              <a:spLocks noChangeArrowheads="1"/>
            </p:cNvSpPr>
            <p:nvPr/>
          </p:nvSpPr>
          <p:spPr bwMode="auto">
            <a:xfrm>
              <a:off x="5030" y="1692"/>
              <a:ext cx="524" cy="173"/>
            </a:xfrm>
            <a:prstGeom prst="rect">
              <a:avLst/>
            </a:prstGeom>
            <a:noFill/>
            <a:ln w="9525">
              <a:noFill/>
              <a:round/>
              <a:headEnd/>
              <a:tailEnd/>
            </a:ln>
          </p:spPr>
          <p:txBody>
            <a:bodyPr lIns="0" tIns="0" rIns="0" bIns="0"/>
            <a:lstStyle/>
            <a:p>
              <a:pPr marL="373063" indent="-373063" defTabSz="493713">
                <a:lnSpc>
                  <a:spcPct val="90000"/>
                </a:lnSpc>
                <a:spcBef>
                  <a:spcPts val="663"/>
                </a:spcBef>
                <a:buClr>
                  <a:schemeClr val="bg1"/>
                </a:buClr>
                <a:buSzPct val="75000"/>
              </a:pPr>
              <a:r>
                <a:rPr lang="en-GB" b="1">
                  <a:solidFill>
                    <a:schemeClr val="bg1"/>
                  </a:solidFill>
                </a:rPr>
                <a:t>1 PeV</a:t>
              </a:r>
              <a:endParaRPr lang="en-US" b="1">
                <a:solidFill>
                  <a:schemeClr val="bg1"/>
                </a:solidFill>
              </a:endParaRPr>
            </a:p>
          </p:txBody>
        </p:sp>
        <p:sp>
          <p:nvSpPr>
            <p:cNvPr id="29733" name="Rectangle 32"/>
            <p:cNvSpPr>
              <a:spLocks noChangeArrowheads="1"/>
            </p:cNvSpPr>
            <p:nvPr/>
          </p:nvSpPr>
          <p:spPr bwMode="auto">
            <a:xfrm>
              <a:off x="4080" y="1692"/>
              <a:ext cx="524" cy="173"/>
            </a:xfrm>
            <a:prstGeom prst="rect">
              <a:avLst/>
            </a:prstGeom>
            <a:noFill/>
            <a:ln w="9525">
              <a:noFill/>
              <a:round/>
              <a:headEnd/>
              <a:tailEnd/>
            </a:ln>
          </p:spPr>
          <p:txBody>
            <a:bodyPr lIns="0" tIns="0" rIns="0" bIns="0"/>
            <a:lstStyle/>
            <a:p>
              <a:pPr marL="373063" indent="-373063" defTabSz="493713">
                <a:lnSpc>
                  <a:spcPct val="90000"/>
                </a:lnSpc>
                <a:spcBef>
                  <a:spcPts val="663"/>
                </a:spcBef>
                <a:buClr>
                  <a:schemeClr val="bg1"/>
                </a:buClr>
                <a:buSzPct val="75000"/>
              </a:pPr>
              <a:r>
                <a:rPr lang="en-GB" b="1">
                  <a:solidFill>
                    <a:schemeClr val="bg1"/>
                  </a:solidFill>
                </a:rPr>
                <a:t>1 TeV</a:t>
              </a:r>
              <a:endParaRPr lang="en-US" b="1">
                <a:solidFill>
                  <a:schemeClr val="bg1"/>
                </a:solidFill>
              </a:endParaRPr>
            </a:p>
          </p:txBody>
        </p:sp>
        <p:sp>
          <p:nvSpPr>
            <p:cNvPr id="29734" name="Line 33"/>
            <p:cNvSpPr>
              <a:spLocks noChangeShapeType="1"/>
            </p:cNvSpPr>
            <p:nvPr/>
          </p:nvSpPr>
          <p:spPr bwMode="auto">
            <a:xfrm>
              <a:off x="5292" y="1500"/>
              <a:ext cx="1" cy="134"/>
            </a:xfrm>
            <a:prstGeom prst="line">
              <a:avLst/>
            </a:prstGeom>
            <a:noFill/>
            <a:ln w="38100">
              <a:solidFill>
                <a:schemeClr val="bg1"/>
              </a:solidFill>
              <a:round/>
              <a:headEnd/>
              <a:tailEnd/>
            </a:ln>
          </p:spPr>
          <p:txBody>
            <a:bodyPr wrap="none" anchor="ctr"/>
            <a:lstStyle/>
            <a:p>
              <a:endParaRPr lang="en-US"/>
            </a:p>
          </p:txBody>
        </p:sp>
        <p:sp>
          <p:nvSpPr>
            <p:cNvPr id="29735" name="Rectangle 34"/>
            <p:cNvSpPr>
              <a:spLocks noChangeArrowheads="1"/>
            </p:cNvSpPr>
            <p:nvPr/>
          </p:nvSpPr>
          <p:spPr bwMode="auto">
            <a:xfrm>
              <a:off x="3169" y="1692"/>
              <a:ext cx="524" cy="173"/>
            </a:xfrm>
            <a:prstGeom prst="rect">
              <a:avLst/>
            </a:prstGeom>
            <a:noFill/>
            <a:ln w="9525">
              <a:noFill/>
              <a:round/>
              <a:headEnd/>
              <a:tailEnd/>
            </a:ln>
          </p:spPr>
          <p:txBody>
            <a:bodyPr lIns="0" tIns="0" rIns="0" bIns="0"/>
            <a:lstStyle/>
            <a:p>
              <a:pPr marL="373063" indent="-373063" defTabSz="493713">
                <a:lnSpc>
                  <a:spcPct val="90000"/>
                </a:lnSpc>
                <a:spcBef>
                  <a:spcPts val="663"/>
                </a:spcBef>
                <a:buClr>
                  <a:schemeClr val="bg1"/>
                </a:buClr>
                <a:buSzPct val="75000"/>
              </a:pPr>
              <a:r>
                <a:rPr lang="en-GB" b="1">
                  <a:solidFill>
                    <a:schemeClr val="bg1"/>
                  </a:solidFill>
                </a:rPr>
                <a:t>1 GeV</a:t>
              </a:r>
              <a:endParaRPr lang="en-US" b="1">
                <a:solidFill>
                  <a:schemeClr val="bg1"/>
                </a:solidFill>
              </a:endParaRPr>
            </a:p>
          </p:txBody>
        </p:sp>
        <p:sp>
          <p:nvSpPr>
            <p:cNvPr id="29736" name="Rectangle 35"/>
            <p:cNvSpPr>
              <a:spLocks noChangeArrowheads="1"/>
            </p:cNvSpPr>
            <p:nvPr/>
          </p:nvSpPr>
          <p:spPr bwMode="auto">
            <a:xfrm>
              <a:off x="2158" y="1692"/>
              <a:ext cx="524" cy="173"/>
            </a:xfrm>
            <a:prstGeom prst="rect">
              <a:avLst/>
            </a:prstGeom>
            <a:noFill/>
            <a:ln w="9525">
              <a:noFill/>
              <a:round/>
              <a:headEnd/>
              <a:tailEnd/>
            </a:ln>
          </p:spPr>
          <p:txBody>
            <a:bodyPr lIns="0" tIns="0" rIns="0" bIns="0"/>
            <a:lstStyle/>
            <a:p>
              <a:pPr marL="373063" indent="-373063" defTabSz="493713">
                <a:lnSpc>
                  <a:spcPct val="90000"/>
                </a:lnSpc>
                <a:spcBef>
                  <a:spcPts val="663"/>
                </a:spcBef>
                <a:buClr>
                  <a:schemeClr val="bg1"/>
                </a:buClr>
                <a:buSzPct val="75000"/>
              </a:pPr>
              <a:r>
                <a:rPr lang="en-GB" b="1">
                  <a:solidFill>
                    <a:schemeClr val="bg1"/>
                  </a:solidFill>
                </a:rPr>
                <a:t>1 MeV</a:t>
              </a:r>
              <a:endParaRPr lang="en-US" b="1">
                <a:solidFill>
                  <a:schemeClr val="bg1"/>
                </a:solidFill>
              </a:endParaRPr>
            </a:p>
          </p:txBody>
        </p:sp>
        <p:sp>
          <p:nvSpPr>
            <p:cNvPr id="29737" name="Rectangle 36"/>
            <p:cNvSpPr>
              <a:spLocks noChangeArrowheads="1"/>
            </p:cNvSpPr>
            <p:nvPr/>
          </p:nvSpPr>
          <p:spPr bwMode="auto">
            <a:xfrm>
              <a:off x="1209" y="1692"/>
              <a:ext cx="525" cy="173"/>
            </a:xfrm>
            <a:prstGeom prst="rect">
              <a:avLst/>
            </a:prstGeom>
            <a:noFill/>
            <a:ln w="9525">
              <a:noFill/>
              <a:round/>
              <a:headEnd/>
              <a:tailEnd/>
            </a:ln>
          </p:spPr>
          <p:txBody>
            <a:bodyPr lIns="0" tIns="0" rIns="0" bIns="0"/>
            <a:lstStyle/>
            <a:p>
              <a:pPr marL="373063" indent="-373063" defTabSz="493713">
                <a:lnSpc>
                  <a:spcPct val="90000"/>
                </a:lnSpc>
                <a:spcBef>
                  <a:spcPts val="663"/>
                </a:spcBef>
                <a:buClr>
                  <a:schemeClr val="bg1"/>
                </a:buClr>
                <a:buSzPct val="75000"/>
              </a:pPr>
              <a:r>
                <a:rPr lang="en-GB" b="1">
                  <a:solidFill>
                    <a:schemeClr val="bg1"/>
                  </a:solidFill>
                </a:rPr>
                <a:t>1 keV</a:t>
              </a:r>
              <a:endParaRPr lang="en-US" b="1">
                <a:solidFill>
                  <a:schemeClr val="bg1"/>
                </a:solidFill>
              </a:endParaRPr>
            </a:p>
          </p:txBody>
        </p:sp>
      </p:grpSp>
      <p:sp>
        <p:nvSpPr>
          <p:cNvPr id="29711" name="Line 37"/>
          <p:cNvSpPr>
            <a:spLocks noChangeShapeType="1"/>
          </p:cNvSpPr>
          <p:nvPr/>
        </p:nvSpPr>
        <p:spPr bwMode="auto">
          <a:xfrm>
            <a:off x="1385888" y="1792288"/>
            <a:ext cx="4814887" cy="1587"/>
          </a:xfrm>
          <a:prstGeom prst="line">
            <a:avLst/>
          </a:prstGeom>
          <a:noFill/>
          <a:ln w="9525">
            <a:solidFill>
              <a:schemeClr val="bg1"/>
            </a:solidFill>
            <a:round/>
            <a:headEnd type="diamond" w="med" len="med"/>
            <a:tailEnd type="diamond" w="med" len="med"/>
          </a:ln>
        </p:spPr>
        <p:txBody>
          <a:bodyPr wrap="none" lIns="100794" tIns="50397" rIns="100794" bIns="50397" anchor="ctr"/>
          <a:lstStyle/>
          <a:p>
            <a:endParaRPr lang="en-US"/>
          </a:p>
        </p:txBody>
      </p:sp>
      <p:sp>
        <p:nvSpPr>
          <p:cNvPr id="29712" name="Line 38"/>
          <p:cNvSpPr>
            <a:spLocks noChangeShapeType="1"/>
          </p:cNvSpPr>
          <p:nvPr/>
        </p:nvSpPr>
        <p:spPr bwMode="auto">
          <a:xfrm rot="5400000">
            <a:off x="8274844" y="6877844"/>
            <a:ext cx="1588" cy="895350"/>
          </a:xfrm>
          <a:prstGeom prst="line">
            <a:avLst/>
          </a:prstGeom>
          <a:noFill/>
          <a:ln w="9525">
            <a:solidFill>
              <a:schemeClr val="bg1"/>
            </a:solidFill>
            <a:round/>
            <a:headEnd type="triangle" w="med" len="med"/>
            <a:tailEnd/>
          </a:ln>
        </p:spPr>
        <p:txBody>
          <a:bodyPr wrap="none" lIns="100794" tIns="50397" rIns="100794" bIns="50397" anchor="ctr"/>
          <a:lstStyle/>
          <a:p>
            <a:endParaRPr lang="en-US"/>
          </a:p>
        </p:txBody>
      </p:sp>
      <p:sp>
        <p:nvSpPr>
          <p:cNvPr id="29713" name="Text Box 39"/>
          <p:cNvSpPr txBox="1">
            <a:spLocks noChangeArrowheads="1"/>
          </p:cNvSpPr>
          <p:nvPr/>
        </p:nvSpPr>
        <p:spPr bwMode="auto">
          <a:xfrm>
            <a:off x="7715250" y="6877050"/>
            <a:ext cx="1100138" cy="441325"/>
          </a:xfrm>
          <a:prstGeom prst="rect">
            <a:avLst/>
          </a:prstGeom>
          <a:noFill/>
          <a:ln w="9525">
            <a:noFill/>
            <a:miter lim="800000"/>
            <a:headEnd/>
            <a:tailEnd/>
          </a:ln>
        </p:spPr>
        <p:txBody>
          <a:bodyPr wrap="none" lIns="100794" tIns="50397" rIns="100794" bIns="50397">
            <a:spAutoFit/>
          </a:bodyPr>
          <a:lstStyle/>
          <a:p>
            <a:pPr defTabSz="493713"/>
            <a:r>
              <a:rPr lang="en-GB" sz="2200">
                <a:solidFill>
                  <a:schemeClr val="bg1"/>
                </a:solidFill>
              </a:rPr>
              <a:t>Energy</a:t>
            </a:r>
            <a:endParaRPr lang="en-US" sz="2200">
              <a:solidFill>
                <a:schemeClr val="bg1"/>
              </a:solidFill>
            </a:endParaRPr>
          </a:p>
        </p:txBody>
      </p:sp>
      <p:sp>
        <p:nvSpPr>
          <p:cNvPr id="29714" name="Line 40"/>
          <p:cNvSpPr>
            <a:spLocks noChangeShapeType="1"/>
          </p:cNvSpPr>
          <p:nvPr/>
        </p:nvSpPr>
        <p:spPr bwMode="auto">
          <a:xfrm flipH="1">
            <a:off x="868363" y="3319463"/>
            <a:ext cx="8201025" cy="0"/>
          </a:xfrm>
          <a:prstGeom prst="line">
            <a:avLst/>
          </a:prstGeom>
          <a:noFill/>
          <a:ln w="9525">
            <a:solidFill>
              <a:schemeClr val="bg1"/>
            </a:solidFill>
            <a:prstDash val="lgDash"/>
            <a:round/>
            <a:headEnd/>
            <a:tailEnd/>
          </a:ln>
        </p:spPr>
        <p:txBody>
          <a:bodyPr wrap="none" lIns="100794" tIns="50397" rIns="100794" bIns="50397" anchor="ctr"/>
          <a:lstStyle/>
          <a:p>
            <a:endParaRPr lang="en-US"/>
          </a:p>
        </p:txBody>
      </p:sp>
      <p:sp>
        <p:nvSpPr>
          <p:cNvPr id="29715" name="Line 41"/>
          <p:cNvSpPr>
            <a:spLocks noChangeShapeType="1"/>
          </p:cNvSpPr>
          <p:nvPr/>
        </p:nvSpPr>
        <p:spPr bwMode="auto">
          <a:xfrm flipH="1">
            <a:off x="896938" y="3922713"/>
            <a:ext cx="8202612" cy="0"/>
          </a:xfrm>
          <a:prstGeom prst="line">
            <a:avLst/>
          </a:prstGeom>
          <a:noFill/>
          <a:ln w="9525">
            <a:solidFill>
              <a:schemeClr val="bg1"/>
            </a:solidFill>
            <a:prstDash val="lgDash"/>
            <a:round/>
            <a:headEnd/>
            <a:tailEnd/>
          </a:ln>
        </p:spPr>
        <p:txBody>
          <a:bodyPr wrap="none" lIns="100794" tIns="50397" rIns="100794" bIns="50397" anchor="ctr"/>
          <a:lstStyle/>
          <a:p>
            <a:endParaRPr lang="en-US"/>
          </a:p>
        </p:txBody>
      </p:sp>
      <p:sp>
        <p:nvSpPr>
          <p:cNvPr id="29716" name="Line 42"/>
          <p:cNvSpPr>
            <a:spLocks noChangeShapeType="1"/>
          </p:cNvSpPr>
          <p:nvPr/>
        </p:nvSpPr>
        <p:spPr bwMode="auto">
          <a:xfrm flipH="1">
            <a:off x="896938" y="4595813"/>
            <a:ext cx="8202612" cy="0"/>
          </a:xfrm>
          <a:prstGeom prst="line">
            <a:avLst/>
          </a:prstGeom>
          <a:noFill/>
          <a:ln w="9525">
            <a:solidFill>
              <a:schemeClr val="bg1"/>
            </a:solidFill>
            <a:prstDash val="lgDash"/>
            <a:round/>
            <a:headEnd/>
            <a:tailEnd/>
          </a:ln>
        </p:spPr>
        <p:txBody>
          <a:bodyPr wrap="none" lIns="100794" tIns="50397" rIns="100794" bIns="50397" anchor="ctr"/>
          <a:lstStyle/>
          <a:p>
            <a:endParaRPr lang="en-US"/>
          </a:p>
        </p:txBody>
      </p:sp>
      <p:sp>
        <p:nvSpPr>
          <p:cNvPr id="29717" name="Line 43"/>
          <p:cNvSpPr>
            <a:spLocks noChangeShapeType="1"/>
          </p:cNvSpPr>
          <p:nvPr/>
        </p:nvSpPr>
        <p:spPr bwMode="auto">
          <a:xfrm flipH="1">
            <a:off x="898525" y="5241925"/>
            <a:ext cx="8202613" cy="0"/>
          </a:xfrm>
          <a:prstGeom prst="line">
            <a:avLst/>
          </a:prstGeom>
          <a:noFill/>
          <a:ln w="9525">
            <a:solidFill>
              <a:schemeClr val="bg1"/>
            </a:solidFill>
            <a:prstDash val="lgDash"/>
            <a:round/>
            <a:headEnd/>
            <a:tailEnd/>
          </a:ln>
        </p:spPr>
        <p:txBody>
          <a:bodyPr wrap="none" lIns="100794" tIns="50397" rIns="100794" bIns="50397" anchor="ctr"/>
          <a:lstStyle/>
          <a:p>
            <a:endParaRPr lang="en-US"/>
          </a:p>
        </p:txBody>
      </p:sp>
      <p:sp>
        <p:nvSpPr>
          <p:cNvPr id="29718" name="Line 44"/>
          <p:cNvSpPr>
            <a:spLocks noChangeShapeType="1"/>
          </p:cNvSpPr>
          <p:nvPr/>
        </p:nvSpPr>
        <p:spPr bwMode="auto">
          <a:xfrm flipH="1">
            <a:off x="884238" y="2690813"/>
            <a:ext cx="8201025" cy="0"/>
          </a:xfrm>
          <a:prstGeom prst="line">
            <a:avLst/>
          </a:prstGeom>
          <a:noFill/>
          <a:ln w="9525">
            <a:solidFill>
              <a:schemeClr val="bg1"/>
            </a:solidFill>
            <a:prstDash val="lgDash"/>
            <a:round/>
            <a:headEnd/>
            <a:tailEnd/>
          </a:ln>
        </p:spPr>
        <p:txBody>
          <a:bodyPr wrap="none" lIns="100794" tIns="50397" rIns="100794" bIns="50397" anchor="ctr"/>
          <a:lstStyle/>
          <a:p>
            <a:endParaRPr lang="en-US"/>
          </a:p>
        </p:txBody>
      </p:sp>
      <p:sp>
        <p:nvSpPr>
          <p:cNvPr id="29719" name="Rectangle 46"/>
          <p:cNvSpPr>
            <a:spLocks noChangeArrowheads="1"/>
          </p:cNvSpPr>
          <p:nvPr/>
        </p:nvSpPr>
        <p:spPr bwMode="auto">
          <a:xfrm>
            <a:off x="4754563" y="3287713"/>
            <a:ext cx="1984375" cy="649287"/>
          </a:xfrm>
          <a:prstGeom prst="rect">
            <a:avLst/>
          </a:prstGeom>
          <a:solidFill>
            <a:srgbClr val="FFFF00"/>
          </a:solidFill>
          <a:ln w="9525">
            <a:solidFill>
              <a:schemeClr val="bg1"/>
            </a:solidFill>
            <a:miter lim="800000"/>
            <a:headEnd/>
            <a:tailEnd/>
          </a:ln>
        </p:spPr>
        <p:txBody>
          <a:bodyPr wrap="none" lIns="100794" tIns="50397" rIns="100794" bIns="50397" anchor="ctr"/>
          <a:lstStyle/>
          <a:p>
            <a:pPr algn="ctr" defTabSz="493713"/>
            <a:r>
              <a:rPr lang="en-GB" sz="2200" b="1" dirty="0">
                <a:solidFill>
                  <a:schemeClr val="bg1"/>
                </a:solidFill>
                <a:latin typeface="Arial Narrow" pitchFamily="34" charset="0"/>
              </a:rPr>
              <a:t>Fermi GST</a:t>
            </a:r>
            <a:endParaRPr lang="en-US" sz="2200" b="1" dirty="0">
              <a:solidFill>
                <a:schemeClr val="bg1"/>
              </a:solidFill>
              <a:latin typeface="Arial Narrow" pitchFamily="34" charset="0"/>
            </a:endParaRPr>
          </a:p>
        </p:txBody>
      </p:sp>
      <p:sp>
        <p:nvSpPr>
          <p:cNvPr id="29720" name="Rectangle 47"/>
          <p:cNvSpPr>
            <a:spLocks noChangeArrowheads="1"/>
          </p:cNvSpPr>
          <p:nvPr/>
        </p:nvSpPr>
        <p:spPr bwMode="auto">
          <a:xfrm>
            <a:off x="2867025" y="2511425"/>
            <a:ext cx="1646238" cy="650875"/>
          </a:xfrm>
          <a:prstGeom prst="rect">
            <a:avLst/>
          </a:prstGeom>
          <a:solidFill>
            <a:srgbClr val="FF9900"/>
          </a:solidFill>
          <a:ln w="9525">
            <a:solidFill>
              <a:schemeClr val="bg1"/>
            </a:solidFill>
            <a:miter lim="800000"/>
            <a:headEnd/>
            <a:tailEnd/>
          </a:ln>
        </p:spPr>
        <p:txBody>
          <a:bodyPr wrap="none" lIns="100794" tIns="50397" rIns="100794" bIns="50397" anchor="ctr"/>
          <a:lstStyle/>
          <a:p>
            <a:pPr algn="ctr" defTabSz="493713"/>
            <a:r>
              <a:rPr lang="en-GB" sz="2200" b="1" dirty="0">
                <a:solidFill>
                  <a:schemeClr val="bg1"/>
                </a:solidFill>
                <a:latin typeface="Arial Narrow" pitchFamily="34" charset="0"/>
              </a:rPr>
              <a:t>Integral</a:t>
            </a:r>
            <a:endParaRPr lang="en-US" sz="2200" b="1" dirty="0">
              <a:solidFill>
                <a:schemeClr val="bg1"/>
              </a:solidFill>
              <a:latin typeface="Arial Narrow" pitchFamily="34" charset="0"/>
            </a:endParaRPr>
          </a:p>
        </p:txBody>
      </p:sp>
      <p:sp>
        <p:nvSpPr>
          <p:cNvPr id="29721" name="Rectangle 48"/>
          <p:cNvSpPr>
            <a:spLocks noChangeArrowheads="1"/>
          </p:cNvSpPr>
          <p:nvPr/>
        </p:nvSpPr>
        <p:spPr bwMode="auto">
          <a:xfrm>
            <a:off x="2085975" y="4414838"/>
            <a:ext cx="771525" cy="649287"/>
          </a:xfrm>
          <a:prstGeom prst="rect">
            <a:avLst/>
          </a:prstGeom>
          <a:solidFill>
            <a:srgbClr val="FF6600"/>
          </a:solidFill>
          <a:ln w="9525">
            <a:solidFill>
              <a:schemeClr val="bg1"/>
            </a:solidFill>
            <a:miter lim="800000"/>
            <a:headEnd/>
            <a:tailEnd/>
          </a:ln>
        </p:spPr>
        <p:txBody>
          <a:bodyPr wrap="none" lIns="100794" tIns="50397" rIns="100794" bIns="50397" anchor="ctr"/>
          <a:lstStyle/>
          <a:p>
            <a:pPr algn="ctr" defTabSz="493713"/>
            <a:r>
              <a:rPr lang="en-GB" sz="2200" b="1" dirty="0">
                <a:solidFill>
                  <a:schemeClr val="bg1"/>
                </a:solidFill>
                <a:latin typeface="Arial Narrow" pitchFamily="34" charset="0"/>
              </a:rPr>
              <a:t>XMM</a:t>
            </a:r>
            <a:endParaRPr lang="en-US" sz="2200" b="1" dirty="0">
              <a:solidFill>
                <a:schemeClr val="bg1"/>
              </a:solidFill>
              <a:latin typeface="Arial Narrow" pitchFamily="34" charset="0"/>
            </a:endParaRPr>
          </a:p>
        </p:txBody>
      </p:sp>
      <p:sp>
        <p:nvSpPr>
          <p:cNvPr id="29722" name="Rectangle 49"/>
          <p:cNvSpPr>
            <a:spLocks noChangeArrowheads="1"/>
          </p:cNvSpPr>
          <p:nvPr/>
        </p:nvSpPr>
        <p:spPr bwMode="auto">
          <a:xfrm>
            <a:off x="598488" y="5540375"/>
            <a:ext cx="757237" cy="649288"/>
          </a:xfrm>
          <a:prstGeom prst="rect">
            <a:avLst/>
          </a:prstGeom>
          <a:solidFill>
            <a:srgbClr val="FF0000"/>
          </a:solidFill>
          <a:ln w="9525">
            <a:solidFill>
              <a:schemeClr val="bg1"/>
            </a:solidFill>
            <a:miter lim="800000"/>
            <a:headEnd/>
            <a:tailEnd/>
          </a:ln>
        </p:spPr>
        <p:txBody>
          <a:bodyPr wrap="none" lIns="100794" tIns="50397" rIns="100794" bIns="50397" anchor="ctr"/>
          <a:lstStyle/>
          <a:p>
            <a:pPr algn="ctr" defTabSz="493713"/>
            <a:r>
              <a:rPr lang="en-GB" sz="2200" b="1" dirty="0">
                <a:solidFill>
                  <a:schemeClr val="bg1"/>
                </a:solidFill>
                <a:latin typeface="Arial Narrow" pitchFamily="34" charset="0"/>
              </a:rPr>
              <a:t>HST</a:t>
            </a:r>
            <a:endParaRPr lang="en-US" sz="2200" b="1" dirty="0">
              <a:solidFill>
                <a:schemeClr val="bg1"/>
              </a:solidFill>
              <a:latin typeface="Arial Narrow" pitchFamily="34" charset="0"/>
            </a:endParaRPr>
          </a:p>
        </p:txBody>
      </p:sp>
      <p:sp>
        <p:nvSpPr>
          <p:cNvPr id="29723" name="Text Box 21"/>
          <p:cNvSpPr txBox="1">
            <a:spLocks noChangeArrowheads="1"/>
          </p:cNvSpPr>
          <p:nvPr/>
        </p:nvSpPr>
        <p:spPr bwMode="auto">
          <a:xfrm rot="-5400000">
            <a:off x="-540543" y="3821906"/>
            <a:ext cx="2027238" cy="441325"/>
          </a:xfrm>
          <a:prstGeom prst="rect">
            <a:avLst/>
          </a:prstGeom>
          <a:noFill/>
          <a:ln w="9525">
            <a:noFill/>
            <a:miter lim="800000"/>
            <a:headEnd/>
            <a:tailEnd/>
          </a:ln>
        </p:spPr>
        <p:txBody>
          <a:bodyPr wrap="none" lIns="100794" tIns="50397" rIns="100794" bIns="50397">
            <a:spAutoFit/>
          </a:bodyPr>
          <a:lstStyle/>
          <a:p>
            <a:pPr defTabSz="493713"/>
            <a:r>
              <a:rPr lang="en-GB" sz="2200">
                <a:solidFill>
                  <a:schemeClr val="bg1"/>
                </a:solidFill>
              </a:rPr>
              <a:t>More sensitive</a:t>
            </a:r>
            <a:endParaRPr lang="en-US" sz="2200">
              <a:solidFill>
                <a:schemeClr val="bg1"/>
              </a:solidFill>
            </a:endParaRPr>
          </a:p>
        </p:txBody>
      </p:sp>
      <p:sp>
        <p:nvSpPr>
          <p:cNvPr id="29724" name="Rectangle 45"/>
          <p:cNvSpPr>
            <a:spLocks noChangeArrowheads="1"/>
          </p:cNvSpPr>
          <p:nvPr/>
        </p:nvSpPr>
        <p:spPr bwMode="auto">
          <a:xfrm>
            <a:off x="6550025" y="3444875"/>
            <a:ext cx="1501775" cy="649288"/>
          </a:xfrm>
          <a:prstGeom prst="rect">
            <a:avLst/>
          </a:prstGeom>
          <a:solidFill>
            <a:srgbClr val="FFFF00"/>
          </a:solidFill>
          <a:ln w="9525">
            <a:solidFill>
              <a:schemeClr val="bg1"/>
            </a:solidFill>
            <a:miter lim="800000"/>
            <a:headEnd/>
            <a:tailEnd/>
          </a:ln>
        </p:spPr>
        <p:txBody>
          <a:bodyPr wrap="none" lIns="100794" tIns="50397" rIns="100794" bIns="50397" anchor="ctr"/>
          <a:lstStyle/>
          <a:p>
            <a:pPr algn="ctr" defTabSz="493713"/>
            <a:r>
              <a:rPr lang="en-GB" sz="1800" b="1" dirty="0">
                <a:solidFill>
                  <a:schemeClr val="bg1"/>
                </a:solidFill>
                <a:latin typeface="Arial Narrow" pitchFamily="34" charset="0"/>
              </a:rPr>
              <a:t>Current </a:t>
            </a:r>
          </a:p>
          <a:p>
            <a:pPr algn="ctr" defTabSz="493713"/>
            <a:r>
              <a:rPr lang="en-GB" sz="1800" b="1" dirty="0">
                <a:solidFill>
                  <a:schemeClr val="bg1"/>
                </a:solidFill>
                <a:latin typeface="Arial Narrow" pitchFamily="34" charset="0"/>
              </a:rPr>
              <a:t>Instruments</a:t>
            </a:r>
            <a:endParaRPr lang="en-US" sz="1800" b="1"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Summary</a:t>
            </a:r>
          </a:p>
        </p:txBody>
      </p:sp>
      <p:sp>
        <p:nvSpPr>
          <p:cNvPr id="3" name="Content Placeholder 2"/>
          <p:cNvSpPr>
            <a:spLocks noGrp="1"/>
          </p:cNvSpPr>
          <p:nvPr>
            <p:ph idx="1"/>
          </p:nvPr>
        </p:nvSpPr>
        <p:spPr/>
        <p:txBody>
          <a:bodyPr>
            <a:normAutofit/>
          </a:bodyPr>
          <a:lstStyle/>
          <a:p>
            <a:pPr eaLnBrk="1" hangingPunct="1"/>
            <a:r>
              <a:rPr lang="en-US" smtClean="0"/>
              <a:t>The current generation of ground-based γ-ray telescopes have provided a wealth of information on many new sources</a:t>
            </a:r>
          </a:p>
          <a:p>
            <a:pPr eaLnBrk="1" hangingPunct="1"/>
            <a:r>
              <a:rPr lang="en-US" smtClean="0"/>
              <a:t>Many open physics questions remain</a:t>
            </a:r>
          </a:p>
          <a:p>
            <a:pPr eaLnBrk="1" hangingPunct="1"/>
            <a:r>
              <a:rPr lang="en-US" smtClean="0"/>
              <a:t>CTA aims to answer many of these, and provide an observatory for the wider astrophysical community</a:t>
            </a:r>
          </a:p>
          <a:p>
            <a:pPr eaLnBrk="1" hangingPunct="1"/>
            <a:r>
              <a:rPr lang="en-US" smtClean="0"/>
              <a:t>Highly ranked in many European roadmaps</a:t>
            </a:r>
          </a:p>
          <a:p>
            <a:pPr eaLnBrk="1" hangingPunct="1"/>
            <a:r>
              <a:rPr lang="en-US" smtClean="0"/>
              <a:t>The design study is underway</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solidFill>
                  <a:srgbClr val="FFFF00"/>
                </a:solidFill>
                <a:effectLst/>
              </a:rPr>
              <a:t>Science Potential</a:t>
            </a:r>
          </a:p>
        </p:txBody>
      </p:sp>
      <p:sp>
        <p:nvSpPr>
          <p:cNvPr id="12291" name="Rectangle 2"/>
          <p:cNvSpPr>
            <a:spLocks noChangeArrowheads="1"/>
          </p:cNvSpPr>
          <p:nvPr/>
        </p:nvSpPr>
        <p:spPr bwMode="auto">
          <a:xfrm flipV="1">
            <a:off x="1230313" y="3463925"/>
            <a:ext cx="8412162" cy="1350963"/>
          </a:xfrm>
          <a:prstGeom prst="rect">
            <a:avLst/>
          </a:prstGeom>
          <a:gradFill rotWithShape="1">
            <a:gsLst>
              <a:gs pos="0">
                <a:srgbClr val="000099"/>
              </a:gs>
              <a:gs pos="100000">
                <a:srgbClr val="8B8BD1"/>
              </a:gs>
            </a:gsLst>
            <a:lin ang="5400000" scaled="1"/>
          </a:gradFill>
          <a:ln w="9525">
            <a:noFill/>
            <a:miter lim="800000"/>
            <a:headEnd/>
            <a:tailEnd/>
          </a:ln>
        </p:spPr>
        <p:txBody>
          <a:bodyPr wrap="none" lIns="100794" tIns="50397" rIns="100794" bIns="50397" anchor="ctr"/>
          <a:lstStyle/>
          <a:p>
            <a:endParaRPr lang="en-US"/>
          </a:p>
        </p:txBody>
      </p:sp>
      <p:pic>
        <p:nvPicPr>
          <p:cNvPr id="12292" name="Picture 3" descr="IcebergV2"/>
          <p:cNvPicPr>
            <a:picLocks noChangeAspect="1" noChangeArrowheads="1"/>
          </p:cNvPicPr>
          <p:nvPr/>
        </p:nvPicPr>
        <p:blipFill>
          <a:blip r:embed="rId3"/>
          <a:srcRect/>
          <a:stretch>
            <a:fillRect/>
          </a:stretch>
        </p:blipFill>
        <p:spPr bwMode="auto">
          <a:xfrm>
            <a:off x="4800600" y="1398588"/>
            <a:ext cx="4762500" cy="3598862"/>
          </a:xfrm>
          <a:prstGeom prst="rect">
            <a:avLst/>
          </a:prstGeom>
          <a:noFill/>
          <a:ln w="9525">
            <a:noFill/>
            <a:miter lim="800000"/>
            <a:headEnd/>
            <a:tailEnd/>
          </a:ln>
        </p:spPr>
      </p:pic>
      <p:pic>
        <p:nvPicPr>
          <p:cNvPr id="12293" name="Picture 4" descr="IcebergV2"/>
          <p:cNvPicPr>
            <a:picLocks noChangeAspect="1" noChangeArrowheads="1"/>
          </p:cNvPicPr>
          <p:nvPr/>
        </p:nvPicPr>
        <p:blipFill>
          <a:blip r:embed="rId3"/>
          <a:srcRect/>
          <a:stretch>
            <a:fillRect/>
          </a:stretch>
        </p:blipFill>
        <p:spPr bwMode="auto">
          <a:xfrm>
            <a:off x="434975" y="1874838"/>
            <a:ext cx="4524375" cy="2884487"/>
          </a:xfrm>
          <a:prstGeom prst="rect">
            <a:avLst/>
          </a:prstGeom>
          <a:noFill/>
          <a:ln w="9525">
            <a:noFill/>
            <a:miter lim="800000"/>
            <a:headEnd/>
            <a:tailEnd/>
          </a:ln>
        </p:spPr>
      </p:pic>
      <p:sp>
        <p:nvSpPr>
          <p:cNvPr id="12294" name="Freeform 7"/>
          <p:cNvSpPr>
            <a:spLocks/>
          </p:cNvSpPr>
          <p:nvPr/>
        </p:nvSpPr>
        <p:spPr bwMode="auto">
          <a:xfrm>
            <a:off x="2525713" y="2895600"/>
            <a:ext cx="1419225" cy="1704975"/>
          </a:xfrm>
          <a:custGeom>
            <a:avLst/>
            <a:gdLst>
              <a:gd name="T0" fmla="*/ 0 w 811"/>
              <a:gd name="T1" fmla="*/ 2147483647 h 974"/>
              <a:gd name="T2" fmla="*/ 2147483647 w 811"/>
              <a:gd name="T3" fmla="*/ 2147483647 h 974"/>
              <a:gd name="T4" fmla="*/ 2147483647 w 811"/>
              <a:gd name="T5" fmla="*/ 2147483647 h 974"/>
              <a:gd name="T6" fmla="*/ 2147483647 w 811"/>
              <a:gd name="T7" fmla="*/ 2147483647 h 974"/>
              <a:gd name="T8" fmla="*/ 2147483647 w 811"/>
              <a:gd name="T9" fmla="*/ 2147483647 h 974"/>
              <a:gd name="T10" fmla="*/ 2147483647 w 811"/>
              <a:gd name="T11" fmla="*/ 2147483647 h 974"/>
              <a:gd name="T12" fmla="*/ 2147483647 w 811"/>
              <a:gd name="T13" fmla="*/ 2147483647 h 974"/>
              <a:gd name="T14" fmla="*/ 2147483647 w 811"/>
              <a:gd name="T15" fmla="*/ 2147483647 h 974"/>
              <a:gd name="T16" fmla="*/ 2147483647 w 811"/>
              <a:gd name="T17" fmla="*/ 2147483647 h 974"/>
              <a:gd name="T18" fmla="*/ 2147483647 w 811"/>
              <a:gd name="T19" fmla="*/ 2147483647 h 974"/>
              <a:gd name="T20" fmla="*/ 2147483647 w 811"/>
              <a:gd name="T21" fmla="*/ 2147483647 h 974"/>
              <a:gd name="T22" fmla="*/ 2147483647 w 811"/>
              <a:gd name="T23" fmla="*/ 2147483647 h 974"/>
              <a:gd name="T24" fmla="*/ 2147483647 w 811"/>
              <a:gd name="T25" fmla="*/ 2147483647 h 974"/>
              <a:gd name="T26" fmla="*/ 2147483647 w 811"/>
              <a:gd name="T27" fmla="*/ 2147483647 h 974"/>
              <a:gd name="T28" fmla="*/ 2147483647 w 811"/>
              <a:gd name="T29" fmla="*/ 2147483647 h 974"/>
              <a:gd name="T30" fmla="*/ 2147483647 w 811"/>
              <a:gd name="T31" fmla="*/ 2147483647 h 974"/>
              <a:gd name="T32" fmla="*/ 2147483647 w 811"/>
              <a:gd name="T33" fmla="*/ 2147483647 h 974"/>
              <a:gd name="T34" fmla="*/ 2147483647 w 811"/>
              <a:gd name="T35" fmla="*/ 2147483647 h 974"/>
              <a:gd name="T36" fmla="*/ 2147483647 w 811"/>
              <a:gd name="T37" fmla="*/ 2147483647 h 974"/>
              <a:gd name="T38" fmla="*/ 2147483647 w 811"/>
              <a:gd name="T39" fmla="*/ 2147483647 h 974"/>
              <a:gd name="T40" fmla="*/ 2147483647 w 811"/>
              <a:gd name="T41" fmla="*/ 2147483647 h 974"/>
              <a:gd name="T42" fmla="*/ 2147483647 w 811"/>
              <a:gd name="T43" fmla="*/ 2147483647 h 974"/>
              <a:gd name="T44" fmla="*/ 2147483647 w 811"/>
              <a:gd name="T45" fmla="*/ 2147483647 h 974"/>
              <a:gd name="T46" fmla="*/ 2147483647 w 811"/>
              <a:gd name="T47" fmla="*/ 2147483647 h 974"/>
              <a:gd name="T48" fmla="*/ 2147483647 w 811"/>
              <a:gd name="T49" fmla="*/ 2147483647 h 974"/>
              <a:gd name="T50" fmla="*/ 2147483647 w 811"/>
              <a:gd name="T51" fmla="*/ 2147483647 h 974"/>
              <a:gd name="T52" fmla="*/ 2147483647 w 811"/>
              <a:gd name="T53" fmla="*/ 2147483647 h 974"/>
              <a:gd name="T54" fmla="*/ 2147483647 w 811"/>
              <a:gd name="T55" fmla="*/ 2147483647 h 974"/>
              <a:gd name="T56" fmla="*/ 2147483647 w 811"/>
              <a:gd name="T57" fmla="*/ 2147483647 h 974"/>
              <a:gd name="T58" fmla="*/ 2147483647 w 811"/>
              <a:gd name="T59" fmla="*/ 2147483647 h 974"/>
              <a:gd name="T60" fmla="*/ 2147483647 w 811"/>
              <a:gd name="T61" fmla="*/ 2147483647 h 974"/>
              <a:gd name="T62" fmla="*/ 2147483647 w 811"/>
              <a:gd name="T63" fmla="*/ 2147483647 h 974"/>
              <a:gd name="T64" fmla="*/ 2147483647 w 811"/>
              <a:gd name="T65" fmla="*/ 2147483647 h 974"/>
              <a:gd name="T66" fmla="*/ 2147483647 w 811"/>
              <a:gd name="T67" fmla="*/ 2147483647 h 974"/>
              <a:gd name="T68" fmla="*/ 2147483647 w 811"/>
              <a:gd name="T69" fmla="*/ 2147483647 h 974"/>
              <a:gd name="T70" fmla="*/ 2147483647 w 811"/>
              <a:gd name="T71" fmla="*/ 2147483647 h 974"/>
              <a:gd name="T72" fmla="*/ 2147483647 w 811"/>
              <a:gd name="T73" fmla="*/ 2147483647 h 974"/>
              <a:gd name="T74" fmla="*/ 2147483647 w 811"/>
              <a:gd name="T75" fmla="*/ 2147483647 h 974"/>
              <a:gd name="T76" fmla="*/ 2147483647 w 811"/>
              <a:gd name="T77" fmla="*/ 2147483647 h 974"/>
              <a:gd name="T78" fmla="*/ 2147483647 w 811"/>
              <a:gd name="T79" fmla="*/ 2147483647 h 9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11"/>
              <a:gd name="T121" fmla="*/ 0 h 974"/>
              <a:gd name="T122" fmla="*/ 811 w 811"/>
              <a:gd name="T123" fmla="*/ 974 h 9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11" h="974">
                <a:moveTo>
                  <a:pt x="0" y="966"/>
                </a:moveTo>
                <a:cubicBezTo>
                  <a:pt x="17" y="949"/>
                  <a:pt x="32" y="946"/>
                  <a:pt x="52" y="934"/>
                </a:cubicBezTo>
                <a:cubicBezTo>
                  <a:pt x="60" y="929"/>
                  <a:pt x="76" y="918"/>
                  <a:pt x="76" y="918"/>
                </a:cubicBezTo>
                <a:cubicBezTo>
                  <a:pt x="101" y="880"/>
                  <a:pt x="64" y="895"/>
                  <a:pt x="44" y="902"/>
                </a:cubicBezTo>
                <a:cubicBezTo>
                  <a:pt x="53" y="889"/>
                  <a:pt x="63" y="885"/>
                  <a:pt x="68" y="870"/>
                </a:cubicBezTo>
                <a:cubicBezTo>
                  <a:pt x="70" y="829"/>
                  <a:pt x="61" y="754"/>
                  <a:pt x="104" y="726"/>
                </a:cubicBezTo>
                <a:cubicBezTo>
                  <a:pt x="123" y="697"/>
                  <a:pt x="106" y="728"/>
                  <a:pt x="116" y="662"/>
                </a:cubicBezTo>
                <a:cubicBezTo>
                  <a:pt x="118" y="650"/>
                  <a:pt x="128" y="626"/>
                  <a:pt x="128" y="626"/>
                </a:cubicBezTo>
                <a:cubicBezTo>
                  <a:pt x="132" y="591"/>
                  <a:pt x="140" y="560"/>
                  <a:pt x="160" y="530"/>
                </a:cubicBezTo>
                <a:cubicBezTo>
                  <a:pt x="164" y="447"/>
                  <a:pt x="148" y="443"/>
                  <a:pt x="212" y="422"/>
                </a:cubicBezTo>
                <a:cubicBezTo>
                  <a:pt x="225" y="403"/>
                  <a:pt x="234" y="377"/>
                  <a:pt x="256" y="370"/>
                </a:cubicBezTo>
                <a:cubicBezTo>
                  <a:pt x="260" y="353"/>
                  <a:pt x="262" y="335"/>
                  <a:pt x="268" y="318"/>
                </a:cubicBezTo>
                <a:cubicBezTo>
                  <a:pt x="271" y="299"/>
                  <a:pt x="270" y="271"/>
                  <a:pt x="280" y="254"/>
                </a:cubicBezTo>
                <a:cubicBezTo>
                  <a:pt x="303" y="213"/>
                  <a:pt x="291" y="245"/>
                  <a:pt x="300" y="218"/>
                </a:cubicBezTo>
                <a:cubicBezTo>
                  <a:pt x="301" y="193"/>
                  <a:pt x="301" y="167"/>
                  <a:pt x="304" y="142"/>
                </a:cubicBezTo>
                <a:cubicBezTo>
                  <a:pt x="306" y="128"/>
                  <a:pt x="336" y="114"/>
                  <a:pt x="336" y="114"/>
                </a:cubicBezTo>
                <a:cubicBezTo>
                  <a:pt x="346" y="99"/>
                  <a:pt x="361" y="84"/>
                  <a:pt x="376" y="74"/>
                </a:cubicBezTo>
                <a:cubicBezTo>
                  <a:pt x="381" y="58"/>
                  <a:pt x="398" y="43"/>
                  <a:pt x="412" y="34"/>
                </a:cubicBezTo>
                <a:cubicBezTo>
                  <a:pt x="427" y="12"/>
                  <a:pt x="412" y="29"/>
                  <a:pt x="432" y="18"/>
                </a:cubicBezTo>
                <a:cubicBezTo>
                  <a:pt x="440" y="13"/>
                  <a:pt x="456" y="2"/>
                  <a:pt x="456" y="2"/>
                </a:cubicBezTo>
                <a:cubicBezTo>
                  <a:pt x="469" y="3"/>
                  <a:pt x="484" y="0"/>
                  <a:pt x="496" y="6"/>
                </a:cubicBezTo>
                <a:cubicBezTo>
                  <a:pt x="501" y="8"/>
                  <a:pt x="498" y="17"/>
                  <a:pt x="500" y="22"/>
                </a:cubicBezTo>
                <a:cubicBezTo>
                  <a:pt x="508" y="41"/>
                  <a:pt x="525" y="50"/>
                  <a:pt x="532" y="70"/>
                </a:cubicBezTo>
                <a:cubicBezTo>
                  <a:pt x="536" y="112"/>
                  <a:pt x="540" y="115"/>
                  <a:pt x="552" y="150"/>
                </a:cubicBezTo>
                <a:cubicBezTo>
                  <a:pt x="556" y="162"/>
                  <a:pt x="560" y="174"/>
                  <a:pt x="564" y="186"/>
                </a:cubicBezTo>
                <a:cubicBezTo>
                  <a:pt x="565" y="190"/>
                  <a:pt x="568" y="198"/>
                  <a:pt x="568" y="198"/>
                </a:cubicBezTo>
                <a:cubicBezTo>
                  <a:pt x="573" y="236"/>
                  <a:pt x="588" y="263"/>
                  <a:pt x="600" y="298"/>
                </a:cubicBezTo>
                <a:cubicBezTo>
                  <a:pt x="603" y="307"/>
                  <a:pt x="613" y="313"/>
                  <a:pt x="616" y="322"/>
                </a:cubicBezTo>
                <a:cubicBezTo>
                  <a:pt x="622" y="339"/>
                  <a:pt x="630" y="352"/>
                  <a:pt x="636" y="370"/>
                </a:cubicBezTo>
                <a:cubicBezTo>
                  <a:pt x="639" y="378"/>
                  <a:pt x="644" y="394"/>
                  <a:pt x="644" y="394"/>
                </a:cubicBezTo>
                <a:cubicBezTo>
                  <a:pt x="645" y="431"/>
                  <a:pt x="644" y="469"/>
                  <a:pt x="648" y="506"/>
                </a:cubicBezTo>
                <a:cubicBezTo>
                  <a:pt x="650" y="526"/>
                  <a:pt x="673" y="546"/>
                  <a:pt x="680" y="566"/>
                </a:cubicBezTo>
                <a:cubicBezTo>
                  <a:pt x="686" y="650"/>
                  <a:pt x="677" y="606"/>
                  <a:pt x="704" y="646"/>
                </a:cubicBezTo>
                <a:cubicBezTo>
                  <a:pt x="707" y="681"/>
                  <a:pt x="709" y="710"/>
                  <a:pt x="720" y="742"/>
                </a:cubicBezTo>
                <a:cubicBezTo>
                  <a:pt x="721" y="751"/>
                  <a:pt x="722" y="761"/>
                  <a:pt x="724" y="770"/>
                </a:cubicBezTo>
                <a:cubicBezTo>
                  <a:pt x="726" y="778"/>
                  <a:pt x="732" y="794"/>
                  <a:pt x="732" y="794"/>
                </a:cubicBezTo>
                <a:cubicBezTo>
                  <a:pt x="734" y="816"/>
                  <a:pt x="732" y="840"/>
                  <a:pt x="748" y="858"/>
                </a:cubicBezTo>
                <a:cubicBezTo>
                  <a:pt x="763" y="875"/>
                  <a:pt x="781" y="891"/>
                  <a:pt x="796" y="906"/>
                </a:cubicBezTo>
                <a:cubicBezTo>
                  <a:pt x="799" y="909"/>
                  <a:pt x="807" y="909"/>
                  <a:pt x="808" y="914"/>
                </a:cubicBezTo>
                <a:cubicBezTo>
                  <a:pt x="811" y="934"/>
                  <a:pt x="808" y="954"/>
                  <a:pt x="808" y="974"/>
                </a:cubicBezTo>
              </a:path>
            </a:pathLst>
          </a:custGeom>
          <a:solidFill>
            <a:srgbClr val="BBE0E3">
              <a:alpha val="39999"/>
            </a:srgbClr>
          </a:solidFill>
          <a:ln w="9525">
            <a:noFill/>
            <a:round/>
            <a:headEnd/>
            <a:tailEnd/>
          </a:ln>
        </p:spPr>
        <p:txBody>
          <a:bodyPr lIns="100794" tIns="50397" rIns="100794" bIns="50397"/>
          <a:lstStyle/>
          <a:p>
            <a:endParaRPr lang="en-US"/>
          </a:p>
        </p:txBody>
      </p:sp>
      <p:sp>
        <p:nvSpPr>
          <p:cNvPr id="12295" name="Freeform 8"/>
          <p:cNvSpPr>
            <a:spLocks/>
          </p:cNvSpPr>
          <p:nvPr/>
        </p:nvSpPr>
        <p:spPr bwMode="auto">
          <a:xfrm>
            <a:off x="5410200" y="3067050"/>
            <a:ext cx="1044575" cy="1541463"/>
          </a:xfrm>
          <a:custGeom>
            <a:avLst/>
            <a:gdLst>
              <a:gd name="T0" fmla="*/ 0 w 597"/>
              <a:gd name="T1" fmla="*/ 2147483647 h 640"/>
              <a:gd name="T2" fmla="*/ 2147483647 w 597"/>
              <a:gd name="T3" fmla="*/ 2147483647 h 640"/>
              <a:gd name="T4" fmla="*/ 2147483647 w 597"/>
              <a:gd name="T5" fmla="*/ 2147483647 h 640"/>
              <a:gd name="T6" fmla="*/ 2147483647 w 597"/>
              <a:gd name="T7" fmla="*/ 2147483647 h 640"/>
              <a:gd name="T8" fmla="*/ 2147483647 w 597"/>
              <a:gd name="T9" fmla="*/ 2147483647 h 640"/>
              <a:gd name="T10" fmla="*/ 2147483647 w 597"/>
              <a:gd name="T11" fmla="*/ 2147483647 h 640"/>
              <a:gd name="T12" fmla="*/ 2147483647 w 597"/>
              <a:gd name="T13" fmla="*/ 2147483647 h 640"/>
              <a:gd name="T14" fmla="*/ 2147483647 w 597"/>
              <a:gd name="T15" fmla="*/ 2147483647 h 640"/>
              <a:gd name="T16" fmla="*/ 2147483647 w 597"/>
              <a:gd name="T17" fmla="*/ 2147483647 h 640"/>
              <a:gd name="T18" fmla="*/ 2147483647 w 597"/>
              <a:gd name="T19" fmla="*/ 2147483647 h 640"/>
              <a:gd name="T20" fmla="*/ 2147483647 w 597"/>
              <a:gd name="T21" fmla="*/ 2147483647 h 640"/>
              <a:gd name="T22" fmla="*/ 2147483647 w 597"/>
              <a:gd name="T23" fmla="*/ 2147483647 h 640"/>
              <a:gd name="T24" fmla="*/ 2147483647 w 597"/>
              <a:gd name="T25" fmla="*/ 2147483647 h 640"/>
              <a:gd name="T26" fmla="*/ 2147483647 w 597"/>
              <a:gd name="T27" fmla="*/ 2147483647 h 640"/>
              <a:gd name="T28" fmla="*/ 2147483647 w 597"/>
              <a:gd name="T29" fmla="*/ 2147483647 h 640"/>
              <a:gd name="T30" fmla="*/ 2147483647 w 597"/>
              <a:gd name="T31" fmla="*/ 2147483647 h 640"/>
              <a:gd name="T32" fmla="*/ 2147483647 w 597"/>
              <a:gd name="T33" fmla="*/ 2147483647 h 640"/>
              <a:gd name="T34" fmla="*/ 2147483647 w 597"/>
              <a:gd name="T35" fmla="*/ 0 h 640"/>
              <a:gd name="T36" fmla="*/ 2147483647 w 597"/>
              <a:gd name="T37" fmla="*/ 2147483647 h 640"/>
              <a:gd name="T38" fmla="*/ 2147483647 w 597"/>
              <a:gd name="T39" fmla="*/ 2147483647 h 640"/>
              <a:gd name="T40" fmla="*/ 2147483647 w 597"/>
              <a:gd name="T41" fmla="*/ 2147483647 h 640"/>
              <a:gd name="T42" fmla="*/ 2147483647 w 597"/>
              <a:gd name="T43" fmla="*/ 2147483647 h 640"/>
              <a:gd name="T44" fmla="*/ 2147483647 w 597"/>
              <a:gd name="T45" fmla="*/ 2147483647 h 640"/>
              <a:gd name="T46" fmla="*/ 2147483647 w 597"/>
              <a:gd name="T47" fmla="*/ 2147483647 h 640"/>
              <a:gd name="T48" fmla="*/ 2147483647 w 597"/>
              <a:gd name="T49" fmla="*/ 2147483647 h 640"/>
              <a:gd name="T50" fmla="*/ 2147483647 w 597"/>
              <a:gd name="T51" fmla="*/ 2147483647 h 640"/>
              <a:gd name="T52" fmla="*/ 2147483647 w 597"/>
              <a:gd name="T53" fmla="*/ 2147483647 h 640"/>
              <a:gd name="T54" fmla="*/ 2147483647 w 597"/>
              <a:gd name="T55" fmla="*/ 2147483647 h 640"/>
              <a:gd name="T56" fmla="*/ 2147483647 w 597"/>
              <a:gd name="T57" fmla="*/ 2147483647 h 6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97"/>
              <a:gd name="T88" fmla="*/ 0 h 640"/>
              <a:gd name="T89" fmla="*/ 597 w 597"/>
              <a:gd name="T90" fmla="*/ 640 h 6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97" h="640">
                <a:moveTo>
                  <a:pt x="0" y="628"/>
                </a:moveTo>
                <a:cubicBezTo>
                  <a:pt x="5" y="576"/>
                  <a:pt x="13" y="575"/>
                  <a:pt x="24" y="536"/>
                </a:cubicBezTo>
                <a:cubicBezTo>
                  <a:pt x="29" y="518"/>
                  <a:pt x="27" y="496"/>
                  <a:pt x="36" y="480"/>
                </a:cubicBezTo>
                <a:cubicBezTo>
                  <a:pt x="59" y="439"/>
                  <a:pt x="41" y="465"/>
                  <a:pt x="64" y="452"/>
                </a:cubicBezTo>
                <a:cubicBezTo>
                  <a:pt x="72" y="447"/>
                  <a:pt x="88" y="436"/>
                  <a:pt x="88" y="436"/>
                </a:cubicBezTo>
                <a:cubicBezTo>
                  <a:pt x="91" y="432"/>
                  <a:pt x="93" y="427"/>
                  <a:pt x="96" y="424"/>
                </a:cubicBezTo>
                <a:cubicBezTo>
                  <a:pt x="99" y="421"/>
                  <a:pt x="105" y="420"/>
                  <a:pt x="108" y="416"/>
                </a:cubicBezTo>
                <a:cubicBezTo>
                  <a:pt x="141" y="379"/>
                  <a:pt x="109" y="402"/>
                  <a:pt x="136" y="384"/>
                </a:cubicBezTo>
                <a:cubicBezTo>
                  <a:pt x="156" y="354"/>
                  <a:pt x="158" y="312"/>
                  <a:pt x="188" y="292"/>
                </a:cubicBezTo>
                <a:cubicBezTo>
                  <a:pt x="205" y="267"/>
                  <a:pt x="206" y="253"/>
                  <a:pt x="216" y="224"/>
                </a:cubicBezTo>
                <a:cubicBezTo>
                  <a:pt x="220" y="211"/>
                  <a:pt x="232" y="201"/>
                  <a:pt x="236" y="188"/>
                </a:cubicBezTo>
                <a:cubicBezTo>
                  <a:pt x="238" y="168"/>
                  <a:pt x="230" y="142"/>
                  <a:pt x="244" y="128"/>
                </a:cubicBezTo>
                <a:cubicBezTo>
                  <a:pt x="251" y="121"/>
                  <a:pt x="268" y="112"/>
                  <a:pt x="268" y="112"/>
                </a:cubicBezTo>
                <a:cubicBezTo>
                  <a:pt x="272" y="100"/>
                  <a:pt x="284" y="87"/>
                  <a:pt x="296" y="80"/>
                </a:cubicBezTo>
                <a:cubicBezTo>
                  <a:pt x="303" y="76"/>
                  <a:pt x="312" y="75"/>
                  <a:pt x="320" y="72"/>
                </a:cubicBezTo>
                <a:cubicBezTo>
                  <a:pt x="324" y="71"/>
                  <a:pt x="332" y="68"/>
                  <a:pt x="332" y="68"/>
                </a:cubicBezTo>
                <a:cubicBezTo>
                  <a:pt x="346" y="54"/>
                  <a:pt x="367" y="43"/>
                  <a:pt x="376" y="24"/>
                </a:cubicBezTo>
                <a:cubicBezTo>
                  <a:pt x="379" y="16"/>
                  <a:pt x="384" y="0"/>
                  <a:pt x="384" y="0"/>
                </a:cubicBezTo>
                <a:cubicBezTo>
                  <a:pt x="442" y="10"/>
                  <a:pt x="404" y="43"/>
                  <a:pt x="420" y="92"/>
                </a:cubicBezTo>
                <a:cubicBezTo>
                  <a:pt x="424" y="104"/>
                  <a:pt x="456" y="104"/>
                  <a:pt x="456" y="104"/>
                </a:cubicBezTo>
                <a:cubicBezTo>
                  <a:pt x="467" y="115"/>
                  <a:pt x="484" y="140"/>
                  <a:pt x="484" y="140"/>
                </a:cubicBezTo>
                <a:cubicBezTo>
                  <a:pt x="488" y="163"/>
                  <a:pt x="491" y="181"/>
                  <a:pt x="504" y="200"/>
                </a:cubicBezTo>
                <a:cubicBezTo>
                  <a:pt x="506" y="225"/>
                  <a:pt x="504" y="289"/>
                  <a:pt x="536" y="300"/>
                </a:cubicBezTo>
                <a:cubicBezTo>
                  <a:pt x="540" y="363"/>
                  <a:pt x="540" y="401"/>
                  <a:pt x="552" y="456"/>
                </a:cubicBezTo>
                <a:cubicBezTo>
                  <a:pt x="555" y="468"/>
                  <a:pt x="562" y="482"/>
                  <a:pt x="568" y="492"/>
                </a:cubicBezTo>
                <a:cubicBezTo>
                  <a:pt x="573" y="500"/>
                  <a:pt x="584" y="516"/>
                  <a:pt x="584" y="516"/>
                </a:cubicBezTo>
                <a:cubicBezTo>
                  <a:pt x="585" y="549"/>
                  <a:pt x="584" y="583"/>
                  <a:pt x="588" y="616"/>
                </a:cubicBezTo>
                <a:cubicBezTo>
                  <a:pt x="589" y="621"/>
                  <a:pt x="594" y="623"/>
                  <a:pt x="596" y="628"/>
                </a:cubicBezTo>
                <a:cubicBezTo>
                  <a:pt x="597" y="632"/>
                  <a:pt x="596" y="636"/>
                  <a:pt x="596" y="640"/>
                </a:cubicBezTo>
              </a:path>
            </a:pathLst>
          </a:custGeom>
          <a:solidFill>
            <a:srgbClr val="99CCFF">
              <a:alpha val="70195"/>
            </a:srgbClr>
          </a:solidFill>
          <a:ln w="9525">
            <a:solidFill>
              <a:schemeClr val="tx1"/>
            </a:solidFill>
            <a:round/>
            <a:headEnd/>
            <a:tailEnd/>
          </a:ln>
        </p:spPr>
        <p:txBody>
          <a:bodyPr lIns="100794" tIns="50397" rIns="100794" bIns="50397"/>
          <a:lstStyle/>
          <a:p>
            <a:endParaRPr lang="en-US"/>
          </a:p>
        </p:txBody>
      </p:sp>
      <p:sp>
        <p:nvSpPr>
          <p:cNvPr id="12296" name="Freeform 9"/>
          <p:cNvSpPr>
            <a:spLocks/>
          </p:cNvSpPr>
          <p:nvPr/>
        </p:nvSpPr>
        <p:spPr bwMode="auto">
          <a:xfrm>
            <a:off x="6284913" y="3051175"/>
            <a:ext cx="1701800" cy="1570038"/>
          </a:xfrm>
          <a:custGeom>
            <a:avLst/>
            <a:gdLst>
              <a:gd name="T0" fmla="*/ 0 w 973"/>
              <a:gd name="T1" fmla="*/ 2147483647 h 897"/>
              <a:gd name="T2" fmla="*/ 2147483647 w 973"/>
              <a:gd name="T3" fmla="*/ 2147483647 h 897"/>
              <a:gd name="T4" fmla="*/ 2147483647 w 973"/>
              <a:gd name="T5" fmla="*/ 2147483647 h 897"/>
              <a:gd name="T6" fmla="*/ 2147483647 w 973"/>
              <a:gd name="T7" fmla="*/ 2147483647 h 897"/>
              <a:gd name="T8" fmla="*/ 2147483647 w 973"/>
              <a:gd name="T9" fmla="*/ 2147483647 h 897"/>
              <a:gd name="T10" fmla="*/ 2147483647 w 973"/>
              <a:gd name="T11" fmla="*/ 2147483647 h 897"/>
              <a:gd name="T12" fmla="*/ 2147483647 w 973"/>
              <a:gd name="T13" fmla="*/ 2147483647 h 897"/>
              <a:gd name="T14" fmla="*/ 2147483647 w 973"/>
              <a:gd name="T15" fmla="*/ 2147483647 h 897"/>
              <a:gd name="T16" fmla="*/ 2147483647 w 973"/>
              <a:gd name="T17" fmla="*/ 2147483647 h 897"/>
              <a:gd name="T18" fmla="*/ 2147483647 w 973"/>
              <a:gd name="T19" fmla="*/ 2147483647 h 897"/>
              <a:gd name="T20" fmla="*/ 2147483647 w 973"/>
              <a:gd name="T21" fmla="*/ 2147483647 h 897"/>
              <a:gd name="T22" fmla="*/ 2147483647 w 973"/>
              <a:gd name="T23" fmla="*/ 2147483647 h 897"/>
              <a:gd name="T24" fmla="*/ 2147483647 w 973"/>
              <a:gd name="T25" fmla="*/ 2147483647 h 897"/>
              <a:gd name="T26" fmla="*/ 2147483647 w 973"/>
              <a:gd name="T27" fmla="*/ 2147483647 h 897"/>
              <a:gd name="T28" fmla="*/ 2147483647 w 973"/>
              <a:gd name="T29" fmla="*/ 2147483647 h 897"/>
              <a:gd name="T30" fmla="*/ 2147483647 w 973"/>
              <a:gd name="T31" fmla="*/ 2147483647 h 897"/>
              <a:gd name="T32" fmla="*/ 2147483647 w 973"/>
              <a:gd name="T33" fmla="*/ 2147483647 h 897"/>
              <a:gd name="T34" fmla="*/ 2147483647 w 973"/>
              <a:gd name="T35" fmla="*/ 2147483647 h 897"/>
              <a:gd name="T36" fmla="*/ 2147483647 w 973"/>
              <a:gd name="T37" fmla="*/ 2147483647 h 897"/>
              <a:gd name="T38" fmla="*/ 2147483647 w 973"/>
              <a:gd name="T39" fmla="*/ 2147483647 h 897"/>
              <a:gd name="T40" fmla="*/ 2147483647 w 973"/>
              <a:gd name="T41" fmla="*/ 2147483647 h 897"/>
              <a:gd name="T42" fmla="*/ 2147483647 w 973"/>
              <a:gd name="T43" fmla="*/ 2147483647 h 897"/>
              <a:gd name="T44" fmla="*/ 2147483647 w 973"/>
              <a:gd name="T45" fmla="*/ 2147483647 h 897"/>
              <a:gd name="T46" fmla="*/ 2147483647 w 973"/>
              <a:gd name="T47" fmla="*/ 2147483647 h 897"/>
              <a:gd name="T48" fmla="*/ 2147483647 w 973"/>
              <a:gd name="T49" fmla="*/ 2147483647 h 897"/>
              <a:gd name="T50" fmla="*/ 2147483647 w 973"/>
              <a:gd name="T51" fmla="*/ 2147483647 h 897"/>
              <a:gd name="T52" fmla="*/ 2147483647 w 973"/>
              <a:gd name="T53" fmla="*/ 2147483647 h 897"/>
              <a:gd name="T54" fmla="*/ 2147483647 w 973"/>
              <a:gd name="T55" fmla="*/ 2147483647 h 897"/>
              <a:gd name="T56" fmla="*/ 2147483647 w 973"/>
              <a:gd name="T57" fmla="*/ 2147483647 h 897"/>
              <a:gd name="T58" fmla="*/ 2147483647 w 973"/>
              <a:gd name="T59" fmla="*/ 2147483647 h 897"/>
              <a:gd name="T60" fmla="*/ 2147483647 w 973"/>
              <a:gd name="T61" fmla="*/ 2147483647 h 897"/>
              <a:gd name="T62" fmla="*/ 2147483647 w 973"/>
              <a:gd name="T63" fmla="*/ 2147483647 h 897"/>
              <a:gd name="T64" fmla="*/ 2147483647 w 973"/>
              <a:gd name="T65" fmla="*/ 2147483647 h 897"/>
              <a:gd name="T66" fmla="*/ 2147483647 w 973"/>
              <a:gd name="T67" fmla="*/ 2147483647 h 897"/>
              <a:gd name="T68" fmla="*/ 2147483647 w 973"/>
              <a:gd name="T69" fmla="*/ 2147483647 h 897"/>
              <a:gd name="T70" fmla="*/ 2147483647 w 973"/>
              <a:gd name="T71" fmla="*/ 2147483647 h 8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73"/>
              <a:gd name="T109" fmla="*/ 0 h 897"/>
              <a:gd name="T110" fmla="*/ 973 w 973"/>
              <a:gd name="T111" fmla="*/ 897 h 89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73" h="897">
                <a:moveTo>
                  <a:pt x="0" y="897"/>
                </a:moveTo>
                <a:cubicBezTo>
                  <a:pt x="10" y="845"/>
                  <a:pt x="7" y="795"/>
                  <a:pt x="24" y="745"/>
                </a:cubicBezTo>
                <a:cubicBezTo>
                  <a:pt x="30" y="727"/>
                  <a:pt x="40" y="728"/>
                  <a:pt x="52" y="713"/>
                </a:cubicBezTo>
                <a:cubicBezTo>
                  <a:pt x="58" y="705"/>
                  <a:pt x="68" y="689"/>
                  <a:pt x="68" y="689"/>
                </a:cubicBezTo>
                <a:cubicBezTo>
                  <a:pt x="69" y="657"/>
                  <a:pt x="69" y="625"/>
                  <a:pt x="72" y="593"/>
                </a:cubicBezTo>
                <a:cubicBezTo>
                  <a:pt x="75" y="565"/>
                  <a:pt x="99" y="547"/>
                  <a:pt x="108" y="521"/>
                </a:cubicBezTo>
                <a:cubicBezTo>
                  <a:pt x="109" y="510"/>
                  <a:pt x="108" y="480"/>
                  <a:pt x="116" y="465"/>
                </a:cubicBezTo>
                <a:cubicBezTo>
                  <a:pt x="126" y="445"/>
                  <a:pt x="141" y="427"/>
                  <a:pt x="148" y="405"/>
                </a:cubicBezTo>
                <a:cubicBezTo>
                  <a:pt x="154" y="317"/>
                  <a:pt x="140" y="353"/>
                  <a:pt x="188" y="321"/>
                </a:cubicBezTo>
                <a:cubicBezTo>
                  <a:pt x="195" y="299"/>
                  <a:pt x="185" y="256"/>
                  <a:pt x="208" y="241"/>
                </a:cubicBezTo>
                <a:cubicBezTo>
                  <a:pt x="210" y="239"/>
                  <a:pt x="243" y="233"/>
                  <a:pt x="244" y="233"/>
                </a:cubicBezTo>
                <a:cubicBezTo>
                  <a:pt x="252" y="231"/>
                  <a:pt x="268" y="225"/>
                  <a:pt x="268" y="225"/>
                </a:cubicBezTo>
                <a:cubicBezTo>
                  <a:pt x="285" y="199"/>
                  <a:pt x="354" y="207"/>
                  <a:pt x="380" y="205"/>
                </a:cubicBezTo>
                <a:cubicBezTo>
                  <a:pt x="384" y="132"/>
                  <a:pt x="376" y="146"/>
                  <a:pt x="396" y="105"/>
                </a:cubicBezTo>
                <a:cubicBezTo>
                  <a:pt x="398" y="101"/>
                  <a:pt x="397" y="95"/>
                  <a:pt x="400" y="93"/>
                </a:cubicBezTo>
                <a:cubicBezTo>
                  <a:pt x="420" y="79"/>
                  <a:pt x="410" y="71"/>
                  <a:pt x="432" y="57"/>
                </a:cubicBezTo>
                <a:cubicBezTo>
                  <a:pt x="447" y="35"/>
                  <a:pt x="488" y="37"/>
                  <a:pt x="512" y="29"/>
                </a:cubicBezTo>
                <a:cubicBezTo>
                  <a:pt x="522" y="14"/>
                  <a:pt x="539" y="7"/>
                  <a:pt x="556" y="1"/>
                </a:cubicBezTo>
                <a:cubicBezTo>
                  <a:pt x="576" y="2"/>
                  <a:pt x="596" y="0"/>
                  <a:pt x="616" y="5"/>
                </a:cubicBezTo>
                <a:cubicBezTo>
                  <a:pt x="624" y="7"/>
                  <a:pt x="627" y="29"/>
                  <a:pt x="628" y="33"/>
                </a:cubicBezTo>
                <a:cubicBezTo>
                  <a:pt x="633" y="50"/>
                  <a:pt x="655" y="60"/>
                  <a:pt x="660" y="77"/>
                </a:cubicBezTo>
                <a:cubicBezTo>
                  <a:pt x="662" y="85"/>
                  <a:pt x="664" y="102"/>
                  <a:pt x="672" y="105"/>
                </a:cubicBezTo>
                <a:cubicBezTo>
                  <a:pt x="693" y="112"/>
                  <a:pt x="660" y="111"/>
                  <a:pt x="688" y="129"/>
                </a:cubicBezTo>
                <a:cubicBezTo>
                  <a:pt x="695" y="134"/>
                  <a:pt x="712" y="137"/>
                  <a:pt x="712" y="137"/>
                </a:cubicBezTo>
                <a:cubicBezTo>
                  <a:pt x="724" y="172"/>
                  <a:pt x="707" y="119"/>
                  <a:pt x="720" y="201"/>
                </a:cubicBezTo>
                <a:cubicBezTo>
                  <a:pt x="721" y="209"/>
                  <a:pt x="725" y="217"/>
                  <a:pt x="728" y="225"/>
                </a:cubicBezTo>
                <a:cubicBezTo>
                  <a:pt x="731" y="234"/>
                  <a:pt x="744" y="249"/>
                  <a:pt x="744" y="249"/>
                </a:cubicBezTo>
                <a:cubicBezTo>
                  <a:pt x="753" y="284"/>
                  <a:pt x="764" y="295"/>
                  <a:pt x="784" y="325"/>
                </a:cubicBezTo>
                <a:cubicBezTo>
                  <a:pt x="789" y="332"/>
                  <a:pt x="789" y="341"/>
                  <a:pt x="792" y="349"/>
                </a:cubicBezTo>
                <a:cubicBezTo>
                  <a:pt x="796" y="361"/>
                  <a:pt x="818" y="378"/>
                  <a:pt x="828" y="385"/>
                </a:cubicBezTo>
                <a:cubicBezTo>
                  <a:pt x="838" y="400"/>
                  <a:pt x="821" y="431"/>
                  <a:pt x="836" y="441"/>
                </a:cubicBezTo>
                <a:cubicBezTo>
                  <a:pt x="856" y="502"/>
                  <a:pt x="875" y="549"/>
                  <a:pt x="912" y="605"/>
                </a:cubicBezTo>
                <a:cubicBezTo>
                  <a:pt x="913" y="612"/>
                  <a:pt x="914" y="618"/>
                  <a:pt x="916" y="625"/>
                </a:cubicBezTo>
                <a:cubicBezTo>
                  <a:pt x="918" y="633"/>
                  <a:pt x="924" y="649"/>
                  <a:pt x="924" y="649"/>
                </a:cubicBezTo>
                <a:cubicBezTo>
                  <a:pt x="930" y="711"/>
                  <a:pt x="947" y="725"/>
                  <a:pt x="964" y="777"/>
                </a:cubicBezTo>
                <a:cubicBezTo>
                  <a:pt x="973" y="805"/>
                  <a:pt x="964" y="836"/>
                  <a:pt x="964" y="865"/>
                </a:cubicBezTo>
              </a:path>
            </a:pathLst>
          </a:custGeom>
          <a:solidFill>
            <a:srgbClr val="BBE0E3">
              <a:alpha val="50195"/>
            </a:srgbClr>
          </a:solidFill>
          <a:ln w="9525">
            <a:noFill/>
            <a:round/>
            <a:headEnd/>
            <a:tailEnd/>
          </a:ln>
        </p:spPr>
        <p:txBody>
          <a:bodyPr lIns="100794" tIns="50397" rIns="100794" bIns="50397"/>
          <a:lstStyle/>
          <a:p>
            <a:endParaRPr lang="en-US"/>
          </a:p>
        </p:txBody>
      </p:sp>
      <p:sp>
        <p:nvSpPr>
          <p:cNvPr id="12297" name="Freeform 10"/>
          <p:cNvSpPr>
            <a:spLocks/>
          </p:cNvSpPr>
          <p:nvPr/>
        </p:nvSpPr>
        <p:spPr bwMode="auto">
          <a:xfrm>
            <a:off x="2419350" y="3305175"/>
            <a:ext cx="1144588" cy="1163638"/>
          </a:xfrm>
          <a:custGeom>
            <a:avLst/>
            <a:gdLst>
              <a:gd name="T0" fmla="*/ 0 w 654"/>
              <a:gd name="T1" fmla="*/ 2147483647 h 348"/>
              <a:gd name="T2" fmla="*/ 2147483647 w 654"/>
              <a:gd name="T3" fmla="*/ 2147483647 h 348"/>
              <a:gd name="T4" fmla="*/ 2147483647 w 654"/>
              <a:gd name="T5" fmla="*/ 2147483647 h 348"/>
              <a:gd name="T6" fmla="*/ 2147483647 w 654"/>
              <a:gd name="T7" fmla="*/ 2147483647 h 348"/>
              <a:gd name="T8" fmla="*/ 2147483647 w 654"/>
              <a:gd name="T9" fmla="*/ 2147483647 h 348"/>
              <a:gd name="T10" fmla="*/ 2147483647 w 654"/>
              <a:gd name="T11" fmla="*/ 2147483647 h 348"/>
              <a:gd name="T12" fmla="*/ 2147483647 w 654"/>
              <a:gd name="T13" fmla="*/ 2147483647 h 348"/>
              <a:gd name="T14" fmla="*/ 2147483647 w 654"/>
              <a:gd name="T15" fmla="*/ 2147483647 h 348"/>
              <a:gd name="T16" fmla="*/ 2147483647 w 654"/>
              <a:gd name="T17" fmla="*/ 0 h 348"/>
              <a:gd name="T18" fmla="*/ 2147483647 w 654"/>
              <a:gd name="T19" fmla="*/ 2147483647 h 348"/>
              <a:gd name="T20" fmla="*/ 2147483647 w 654"/>
              <a:gd name="T21" fmla="*/ 2147483647 h 348"/>
              <a:gd name="T22" fmla="*/ 2147483647 w 654"/>
              <a:gd name="T23" fmla="*/ 2147483647 h 348"/>
              <a:gd name="T24" fmla="*/ 2147483647 w 654"/>
              <a:gd name="T25" fmla="*/ 2147483647 h 348"/>
              <a:gd name="T26" fmla="*/ 2147483647 w 654"/>
              <a:gd name="T27" fmla="*/ 2147483647 h 348"/>
              <a:gd name="T28" fmla="*/ 2147483647 w 654"/>
              <a:gd name="T29" fmla="*/ 2147483647 h 348"/>
              <a:gd name="T30" fmla="*/ 2147483647 w 654"/>
              <a:gd name="T31" fmla="*/ 2147483647 h 348"/>
              <a:gd name="T32" fmla="*/ 2147483647 w 654"/>
              <a:gd name="T33" fmla="*/ 2147483647 h 348"/>
              <a:gd name="T34" fmla="*/ 2147483647 w 654"/>
              <a:gd name="T35" fmla="*/ 2147483647 h 3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4"/>
              <a:gd name="T55" fmla="*/ 0 h 348"/>
              <a:gd name="T56" fmla="*/ 654 w 654"/>
              <a:gd name="T57" fmla="*/ 348 h 3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4" h="348">
                <a:moveTo>
                  <a:pt x="0" y="330"/>
                </a:moveTo>
                <a:cubicBezTo>
                  <a:pt x="19" y="327"/>
                  <a:pt x="14" y="331"/>
                  <a:pt x="21" y="324"/>
                </a:cubicBezTo>
                <a:lnTo>
                  <a:pt x="92" y="201"/>
                </a:lnTo>
                <a:lnTo>
                  <a:pt x="129" y="222"/>
                </a:lnTo>
                <a:lnTo>
                  <a:pt x="132" y="195"/>
                </a:lnTo>
                <a:lnTo>
                  <a:pt x="162" y="120"/>
                </a:lnTo>
                <a:lnTo>
                  <a:pt x="201" y="114"/>
                </a:lnTo>
                <a:lnTo>
                  <a:pt x="222" y="60"/>
                </a:lnTo>
                <a:lnTo>
                  <a:pt x="267" y="0"/>
                </a:lnTo>
                <a:lnTo>
                  <a:pt x="312" y="9"/>
                </a:lnTo>
                <a:lnTo>
                  <a:pt x="375" y="63"/>
                </a:lnTo>
                <a:lnTo>
                  <a:pt x="420" y="129"/>
                </a:lnTo>
                <a:lnTo>
                  <a:pt x="489" y="144"/>
                </a:lnTo>
                <a:lnTo>
                  <a:pt x="501" y="183"/>
                </a:lnTo>
                <a:lnTo>
                  <a:pt x="531" y="225"/>
                </a:lnTo>
                <a:lnTo>
                  <a:pt x="573" y="240"/>
                </a:lnTo>
                <a:lnTo>
                  <a:pt x="633" y="324"/>
                </a:lnTo>
                <a:lnTo>
                  <a:pt x="654" y="348"/>
                </a:lnTo>
              </a:path>
            </a:pathLst>
          </a:custGeom>
          <a:solidFill>
            <a:srgbClr val="99CCFF">
              <a:alpha val="70195"/>
            </a:srgbClr>
          </a:solidFill>
          <a:ln w="9525">
            <a:solidFill>
              <a:schemeClr val="tx1"/>
            </a:solidFill>
            <a:round/>
            <a:headEnd/>
            <a:tailEnd/>
          </a:ln>
        </p:spPr>
        <p:txBody>
          <a:bodyPr lIns="100794" tIns="50397" rIns="100794" bIns="50397"/>
          <a:lstStyle/>
          <a:p>
            <a:endParaRPr lang="en-US"/>
          </a:p>
        </p:txBody>
      </p:sp>
      <p:sp>
        <p:nvSpPr>
          <p:cNvPr id="12298" name="Freeform 11"/>
          <p:cNvSpPr>
            <a:spLocks/>
          </p:cNvSpPr>
          <p:nvPr/>
        </p:nvSpPr>
        <p:spPr bwMode="auto">
          <a:xfrm>
            <a:off x="2657475" y="2908300"/>
            <a:ext cx="1301750" cy="1624013"/>
          </a:xfrm>
          <a:custGeom>
            <a:avLst/>
            <a:gdLst>
              <a:gd name="T0" fmla="*/ 0 w 744"/>
              <a:gd name="T1" fmla="*/ 2147483647 h 585"/>
              <a:gd name="T2" fmla="*/ 2147483647 w 744"/>
              <a:gd name="T3" fmla="*/ 2147483647 h 585"/>
              <a:gd name="T4" fmla="*/ 2147483647 w 744"/>
              <a:gd name="T5" fmla="*/ 2147483647 h 585"/>
              <a:gd name="T6" fmla="*/ 2147483647 w 744"/>
              <a:gd name="T7" fmla="*/ 2147483647 h 585"/>
              <a:gd name="T8" fmla="*/ 2147483647 w 744"/>
              <a:gd name="T9" fmla="*/ 2147483647 h 585"/>
              <a:gd name="T10" fmla="*/ 2147483647 w 744"/>
              <a:gd name="T11" fmla="*/ 2147483647 h 585"/>
              <a:gd name="T12" fmla="*/ 2147483647 w 744"/>
              <a:gd name="T13" fmla="*/ 2147483647 h 585"/>
              <a:gd name="T14" fmla="*/ 2147483647 w 744"/>
              <a:gd name="T15" fmla="*/ 2147483647 h 585"/>
              <a:gd name="T16" fmla="*/ 2147483647 w 744"/>
              <a:gd name="T17" fmla="*/ 2147483647 h 585"/>
              <a:gd name="T18" fmla="*/ 2147483647 w 744"/>
              <a:gd name="T19" fmla="*/ 2147483647 h 585"/>
              <a:gd name="T20" fmla="*/ 2147483647 w 744"/>
              <a:gd name="T21" fmla="*/ 2147483647 h 585"/>
              <a:gd name="T22" fmla="*/ 2147483647 w 744"/>
              <a:gd name="T23" fmla="*/ 0 h 585"/>
              <a:gd name="T24" fmla="*/ 2147483647 w 744"/>
              <a:gd name="T25" fmla="*/ 2147483647 h 585"/>
              <a:gd name="T26" fmla="*/ 2147483647 w 744"/>
              <a:gd name="T27" fmla="*/ 2147483647 h 585"/>
              <a:gd name="T28" fmla="*/ 2147483647 w 744"/>
              <a:gd name="T29" fmla="*/ 2147483647 h 585"/>
              <a:gd name="T30" fmla="*/ 2147483647 w 744"/>
              <a:gd name="T31" fmla="*/ 2147483647 h 585"/>
              <a:gd name="T32" fmla="*/ 2147483647 w 744"/>
              <a:gd name="T33" fmla="*/ 2147483647 h 5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585"/>
              <a:gd name="T53" fmla="*/ 744 w 744"/>
              <a:gd name="T54" fmla="*/ 585 h 5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585">
                <a:moveTo>
                  <a:pt x="0" y="565"/>
                </a:moveTo>
                <a:lnTo>
                  <a:pt x="91" y="383"/>
                </a:lnTo>
                <a:lnTo>
                  <a:pt x="144" y="387"/>
                </a:lnTo>
                <a:lnTo>
                  <a:pt x="153" y="309"/>
                </a:lnTo>
                <a:lnTo>
                  <a:pt x="195" y="261"/>
                </a:lnTo>
                <a:lnTo>
                  <a:pt x="219" y="201"/>
                </a:lnTo>
                <a:lnTo>
                  <a:pt x="249" y="177"/>
                </a:lnTo>
                <a:lnTo>
                  <a:pt x="252" y="69"/>
                </a:lnTo>
                <a:lnTo>
                  <a:pt x="297" y="18"/>
                </a:lnTo>
                <a:lnTo>
                  <a:pt x="360" y="33"/>
                </a:lnTo>
                <a:lnTo>
                  <a:pt x="420" y="36"/>
                </a:lnTo>
                <a:lnTo>
                  <a:pt x="453" y="0"/>
                </a:lnTo>
                <a:lnTo>
                  <a:pt x="513" y="84"/>
                </a:lnTo>
                <a:lnTo>
                  <a:pt x="624" y="231"/>
                </a:lnTo>
                <a:lnTo>
                  <a:pt x="618" y="339"/>
                </a:lnTo>
                <a:lnTo>
                  <a:pt x="666" y="456"/>
                </a:lnTo>
                <a:lnTo>
                  <a:pt x="744" y="585"/>
                </a:lnTo>
              </a:path>
            </a:pathLst>
          </a:custGeom>
          <a:solidFill>
            <a:srgbClr val="BBE0E3">
              <a:alpha val="50195"/>
            </a:srgbClr>
          </a:solidFill>
          <a:ln w="9525">
            <a:solidFill>
              <a:schemeClr val="tx1"/>
            </a:solidFill>
            <a:round/>
            <a:headEnd/>
            <a:tailEnd/>
          </a:ln>
        </p:spPr>
        <p:txBody>
          <a:bodyPr lIns="100794" tIns="50397" rIns="100794" bIns="50397"/>
          <a:lstStyle/>
          <a:p>
            <a:endParaRPr lang="en-US"/>
          </a:p>
        </p:txBody>
      </p:sp>
      <p:sp>
        <p:nvSpPr>
          <p:cNvPr id="12299" name="Freeform 12"/>
          <p:cNvSpPr>
            <a:spLocks/>
          </p:cNvSpPr>
          <p:nvPr/>
        </p:nvSpPr>
        <p:spPr bwMode="auto">
          <a:xfrm>
            <a:off x="5991225" y="3656013"/>
            <a:ext cx="1243013" cy="944562"/>
          </a:xfrm>
          <a:custGeom>
            <a:avLst/>
            <a:gdLst>
              <a:gd name="T0" fmla="*/ 0 w 711"/>
              <a:gd name="T1" fmla="*/ 2147483647 h 330"/>
              <a:gd name="T2" fmla="*/ 2147483647 w 711"/>
              <a:gd name="T3" fmla="*/ 2147483647 h 330"/>
              <a:gd name="T4" fmla="*/ 2147483647 w 711"/>
              <a:gd name="T5" fmla="*/ 2147483647 h 330"/>
              <a:gd name="T6" fmla="*/ 2147483647 w 711"/>
              <a:gd name="T7" fmla="*/ 2147483647 h 330"/>
              <a:gd name="T8" fmla="*/ 2147483647 w 711"/>
              <a:gd name="T9" fmla="*/ 2147483647 h 330"/>
              <a:gd name="T10" fmla="*/ 2147483647 w 711"/>
              <a:gd name="T11" fmla="*/ 2147483647 h 330"/>
              <a:gd name="T12" fmla="*/ 2147483647 w 711"/>
              <a:gd name="T13" fmla="*/ 2147483647 h 330"/>
              <a:gd name="T14" fmla="*/ 2147483647 w 711"/>
              <a:gd name="T15" fmla="*/ 2147483647 h 330"/>
              <a:gd name="T16" fmla="*/ 2147483647 w 711"/>
              <a:gd name="T17" fmla="*/ 2147483647 h 330"/>
              <a:gd name="T18" fmla="*/ 2147483647 w 711"/>
              <a:gd name="T19" fmla="*/ 0 h 330"/>
              <a:gd name="T20" fmla="*/ 2147483647 w 711"/>
              <a:gd name="T21" fmla="*/ 2147483647 h 330"/>
              <a:gd name="T22" fmla="*/ 2147483647 w 711"/>
              <a:gd name="T23" fmla="*/ 2147483647 h 330"/>
              <a:gd name="T24" fmla="*/ 2147483647 w 711"/>
              <a:gd name="T25" fmla="*/ 2147483647 h 330"/>
              <a:gd name="T26" fmla="*/ 2147483647 w 711"/>
              <a:gd name="T27" fmla="*/ 2147483647 h 330"/>
              <a:gd name="T28" fmla="*/ 2147483647 w 711"/>
              <a:gd name="T29" fmla="*/ 2147483647 h 3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1"/>
              <a:gd name="T46" fmla="*/ 0 h 330"/>
              <a:gd name="T47" fmla="*/ 711 w 711"/>
              <a:gd name="T48" fmla="*/ 330 h 3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1" h="330">
                <a:moveTo>
                  <a:pt x="0" y="330"/>
                </a:moveTo>
                <a:lnTo>
                  <a:pt x="18" y="249"/>
                </a:lnTo>
                <a:lnTo>
                  <a:pt x="63" y="240"/>
                </a:lnTo>
                <a:lnTo>
                  <a:pt x="96" y="165"/>
                </a:lnTo>
                <a:lnTo>
                  <a:pt x="123" y="123"/>
                </a:lnTo>
                <a:lnTo>
                  <a:pt x="210" y="105"/>
                </a:lnTo>
                <a:lnTo>
                  <a:pt x="207" y="63"/>
                </a:lnTo>
                <a:lnTo>
                  <a:pt x="285" y="3"/>
                </a:lnTo>
                <a:lnTo>
                  <a:pt x="345" y="21"/>
                </a:lnTo>
                <a:lnTo>
                  <a:pt x="390" y="0"/>
                </a:lnTo>
                <a:lnTo>
                  <a:pt x="432" y="24"/>
                </a:lnTo>
                <a:lnTo>
                  <a:pt x="492" y="72"/>
                </a:lnTo>
                <a:lnTo>
                  <a:pt x="606" y="126"/>
                </a:lnTo>
                <a:lnTo>
                  <a:pt x="657" y="177"/>
                </a:lnTo>
                <a:lnTo>
                  <a:pt x="711" y="330"/>
                </a:lnTo>
              </a:path>
            </a:pathLst>
          </a:custGeom>
          <a:solidFill>
            <a:srgbClr val="99CCFF">
              <a:alpha val="70979"/>
            </a:srgbClr>
          </a:solidFill>
          <a:ln w="9525">
            <a:solidFill>
              <a:schemeClr val="tx1"/>
            </a:solidFill>
            <a:round/>
            <a:headEnd/>
            <a:tailEnd/>
          </a:ln>
        </p:spPr>
        <p:txBody>
          <a:bodyPr lIns="100794" tIns="50397" rIns="100794" bIns="50397"/>
          <a:lstStyle/>
          <a:p>
            <a:endParaRPr lang="en-US"/>
          </a:p>
        </p:txBody>
      </p:sp>
      <p:sp>
        <p:nvSpPr>
          <p:cNvPr id="12300" name="Freeform 13"/>
          <p:cNvSpPr>
            <a:spLocks/>
          </p:cNvSpPr>
          <p:nvPr/>
        </p:nvSpPr>
        <p:spPr bwMode="auto">
          <a:xfrm>
            <a:off x="2181225" y="3702050"/>
            <a:ext cx="1144588" cy="846138"/>
          </a:xfrm>
          <a:custGeom>
            <a:avLst/>
            <a:gdLst>
              <a:gd name="T0" fmla="*/ 0 w 654"/>
              <a:gd name="T1" fmla="*/ 2147483647 h 348"/>
              <a:gd name="T2" fmla="*/ 2147483647 w 654"/>
              <a:gd name="T3" fmla="*/ 2147483647 h 348"/>
              <a:gd name="T4" fmla="*/ 2147483647 w 654"/>
              <a:gd name="T5" fmla="*/ 2147483647 h 348"/>
              <a:gd name="T6" fmla="*/ 2147483647 w 654"/>
              <a:gd name="T7" fmla="*/ 2147483647 h 348"/>
              <a:gd name="T8" fmla="*/ 2147483647 w 654"/>
              <a:gd name="T9" fmla="*/ 2147483647 h 348"/>
              <a:gd name="T10" fmla="*/ 2147483647 w 654"/>
              <a:gd name="T11" fmla="*/ 2147483647 h 348"/>
              <a:gd name="T12" fmla="*/ 2147483647 w 654"/>
              <a:gd name="T13" fmla="*/ 2147483647 h 348"/>
              <a:gd name="T14" fmla="*/ 2147483647 w 654"/>
              <a:gd name="T15" fmla="*/ 2147483647 h 348"/>
              <a:gd name="T16" fmla="*/ 2147483647 w 654"/>
              <a:gd name="T17" fmla="*/ 0 h 348"/>
              <a:gd name="T18" fmla="*/ 2147483647 w 654"/>
              <a:gd name="T19" fmla="*/ 2147483647 h 348"/>
              <a:gd name="T20" fmla="*/ 2147483647 w 654"/>
              <a:gd name="T21" fmla="*/ 2147483647 h 348"/>
              <a:gd name="T22" fmla="*/ 2147483647 w 654"/>
              <a:gd name="T23" fmla="*/ 2147483647 h 348"/>
              <a:gd name="T24" fmla="*/ 2147483647 w 654"/>
              <a:gd name="T25" fmla="*/ 2147483647 h 348"/>
              <a:gd name="T26" fmla="*/ 2147483647 w 654"/>
              <a:gd name="T27" fmla="*/ 2147483647 h 348"/>
              <a:gd name="T28" fmla="*/ 2147483647 w 654"/>
              <a:gd name="T29" fmla="*/ 2147483647 h 348"/>
              <a:gd name="T30" fmla="*/ 2147483647 w 654"/>
              <a:gd name="T31" fmla="*/ 2147483647 h 348"/>
              <a:gd name="T32" fmla="*/ 2147483647 w 654"/>
              <a:gd name="T33" fmla="*/ 2147483647 h 348"/>
              <a:gd name="T34" fmla="*/ 2147483647 w 654"/>
              <a:gd name="T35" fmla="*/ 2147483647 h 3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4"/>
              <a:gd name="T55" fmla="*/ 0 h 348"/>
              <a:gd name="T56" fmla="*/ 654 w 654"/>
              <a:gd name="T57" fmla="*/ 348 h 3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4" h="348">
                <a:moveTo>
                  <a:pt x="0" y="330"/>
                </a:moveTo>
                <a:cubicBezTo>
                  <a:pt x="19" y="327"/>
                  <a:pt x="14" y="331"/>
                  <a:pt x="21" y="324"/>
                </a:cubicBezTo>
                <a:lnTo>
                  <a:pt x="92" y="201"/>
                </a:lnTo>
                <a:lnTo>
                  <a:pt x="129" y="222"/>
                </a:lnTo>
                <a:lnTo>
                  <a:pt x="132" y="195"/>
                </a:lnTo>
                <a:lnTo>
                  <a:pt x="162" y="120"/>
                </a:lnTo>
                <a:lnTo>
                  <a:pt x="201" y="114"/>
                </a:lnTo>
                <a:lnTo>
                  <a:pt x="222" y="60"/>
                </a:lnTo>
                <a:lnTo>
                  <a:pt x="267" y="0"/>
                </a:lnTo>
                <a:lnTo>
                  <a:pt x="312" y="9"/>
                </a:lnTo>
                <a:lnTo>
                  <a:pt x="375" y="63"/>
                </a:lnTo>
                <a:lnTo>
                  <a:pt x="420" y="129"/>
                </a:lnTo>
                <a:lnTo>
                  <a:pt x="489" y="144"/>
                </a:lnTo>
                <a:lnTo>
                  <a:pt x="501" y="183"/>
                </a:lnTo>
                <a:lnTo>
                  <a:pt x="531" y="225"/>
                </a:lnTo>
                <a:lnTo>
                  <a:pt x="573" y="240"/>
                </a:lnTo>
                <a:lnTo>
                  <a:pt x="633" y="324"/>
                </a:lnTo>
                <a:lnTo>
                  <a:pt x="654" y="348"/>
                </a:lnTo>
              </a:path>
            </a:pathLst>
          </a:custGeom>
          <a:solidFill>
            <a:srgbClr val="99CCFF">
              <a:alpha val="70195"/>
            </a:srgbClr>
          </a:solidFill>
          <a:ln w="9525">
            <a:solidFill>
              <a:schemeClr val="tx1"/>
            </a:solidFill>
            <a:round/>
            <a:headEnd/>
            <a:tailEnd/>
          </a:ln>
        </p:spPr>
        <p:txBody>
          <a:bodyPr lIns="100794" tIns="50397" rIns="100794" bIns="50397"/>
          <a:lstStyle/>
          <a:p>
            <a:endParaRPr lang="en-US"/>
          </a:p>
        </p:txBody>
      </p:sp>
      <p:sp>
        <p:nvSpPr>
          <p:cNvPr id="12301" name="Freeform 14"/>
          <p:cNvSpPr>
            <a:spLocks/>
          </p:cNvSpPr>
          <p:nvPr/>
        </p:nvSpPr>
        <p:spPr bwMode="auto">
          <a:xfrm>
            <a:off x="4975225" y="3305175"/>
            <a:ext cx="819150" cy="1303338"/>
          </a:xfrm>
          <a:custGeom>
            <a:avLst/>
            <a:gdLst>
              <a:gd name="T0" fmla="*/ 0 w 468"/>
              <a:gd name="T1" fmla="*/ 2147483647 h 620"/>
              <a:gd name="T2" fmla="*/ 2147483647 w 468"/>
              <a:gd name="T3" fmla="*/ 2147483647 h 620"/>
              <a:gd name="T4" fmla="*/ 2147483647 w 468"/>
              <a:gd name="T5" fmla="*/ 2147483647 h 620"/>
              <a:gd name="T6" fmla="*/ 2147483647 w 468"/>
              <a:gd name="T7" fmla="*/ 2147483647 h 620"/>
              <a:gd name="T8" fmla="*/ 2147483647 w 468"/>
              <a:gd name="T9" fmla="*/ 2147483647 h 620"/>
              <a:gd name="T10" fmla="*/ 2147483647 w 468"/>
              <a:gd name="T11" fmla="*/ 2147483647 h 620"/>
              <a:gd name="T12" fmla="*/ 2147483647 w 468"/>
              <a:gd name="T13" fmla="*/ 2147483647 h 620"/>
              <a:gd name="T14" fmla="*/ 2147483647 w 468"/>
              <a:gd name="T15" fmla="*/ 2147483647 h 620"/>
              <a:gd name="T16" fmla="*/ 2147483647 w 468"/>
              <a:gd name="T17" fmla="*/ 2147483647 h 620"/>
              <a:gd name="T18" fmla="*/ 2147483647 w 468"/>
              <a:gd name="T19" fmla="*/ 2147483647 h 620"/>
              <a:gd name="T20" fmla="*/ 2147483647 w 468"/>
              <a:gd name="T21" fmla="*/ 2147483647 h 620"/>
              <a:gd name="T22" fmla="*/ 2147483647 w 468"/>
              <a:gd name="T23" fmla="*/ 0 h 620"/>
              <a:gd name="T24" fmla="*/ 2147483647 w 468"/>
              <a:gd name="T25" fmla="*/ 2147483647 h 620"/>
              <a:gd name="T26" fmla="*/ 2147483647 w 468"/>
              <a:gd name="T27" fmla="*/ 2147483647 h 620"/>
              <a:gd name="T28" fmla="*/ 2147483647 w 468"/>
              <a:gd name="T29" fmla="*/ 2147483647 h 620"/>
              <a:gd name="T30" fmla="*/ 2147483647 w 468"/>
              <a:gd name="T31" fmla="*/ 2147483647 h 620"/>
              <a:gd name="T32" fmla="*/ 2147483647 w 468"/>
              <a:gd name="T33" fmla="*/ 2147483647 h 620"/>
              <a:gd name="T34" fmla="*/ 2147483647 w 468"/>
              <a:gd name="T35" fmla="*/ 2147483647 h 620"/>
              <a:gd name="T36" fmla="*/ 2147483647 w 468"/>
              <a:gd name="T37" fmla="*/ 2147483647 h 620"/>
              <a:gd name="T38" fmla="*/ 2147483647 w 468"/>
              <a:gd name="T39" fmla="*/ 2147483647 h 620"/>
              <a:gd name="T40" fmla="*/ 2147483647 w 468"/>
              <a:gd name="T41" fmla="*/ 2147483647 h 620"/>
              <a:gd name="T42" fmla="*/ 2147483647 w 468"/>
              <a:gd name="T43" fmla="*/ 2147483647 h 620"/>
              <a:gd name="T44" fmla="*/ 2147483647 w 468"/>
              <a:gd name="T45" fmla="*/ 2147483647 h 6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8"/>
              <a:gd name="T70" fmla="*/ 0 h 620"/>
              <a:gd name="T71" fmla="*/ 468 w 468"/>
              <a:gd name="T72" fmla="*/ 620 h 6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8" h="620">
                <a:moveTo>
                  <a:pt x="0" y="620"/>
                </a:moveTo>
                <a:cubicBezTo>
                  <a:pt x="11" y="603"/>
                  <a:pt x="22" y="590"/>
                  <a:pt x="28" y="572"/>
                </a:cubicBezTo>
                <a:cubicBezTo>
                  <a:pt x="28" y="570"/>
                  <a:pt x="35" y="482"/>
                  <a:pt x="36" y="476"/>
                </a:cubicBezTo>
                <a:cubicBezTo>
                  <a:pt x="39" y="462"/>
                  <a:pt x="68" y="448"/>
                  <a:pt x="68" y="448"/>
                </a:cubicBezTo>
                <a:cubicBezTo>
                  <a:pt x="49" y="442"/>
                  <a:pt x="53" y="447"/>
                  <a:pt x="60" y="420"/>
                </a:cubicBezTo>
                <a:cubicBezTo>
                  <a:pt x="62" y="412"/>
                  <a:pt x="68" y="396"/>
                  <a:pt x="68" y="396"/>
                </a:cubicBezTo>
                <a:cubicBezTo>
                  <a:pt x="73" y="342"/>
                  <a:pt x="88" y="281"/>
                  <a:pt x="112" y="232"/>
                </a:cubicBezTo>
                <a:cubicBezTo>
                  <a:pt x="121" y="214"/>
                  <a:pt x="127" y="200"/>
                  <a:pt x="144" y="188"/>
                </a:cubicBezTo>
                <a:cubicBezTo>
                  <a:pt x="151" y="153"/>
                  <a:pt x="151" y="118"/>
                  <a:pt x="160" y="84"/>
                </a:cubicBezTo>
                <a:cubicBezTo>
                  <a:pt x="162" y="76"/>
                  <a:pt x="165" y="68"/>
                  <a:pt x="168" y="60"/>
                </a:cubicBezTo>
                <a:cubicBezTo>
                  <a:pt x="171" y="51"/>
                  <a:pt x="192" y="44"/>
                  <a:pt x="192" y="44"/>
                </a:cubicBezTo>
                <a:cubicBezTo>
                  <a:pt x="214" y="12"/>
                  <a:pt x="214" y="20"/>
                  <a:pt x="244" y="0"/>
                </a:cubicBezTo>
                <a:cubicBezTo>
                  <a:pt x="266" y="7"/>
                  <a:pt x="257" y="24"/>
                  <a:pt x="264" y="44"/>
                </a:cubicBezTo>
                <a:cubicBezTo>
                  <a:pt x="273" y="71"/>
                  <a:pt x="284" y="95"/>
                  <a:pt x="312" y="104"/>
                </a:cubicBezTo>
                <a:cubicBezTo>
                  <a:pt x="313" y="108"/>
                  <a:pt x="314" y="112"/>
                  <a:pt x="316" y="116"/>
                </a:cubicBezTo>
                <a:cubicBezTo>
                  <a:pt x="318" y="120"/>
                  <a:pt x="322" y="123"/>
                  <a:pt x="324" y="128"/>
                </a:cubicBezTo>
                <a:cubicBezTo>
                  <a:pt x="337" y="161"/>
                  <a:pt x="340" y="211"/>
                  <a:pt x="380" y="224"/>
                </a:cubicBezTo>
                <a:cubicBezTo>
                  <a:pt x="383" y="232"/>
                  <a:pt x="385" y="240"/>
                  <a:pt x="388" y="248"/>
                </a:cubicBezTo>
                <a:cubicBezTo>
                  <a:pt x="389" y="252"/>
                  <a:pt x="392" y="260"/>
                  <a:pt x="392" y="260"/>
                </a:cubicBezTo>
                <a:cubicBezTo>
                  <a:pt x="393" y="312"/>
                  <a:pt x="394" y="364"/>
                  <a:pt x="396" y="416"/>
                </a:cubicBezTo>
                <a:cubicBezTo>
                  <a:pt x="397" y="430"/>
                  <a:pt x="408" y="456"/>
                  <a:pt x="408" y="456"/>
                </a:cubicBezTo>
                <a:cubicBezTo>
                  <a:pt x="410" y="482"/>
                  <a:pt x="409" y="525"/>
                  <a:pt x="428" y="548"/>
                </a:cubicBezTo>
                <a:cubicBezTo>
                  <a:pt x="449" y="573"/>
                  <a:pt x="468" y="583"/>
                  <a:pt x="468" y="616"/>
                </a:cubicBezTo>
              </a:path>
            </a:pathLst>
          </a:custGeom>
          <a:solidFill>
            <a:srgbClr val="99CCFF">
              <a:alpha val="70195"/>
            </a:srgbClr>
          </a:solidFill>
          <a:ln w="9525">
            <a:solidFill>
              <a:schemeClr val="tx1"/>
            </a:solidFill>
            <a:round/>
            <a:headEnd/>
            <a:tailEnd/>
          </a:ln>
        </p:spPr>
        <p:txBody>
          <a:bodyPr lIns="100794" tIns="50397" rIns="100794" bIns="50397"/>
          <a:lstStyle/>
          <a:p>
            <a:endParaRPr lang="en-US"/>
          </a:p>
        </p:txBody>
      </p:sp>
      <p:sp>
        <p:nvSpPr>
          <p:cNvPr id="12302" name="Text Box 15"/>
          <p:cNvSpPr txBox="1">
            <a:spLocks noChangeArrowheads="1"/>
          </p:cNvSpPr>
          <p:nvPr/>
        </p:nvSpPr>
        <p:spPr bwMode="auto">
          <a:xfrm>
            <a:off x="276225" y="1479550"/>
            <a:ext cx="9801225" cy="377825"/>
          </a:xfrm>
          <a:prstGeom prst="rect">
            <a:avLst/>
          </a:prstGeom>
          <a:noFill/>
          <a:ln w="9525">
            <a:noFill/>
            <a:miter lim="800000"/>
            <a:headEnd/>
            <a:tailEnd/>
          </a:ln>
        </p:spPr>
        <p:txBody>
          <a:bodyPr lIns="100794" tIns="50397" rIns="100794" bIns="50397">
            <a:spAutoFit/>
          </a:bodyPr>
          <a:lstStyle/>
          <a:p>
            <a:pPr defTabSz="493713"/>
            <a:r>
              <a:rPr lang="en-GB" sz="1800" b="1" dirty="0">
                <a:solidFill>
                  <a:srgbClr val="FFFF00"/>
                </a:solidFill>
              </a:rPr>
              <a:t>Distance                        </a:t>
            </a:r>
            <a:r>
              <a:rPr lang="en-GB" sz="1800" b="1" dirty="0" err="1">
                <a:solidFill>
                  <a:srgbClr val="FFFF00"/>
                </a:solidFill>
              </a:rPr>
              <a:t>kpc</a:t>
            </a:r>
            <a:r>
              <a:rPr lang="en-GB" sz="1800" b="1" dirty="0">
                <a:solidFill>
                  <a:srgbClr val="FFFF00"/>
                </a:solidFill>
              </a:rPr>
              <a:t>                          </a:t>
            </a:r>
            <a:r>
              <a:rPr lang="en-GB" sz="1800" b="1" dirty="0" err="1">
                <a:solidFill>
                  <a:srgbClr val="FFFF00"/>
                </a:solidFill>
              </a:rPr>
              <a:t>Mpc</a:t>
            </a:r>
            <a:r>
              <a:rPr lang="en-GB" sz="1800" b="1" dirty="0">
                <a:solidFill>
                  <a:srgbClr val="FFFF00"/>
                </a:solidFill>
              </a:rPr>
              <a:t>                           </a:t>
            </a:r>
            <a:r>
              <a:rPr lang="en-GB" sz="1800" b="1" dirty="0" err="1">
                <a:solidFill>
                  <a:srgbClr val="FFFF00"/>
                </a:solidFill>
              </a:rPr>
              <a:t>Gpc</a:t>
            </a:r>
            <a:endParaRPr lang="en-US" sz="1800" b="1" dirty="0">
              <a:solidFill>
                <a:srgbClr val="FFFF00"/>
              </a:solidFill>
            </a:endParaRPr>
          </a:p>
        </p:txBody>
      </p:sp>
      <p:sp>
        <p:nvSpPr>
          <p:cNvPr id="12303" name="Line 16"/>
          <p:cNvSpPr>
            <a:spLocks noChangeShapeType="1"/>
          </p:cNvSpPr>
          <p:nvPr/>
        </p:nvSpPr>
        <p:spPr bwMode="auto">
          <a:xfrm>
            <a:off x="1236663" y="1674813"/>
            <a:ext cx="557212" cy="0"/>
          </a:xfrm>
          <a:prstGeom prst="line">
            <a:avLst/>
          </a:prstGeom>
          <a:noFill/>
          <a:ln w="9525">
            <a:solidFill>
              <a:srgbClr val="FFFF00"/>
            </a:solidFill>
            <a:round/>
            <a:headEnd/>
            <a:tailEnd type="triangle" w="med" len="med"/>
          </a:ln>
        </p:spPr>
        <p:txBody>
          <a:bodyPr wrap="none" lIns="100794" tIns="50397" rIns="100794" bIns="50397" anchor="ctr"/>
          <a:lstStyle/>
          <a:p>
            <a:endParaRPr lang="en-US"/>
          </a:p>
        </p:txBody>
      </p:sp>
      <p:sp>
        <p:nvSpPr>
          <p:cNvPr id="12304" name="Text Box 17"/>
          <p:cNvSpPr txBox="1">
            <a:spLocks noChangeArrowheads="1"/>
          </p:cNvSpPr>
          <p:nvPr/>
        </p:nvSpPr>
        <p:spPr bwMode="auto">
          <a:xfrm>
            <a:off x="8177213" y="1914525"/>
            <a:ext cx="1250950" cy="409575"/>
          </a:xfrm>
          <a:prstGeom prst="rect">
            <a:avLst/>
          </a:prstGeom>
          <a:noFill/>
          <a:ln w="9525">
            <a:noFill/>
            <a:miter lim="800000"/>
            <a:headEnd/>
            <a:tailEnd/>
          </a:ln>
        </p:spPr>
        <p:txBody>
          <a:bodyPr wrap="none" lIns="100794" tIns="50397" rIns="100794" bIns="50397">
            <a:spAutoFit/>
          </a:bodyPr>
          <a:lstStyle/>
          <a:p>
            <a:pPr algn="ctr" defTabSz="493713"/>
            <a:r>
              <a:rPr lang="en-GB">
                <a:solidFill>
                  <a:schemeClr val="bg1"/>
                </a:solidFill>
                <a:latin typeface="Arial Black" pitchFamily="34" charset="0"/>
              </a:rPr>
              <a:t>Blazars</a:t>
            </a:r>
            <a:endParaRPr lang="en-US">
              <a:solidFill>
                <a:schemeClr val="bg1"/>
              </a:solidFill>
              <a:latin typeface="Arial Black" pitchFamily="34" charset="0"/>
            </a:endParaRPr>
          </a:p>
        </p:txBody>
      </p:sp>
      <p:sp>
        <p:nvSpPr>
          <p:cNvPr id="12305" name="Text Box 18"/>
          <p:cNvSpPr txBox="1">
            <a:spLocks noChangeArrowheads="1"/>
          </p:cNvSpPr>
          <p:nvPr/>
        </p:nvSpPr>
        <p:spPr bwMode="auto">
          <a:xfrm>
            <a:off x="1303338" y="2084388"/>
            <a:ext cx="1528762" cy="409575"/>
          </a:xfrm>
          <a:prstGeom prst="rect">
            <a:avLst/>
          </a:prstGeom>
          <a:noFill/>
          <a:ln w="9525">
            <a:noFill/>
            <a:miter lim="800000"/>
            <a:headEnd/>
            <a:tailEnd/>
          </a:ln>
        </p:spPr>
        <p:txBody>
          <a:bodyPr wrap="none" lIns="100794" tIns="50397" rIns="100794" bIns="50397">
            <a:spAutoFit/>
          </a:bodyPr>
          <a:lstStyle/>
          <a:p>
            <a:pPr algn="ctr" defTabSz="493713"/>
            <a:r>
              <a:rPr lang="en-GB">
                <a:solidFill>
                  <a:schemeClr val="bg1"/>
                </a:solidFill>
                <a:latin typeface="Arial Black" pitchFamily="34" charset="0"/>
              </a:rPr>
              <a:t>SNR/PWN</a:t>
            </a:r>
            <a:endParaRPr lang="en-US">
              <a:solidFill>
                <a:schemeClr val="bg1"/>
              </a:solidFill>
              <a:latin typeface="Arial Black" pitchFamily="34" charset="0"/>
            </a:endParaRPr>
          </a:p>
        </p:txBody>
      </p:sp>
      <p:sp>
        <p:nvSpPr>
          <p:cNvPr id="12306" name="Text Box 19"/>
          <p:cNvSpPr txBox="1">
            <a:spLocks noChangeArrowheads="1"/>
          </p:cNvSpPr>
          <p:nvPr/>
        </p:nvSpPr>
        <p:spPr bwMode="auto">
          <a:xfrm>
            <a:off x="3689350" y="2432050"/>
            <a:ext cx="1357313" cy="409575"/>
          </a:xfrm>
          <a:prstGeom prst="rect">
            <a:avLst/>
          </a:prstGeom>
          <a:noFill/>
          <a:ln w="9525">
            <a:noFill/>
            <a:miter lim="800000"/>
            <a:headEnd/>
            <a:tailEnd/>
          </a:ln>
        </p:spPr>
        <p:txBody>
          <a:bodyPr wrap="none" lIns="100794" tIns="50397" rIns="100794" bIns="50397">
            <a:spAutoFit/>
          </a:bodyPr>
          <a:lstStyle/>
          <a:p>
            <a:pPr algn="ctr" defTabSz="493713"/>
            <a:r>
              <a:rPr lang="en-GB" dirty="0">
                <a:solidFill>
                  <a:schemeClr val="bg1"/>
                </a:solidFill>
                <a:latin typeface="Arial Black" pitchFamily="34" charset="0"/>
              </a:rPr>
              <a:t>Binaries</a:t>
            </a:r>
            <a:endParaRPr lang="en-US" dirty="0">
              <a:solidFill>
                <a:schemeClr val="bg1"/>
              </a:solidFill>
              <a:latin typeface="Arial Black" pitchFamily="34" charset="0"/>
            </a:endParaRPr>
          </a:p>
        </p:txBody>
      </p:sp>
      <p:sp>
        <p:nvSpPr>
          <p:cNvPr id="12307" name="Text Box 20"/>
          <p:cNvSpPr txBox="1">
            <a:spLocks noChangeArrowheads="1"/>
          </p:cNvSpPr>
          <p:nvPr/>
        </p:nvSpPr>
        <p:spPr bwMode="auto">
          <a:xfrm>
            <a:off x="5094288" y="2276475"/>
            <a:ext cx="1643062" cy="409575"/>
          </a:xfrm>
          <a:prstGeom prst="rect">
            <a:avLst/>
          </a:prstGeom>
          <a:noFill/>
          <a:ln w="9525">
            <a:noFill/>
            <a:miter lim="800000"/>
            <a:headEnd/>
            <a:tailEnd/>
          </a:ln>
        </p:spPr>
        <p:txBody>
          <a:bodyPr wrap="none" lIns="100794" tIns="50397" rIns="100794" bIns="50397">
            <a:spAutoFit/>
          </a:bodyPr>
          <a:lstStyle/>
          <a:p>
            <a:pPr algn="ctr" defTabSz="493713"/>
            <a:r>
              <a:rPr lang="en-GB">
                <a:solidFill>
                  <a:schemeClr val="bg1"/>
                </a:solidFill>
                <a:latin typeface="Arial Black" pitchFamily="34" charset="0"/>
              </a:rPr>
              <a:t>Radio Gal.</a:t>
            </a:r>
            <a:endParaRPr lang="en-US">
              <a:solidFill>
                <a:schemeClr val="bg1"/>
              </a:solidFill>
              <a:latin typeface="Arial Black" pitchFamily="34" charset="0"/>
            </a:endParaRPr>
          </a:p>
        </p:txBody>
      </p:sp>
      <p:sp>
        <p:nvSpPr>
          <p:cNvPr id="12308" name="Text Box 21"/>
          <p:cNvSpPr txBox="1">
            <a:spLocks noChangeArrowheads="1"/>
          </p:cNvSpPr>
          <p:nvPr/>
        </p:nvSpPr>
        <p:spPr bwMode="auto">
          <a:xfrm>
            <a:off x="1152525" y="2844800"/>
            <a:ext cx="1144588" cy="409575"/>
          </a:xfrm>
          <a:prstGeom prst="rect">
            <a:avLst/>
          </a:prstGeom>
          <a:noFill/>
          <a:ln w="9525">
            <a:noFill/>
            <a:miter lim="800000"/>
            <a:headEnd/>
            <a:tailEnd/>
          </a:ln>
        </p:spPr>
        <p:txBody>
          <a:bodyPr wrap="none" lIns="100794" tIns="50397" rIns="100794" bIns="50397">
            <a:spAutoFit/>
          </a:bodyPr>
          <a:lstStyle/>
          <a:p>
            <a:pPr algn="ctr" defTabSz="493713"/>
            <a:r>
              <a:rPr lang="en-GB">
                <a:solidFill>
                  <a:schemeClr val="bg1"/>
                </a:solidFill>
                <a:latin typeface="Arial Black" pitchFamily="34" charset="0"/>
              </a:rPr>
              <a:t>Pulsed</a:t>
            </a:r>
            <a:endParaRPr lang="en-US">
              <a:solidFill>
                <a:schemeClr val="bg1"/>
              </a:solidFill>
              <a:latin typeface="Arial Black" pitchFamily="34" charset="0"/>
            </a:endParaRPr>
          </a:p>
        </p:txBody>
      </p:sp>
      <p:sp>
        <p:nvSpPr>
          <p:cNvPr id="12309" name="Text Box 22"/>
          <p:cNvSpPr txBox="1">
            <a:spLocks noChangeArrowheads="1"/>
          </p:cNvSpPr>
          <p:nvPr/>
        </p:nvSpPr>
        <p:spPr bwMode="auto">
          <a:xfrm>
            <a:off x="3952314" y="1927311"/>
            <a:ext cx="1485960" cy="409555"/>
          </a:xfrm>
          <a:prstGeom prst="rect">
            <a:avLst/>
          </a:prstGeom>
          <a:noFill/>
          <a:ln w="9525">
            <a:noFill/>
            <a:miter lim="800000"/>
            <a:headEnd/>
            <a:tailEnd/>
          </a:ln>
        </p:spPr>
        <p:txBody>
          <a:bodyPr wrap="none" lIns="100794" tIns="50397" rIns="100794" bIns="50397">
            <a:spAutoFit/>
          </a:bodyPr>
          <a:lstStyle/>
          <a:p>
            <a:pPr algn="ctr" defTabSz="493713"/>
            <a:r>
              <a:rPr lang="en-GB" b="1" dirty="0">
                <a:solidFill>
                  <a:schemeClr val="bg1"/>
                </a:solidFill>
              </a:rPr>
              <a:t>Starbursts</a:t>
            </a:r>
            <a:endParaRPr lang="en-US" b="1" dirty="0">
              <a:solidFill>
                <a:schemeClr val="bg1"/>
              </a:solidFill>
            </a:endParaRPr>
          </a:p>
        </p:txBody>
      </p:sp>
      <p:sp>
        <p:nvSpPr>
          <p:cNvPr id="12310" name="Text Box 23"/>
          <p:cNvSpPr txBox="1">
            <a:spLocks noChangeArrowheads="1"/>
          </p:cNvSpPr>
          <p:nvPr/>
        </p:nvSpPr>
        <p:spPr bwMode="auto">
          <a:xfrm>
            <a:off x="5819775" y="4757738"/>
            <a:ext cx="1143000" cy="409575"/>
          </a:xfrm>
          <a:prstGeom prst="rect">
            <a:avLst/>
          </a:prstGeom>
          <a:noFill/>
          <a:ln w="9525">
            <a:noFill/>
            <a:miter lim="800000"/>
            <a:headEnd/>
            <a:tailEnd/>
          </a:ln>
        </p:spPr>
        <p:txBody>
          <a:bodyPr wrap="none" lIns="100794" tIns="50397" rIns="100794" bIns="50397">
            <a:spAutoFit/>
          </a:bodyPr>
          <a:lstStyle/>
          <a:p>
            <a:pPr algn="ctr" defTabSz="493713"/>
            <a:r>
              <a:rPr lang="en-GB" dirty="0">
                <a:solidFill>
                  <a:srgbClr val="C00000"/>
                </a:solidFill>
              </a:rPr>
              <a:t>Clusters</a:t>
            </a:r>
            <a:endParaRPr lang="en-US" dirty="0">
              <a:solidFill>
                <a:srgbClr val="C00000"/>
              </a:solidFill>
            </a:endParaRPr>
          </a:p>
        </p:txBody>
      </p:sp>
      <p:sp>
        <p:nvSpPr>
          <p:cNvPr id="12311" name="Rectangle 24"/>
          <p:cNvSpPr>
            <a:spLocks noChangeArrowheads="1"/>
          </p:cNvSpPr>
          <p:nvPr/>
        </p:nvSpPr>
        <p:spPr bwMode="auto">
          <a:xfrm>
            <a:off x="833438" y="4495800"/>
            <a:ext cx="9244012" cy="317500"/>
          </a:xfrm>
          <a:prstGeom prst="rect">
            <a:avLst/>
          </a:prstGeom>
          <a:solidFill>
            <a:schemeClr val="tx1"/>
          </a:solidFill>
          <a:ln w="9525">
            <a:solidFill>
              <a:schemeClr val="tx1"/>
            </a:solidFill>
            <a:miter lim="800000"/>
            <a:headEnd/>
            <a:tailEnd/>
          </a:ln>
        </p:spPr>
        <p:txBody>
          <a:bodyPr wrap="none" lIns="100794" tIns="50397" rIns="100794" bIns="50397" anchor="ctr"/>
          <a:lstStyle/>
          <a:p>
            <a:endParaRPr lang="en-US"/>
          </a:p>
        </p:txBody>
      </p:sp>
      <p:sp>
        <p:nvSpPr>
          <p:cNvPr id="12312" name="Text Box 25"/>
          <p:cNvSpPr txBox="1">
            <a:spLocks noChangeArrowheads="1"/>
          </p:cNvSpPr>
          <p:nvPr/>
        </p:nvSpPr>
        <p:spPr bwMode="auto">
          <a:xfrm>
            <a:off x="8528050" y="1230313"/>
            <a:ext cx="1624013" cy="501650"/>
          </a:xfrm>
          <a:prstGeom prst="rect">
            <a:avLst/>
          </a:prstGeom>
          <a:noFill/>
          <a:ln w="9525">
            <a:noFill/>
            <a:miter lim="800000"/>
            <a:headEnd/>
            <a:tailEnd/>
          </a:ln>
        </p:spPr>
        <p:txBody>
          <a:bodyPr wrap="none" lIns="100794" tIns="50397" rIns="100794" bIns="50397">
            <a:spAutoFit/>
          </a:bodyPr>
          <a:lstStyle/>
          <a:p>
            <a:r>
              <a:rPr lang="en-US" sz="1300">
                <a:solidFill>
                  <a:schemeClr val="bg1"/>
                </a:solidFill>
                <a:latin typeface="Arial Narrow" pitchFamily="34" charset="0"/>
              </a:rPr>
              <a:t>adapted by Hinton from </a:t>
            </a:r>
          </a:p>
          <a:p>
            <a:r>
              <a:rPr lang="en-US" sz="1300">
                <a:solidFill>
                  <a:schemeClr val="bg1"/>
                </a:solidFill>
                <a:latin typeface="Arial Narrow" pitchFamily="34" charset="0"/>
              </a:rPr>
              <a:t>Horan &amp; Weekes 2003</a:t>
            </a:r>
            <a:endParaRPr lang="de-DE" sz="1300">
              <a:solidFill>
                <a:schemeClr val="bg1"/>
              </a:solidFill>
              <a:latin typeface="Arial Narrow" pitchFamily="34" charset="0"/>
            </a:endParaRPr>
          </a:p>
        </p:txBody>
      </p:sp>
      <p:sp>
        <p:nvSpPr>
          <p:cNvPr id="12313" name="Text Box 26"/>
          <p:cNvSpPr txBox="1">
            <a:spLocks noChangeArrowheads="1"/>
          </p:cNvSpPr>
          <p:nvPr/>
        </p:nvSpPr>
        <p:spPr bwMode="auto">
          <a:xfrm>
            <a:off x="1149350" y="4654550"/>
            <a:ext cx="1187450" cy="717550"/>
          </a:xfrm>
          <a:prstGeom prst="rect">
            <a:avLst/>
          </a:prstGeom>
          <a:noFill/>
          <a:ln w="9525">
            <a:noFill/>
            <a:miter lim="800000"/>
            <a:headEnd/>
            <a:tailEnd/>
          </a:ln>
        </p:spPr>
        <p:txBody>
          <a:bodyPr wrap="none" lIns="100794" tIns="50397" rIns="100794" bIns="50397">
            <a:spAutoFit/>
          </a:bodyPr>
          <a:lstStyle/>
          <a:p>
            <a:pPr algn="ctr" defTabSz="493713"/>
            <a:r>
              <a:rPr lang="en-GB" dirty="0">
                <a:solidFill>
                  <a:srgbClr val="C00000"/>
                </a:solidFill>
              </a:rPr>
              <a:t>Colliding</a:t>
            </a:r>
          </a:p>
          <a:p>
            <a:pPr algn="ctr" defTabSz="493713"/>
            <a:r>
              <a:rPr lang="en-GB" dirty="0">
                <a:solidFill>
                  <a:srgbClr val="C00000"/>
                </a:solidFill>
              </a:rPr>
              <a:t>Winds</a:t>
            </a:r>
            <a:endParaRPr lang="en-US" dirty="0">
              <a:solidFill>
                <a:srgbClr val="C00000"/>
              </a:solidFill>
            </a:endParaRPr>
          </a:p>
        </p:txBody>
      </p:sp>
      <p:sp>
        <p:nvSpPr>
          <p:cNvPr id="12314" name="AutoShape 27"/>
          <p:cNvSpPr>
            <a:spLocks noChangeArrowheads="1"/>
          </p:cNvSpPr>
          <p:nvPr/>
        </p:nvSpPr>
        <p:spPr bwMode="auto">
          <a:xfrm rot="-2516223">
            <a:off x="1866900" y="4438650"/>
            <a:ext cx="573088" cy="157163"/>
          </a:xfrm>
          <a:prstGeom prst="rightArrow">
            <a:avLst>
              <a:gd name="adj1" fmla="val 32352"/>
              <a:gd name="adj2" fmla="val 36194"/>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15" name="AutoShape 28"/>
          <p:cNvSpPr>
            <a:spLocks noChangeArrowheads="1"/>
          </p:cNvSpPr>
          <p:nvPr/>
        </p:nvSpPr>
        <p:spPr bwMode="auto">
          <a:xfrm rot="14781383" flipH="1" flipV="1">
            <a:off x="4544915" y="2682135"/>
            <a:ext cx="1194095" cy="191342"/>
          </a:xfrm>
          <a:prstGeom prst="rightArrow">
            <a:avLst>
              <a:gd name="adj1" fmla="val 32352"/>
              <a:gd name="adj2" fmla="val 36261"/>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16" name="AutoShape 29"/>
          <p:cNvSpPr>
            <a:spLocks noChangeArrowheads="1"/>
          </p:cNvSpPr>
          <p:nvPr/>
        </p:nvSpPr>
        <p:spPr bwMode="auto">
          <a:xfrm rot="-2971902">
            <a:off x="6142831" y="4472782"/>
            <a:ext cx="574675" cy="157162"/>
          </a:xfrm>
          <a:prstGeom prst="rightArrow">
            <a:avLst>
              <a:gd name="adj1" fmla="val 32352"/>
              <a:gd name="adj2" fmla="val 36261"/>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17" name="AutoShape 30"/>
          <p:cNvSpPr>
            <a:spLocks noChangeArrowheads="1"/>
          </p:cNvSpPr>
          <p:nvPr/>
        </p:nvSpPr>
        <p:spPr bwMode="auto">
          <a:xfrm rot="1481605">
            <a:off x="2174875" y="3175000"/>
            <a:ext cx="762000" cy="158750"/>
          </a:xfrm>
          <a:prstGeom prst="rightArrow">
            <a:avLst>
              <a:gd name="adj1" fmla="val 32352"/>
              <a:gd name="adj2" fmla="val 47644"/>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18" name="AutoShape 31"/>
          <p:cNvSpPr>
            <a:spLocks noChangeArrowheads="1"/>
          </p:cNvSpPr>
          <p:nvPr/>
        </p:nvSpPr>
        <p:spPr bwMode="auto">
          <a:xfrm rot="1481605">
            <a:off x="2320925" y="2489200"/>
            <a:ext cx="763588" cy="157163"/>
          </a:xfrm>
          <a:prstGeom prst="rightArrow">
            <a:avLst>
              <a:gd name="adj1" fmla="val 32352"/>
              <a:gd name="adj2" fmla="val 48226"/>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19" name="AutoShape 32"/>
          <p:cNvSpPr>
            <a:spLocks noChangeArrowheads="1"/>
          </p:cNvSpPr>
          <p:nvPr/>
        </p:nvSpPr>
        <p:spPr bwMode="auto">
          <a:xfrm rot="8452132">
            <a:off x="3405188" y="2874963"/>
            <a:ext cx="623887" cy="157162"/>
          </a:xfrm>
          <a:prstGeom prst="rightArrow">
            <a:avLst>
              <a:gd name="adj1" fmla="val 32352"/>
              <a:gd name="adj2" fmla="val 39403"/>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20" name="AutoShape 33"/>
          <p:cNvSpPr>
            <a:spLocks noChangeArrowheads="1"/>
          </p:cNvSpPr>
          <p:nvPr/>
        </p:nvSpPr>
        <p:spPr bwMode="auto">
          <a:xfrm rot="3981081">
            <a:off x="5588794" y="2859881"/>
            <a:ext cx="625475" cy="157163"/>
          </a:xfrm>
          <a:prstGeom prst="rightArrow">
            <a:avLst>
              <a:gd name="adj1" fmla="val 32352"/>
              <a:gd name="adj2" fmla="val 39466"/>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21" name="AutoShape 34"/>
          <p:cNvSpPr>
            <a:spLocks noChangeArrowheads="1"/>
          </p:cNvSpPr>
          <p:nvPr/>
        </p:nvSpPr>
        <p:spPr bwMode="auto">
          <a:xfrm rot="8635434">
            <a:off x="7710488" y="2255838"/>
            <a:ext cx="563562" cy="158750"/>
          </a:xfrm>
          <a:prstGeom prst="rightArrow">
            <a:avLst>
              <a:gd name="adj1" fmla="val 32352"/>
              <a:gd name="adj2" fmla="val 35237"/>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12322" name="Rectangle 35"/>
          <p:cNvSpPr>
            <a:spLocks noChangeArrowheads="1"/>
          </p:cNvSpPr>
          <p:nvPr/>
        </p:nvSpPr>
        <p:spPr bwMode="auto">
          <a:xfrm rot="-5400000">
            <a:off x="9525795" y="3996531"/>
            <a:ext cx="639762" cy="377825"/>
          </a:xfrm>
          <a:prstGeom prst="rect">
            <a:avLst/>
          </a:prstGeom>
          <a:noFill/>
          <a:ln w="9525">
            <a:noFill/>
            <a:miter lim="800000"/>
            <a:headEnd/>
            <a:tailEnd/>
          </a:ln>
        </p:spPr>
        <p:txBody>
          <a:bodyPr wrap="none" lIns="100794" tIns="50397" rIns="100794" bIns="50397">
            <a:spAutoFit/>
          </a:bodyPr>
          <a:lstStyle/>
          <a:p>
            <a:pPr algn="ctr" defTabSz="493713"/>
            <a:r>
              <a:rPr lang="en-GB" sz="1800">
                <a:solidFill>
                  <a:srgbClr val="FFFF00"/>
                </a:solidFill>
              </a:rPr>
              <a:t>Flux</a:t>
            </a:r>
            <a:endParaRPr lang="en-US" sz="1800">
              <a:solidFill>
                <a:srgbClr val="FFFF00"/>
              </a:solidFill>
            </a:endParaRPr>
          </a:p>
        </p:txBody>
      </p:sp>
      <p:sp>
        <p:nvSpPr>
          <p:cNvPr id="12323" name="Line 36"/>
          <p:cNvSpPr>
            <a:spLocks noChangeShapeType="1"/>
          </p:cNvSpPr>
          <p:nvPr/>
        </p:nvSpPr>
        <p:spPr bwMode="auto">
          <a:xfrm flipH="1" flipV="1">
            <a:off x="9852025" y="3440113"/>
            <a:ext cx="3175" cy="447675"/>
          </a:xfrm>
          <a:prstGeom prst="line">
            <a:avLst/>
          </a:prstGeom>
          <a:noFill/>
          <a:ln w="9525">
            <a:solidFill>
              <a:srgbClr val="FFFF00"/>
            </a:solidFill>
            <a:round/>
            <a:headEnd/>
            <a:tailEnd type="triangle" w="med" len="med"/>
          </a:ln>
        </p:spPr>
        <p:txBody>
          <a:bodyPr wrap="none" lIns="100794" tIns="50397" rIns="100794" bIns="50397" anchor="ctr"/>
          <a:lstStyle/>
          <a:p>
            <a:endParaRPr lang="en-US"/>
          </a:p>
        </p:txBody>
      </p:sp>
      <p:sp>
        <p:nvSpPr>
          <p:cNvPr id="12324" name="Text Box 37"/>
          <p:cNvSpPr txBox="1">
            <a:spLocks noChangeArrowheads="1"/>
          </p:cNvSpPr>
          <p:nvPr/>
        </p:nvSpPr>
        <p:spPr bwMode="auto">
          <a:xfrm>
            <a:off x="168275" y="3265488"/>
            <a:ext cx="1098550" cy="1331912"/>
          </a:xfrm>
          <a:prstGeom prst="rect">
            <a:avLst/>
          </a:prstGeom>
          <a:noFill/>
          <a:ln w="9525">
            <a:noFill/>
            <a:miter lim="800000"/>
            <a:headEnd/>
            <a:tailEnd/>
          </a:ln>
        </p:spPr>
        <p:txBody>
          <a:bodyPr wrap="none" lIns="100794" tIns="50397" rIns="100794" bIns="50397">
            <a:spAutoFit/>
          </a:bodyPr>
          <a:lstStyle/>
          <a:p>
            <a:pPr algn="r" defTabSz="493713"/>
            <a:r>
              <a:rPr lang="en-GB" dirty="0">
                <a:solidFill>
                  <a:schemeClr val="bg1"/>
                </a:solidFill>
              </a:rPr>
              <a:t>Current</a:t>
            </a:r>
          </a:p>
          <a:p>
            <a:pPr algn="r" defTabSz="493713"/>
            <a:endParaRPr lang="en-GB" dirty="0">
              <a:solidFill>
                <a:srgbClr val="00FF00"/>
              </a:solidFill>
            </a:endParaRPr>
          </a:p>
          <a:p>
            <a:pPr algn="r" defTabSz="493713"/>
            <a:endParaRPr lang="en-GB" dirty="0">
              <a:solidFill>
                <a:srgbClr val="00FF00"/>
              </a:solidFill>
            </a:endParaRPr>
          </a:p>
          <a:p>
            <a:pPr algn="r" defTabSz="493713"/>
            <a:r>
              <a:rPr lang="en-GB" dirty="0">
                <a:solidFill>
                  <a:schemeClr val="bg1"/>
                </a:solidFill>
              </a:rPr>
              <a:t>CTA</a:t>
            </a:r>
            <a:endParaRPr lang="en-US" dirty="0">
              <a:solidFill>
                <a:schemeClr val="bg1"/>
              </a:solidFill>
            </a:endParaRPr>
          </a:p>
        </p:txBody>
      </p:sp>
      <p:sp>
        <p:nvSpPr>
          <p:cNvPr id="12325" name="Text Box 38"/>
          <p:cNvSpPr txBox="1">
            <a:spLocks noChangeArrowheads="1"/>
          </p:cNvSpPr>
          <p:nvPr/>
        </p:nvSpPr>
        <p:spPr bwMode="auto">
          <a:xfrm>
            <a:off x="69850" y="3768725"/>
            <a:ext cx="1498600" cy="409575"/>
          </a:xfrm>
          <a:prstGeom prst="rect">
            <a:avLst/>
          </a:prstGeom>
          <a:solidFill>
            <a:schemeClr val="tx1">
              <a:alpha val="50980"/>
            </a:schemeClr>
          </a:solidFill>
          <a:ln w="9525">
            <a:noFill/>
            <a:miter lim="800000"/>
            <a:headEnd/>
            <a:tailEnd/>
          </a:ln>
        </p:spPr>
        <p:txBody>
          <a:bodyPr wrap="none" lIns="100794" tIns="50397" rIns="100794" bIns="50397">
            <a:spAutoFit/>
          </a:bodyPr>
          <a:lstStyle/>
          <a:p>
            <a:pPr algn="ctr" defTabSz="493713"/>
            <a:r>
              <a:rPr lang="en-GB" b="1" dirty="0">
                <a:solidFill>
                  <a:schemeClr val="bg1"/>
                </a:solidFill>
              </a:rPr>
              <a:t>Sensitivity</a:t>
            </a:r>
            <a:endParaRPr lang="en-US" b="1" dirty="0">
              <a:solidFill>
                <a:schemeClr val="bg1"/>
              </a:solidFill>
            </a:endParaRPr>
          </a:p>
        </p:txBody>
      </p:sp>
      <p:sp>
        <p:nvSpPr>
          <p:cNvPr id="12326" name="Line 39"/>
          <p:cNvSpPr>
            <a:spLocks noChangeShapeType="1"/>
          </p:cNvSpPr>
          <p:nvPr/>
        </p:nvSpPr>
        <p:spPr bwMode="auto">
          <a:xfrm>
            <a:off x="1217613" y="3459163"/>
            <a:ext cx="223837" cy="0"/>
          </a:xfrm>
          <a:prstGeom prst="line">
            <a:avLst/>
          </a:prstGeom>
          <a:noFill/>
          <a:ln w="28575">
            <a:solidFill>
              <a:schemeClr val="bg1"/>
            </a:solidFill>
            <a:round/>
            <a:headEnd/>
            <a:tailEnd/>
          </a:ln>
        </p:spPr>
        <p:txBody>
          <a:bodyPr wrap="none" lIns="100794" tIns="50397" rIns="100794" bIns="50397" anchor="ctr"/>
          <a:lstStyle/>
          <a:p>
            <a:endParaRPr lang="en-US"/>
          </a:p>
        </p:txBody>
      </p:sp>
      <p:sp>
        <p:nvSpPr>
          <p:cNvPr id="12327" name="Line 40"/>
          <p:cNvSpPr>
            <a:spLocks noChangeShapeType="1"/>
          </p:cNvSpPr>
          <p:nvPr/>
        </p:nvSpPr>
        <p:spPr bwMode="auto">
          <a:xfrm>
            <a:off x="1217613" y="4481513"/>
            <a:ext cx="223837" cy="0"/>
          </a:xfrm>
          <a:prstGeom prst="line">
            <a:avLst/>
          </a:prstGeom>
          <a:noFill/>
          <a:ln w="28575">
            <a:solidFill>
              <a:schemeClr val="bg1"/>
            </a:solidFill>
            <a:round/>
            <a:headEnd/>
            <a:tailEnd/>
          </a:ln>
        </p:spPr>
        <p:txBody>
          <a:bodyPr wrap="none" lIns="100794" tIns="50397" rIns="100794" bIns="50397" anchor="ctr"/>
          <a:lstStyle/>
          <a:p>
            <a:endParaRPr lang="en-US"/>
          </a:p>
        </p:txBody>
      </p:sp>
      <p:sp>
        <p:nvSpPr>
          <p:cNvPr id="12328" name="Text Box 41"/>
          <p:cNvSpPr txBox="1">
            <a:spLocks noChangeArrowheads="1"/>
          </p:cNvSpPr>
          <p:nvPr/>
        </p:nvSpPr>
        <p:spPr bwMode="auto">
          <a:xfrm>
            <a:off x="8054975" y="4730750"/>
            <a:ext cx="1692275" cy="409575"/>
          </a:xfrm>
          <a:prstGeom prst="rect">
            <a:avLst/>
          </a:prstGeom>
          <a:noFill/>
          <a:ln w="9525">
            <a:noFill/>
            <a:miter lim="800000"/>
            <a:headEnd/>
            <a:tailEnd/>
          </a:ln>
        </p:spPr>
        <p:txBody>
          <a:bodyPr wrap="none" lIns="100794" tIns="50397" rIns="100794" bIns="50397">
            <a:spAutoFit/>
          </a:bodyPr>
          <a:lstStyle/>
          <a:p>
            <a:pPr algn="ctr" defTabSz="493713"/>
            <a:r>
              <a:rPr lang="en-GB" dirty="0">
                <a:solidFill>
                  <a:srgbClr val="C00000"/>
                </a:solidFill>
              </a:rPr>
              <a:t>+Dark Matter</a:t>
            </a:r>
            <a:endParaRPr lang="en-US" dirty="0">
              <a:solidFill>
                <a:srgbClr val="C00000"/>
              </a:solidFill>
            </a:endParaRPr>
          </a:p>
        </p:txBody>
      </p:sp>
      <p:sp>
        <p:nvSpPr>
          <p:cNvPr id="12329" name="Text Box 43"/>
          <p:cNvSpPr txBox="1">
            <a:spLocks noChangeArrowheads="1"/>
          </p:cNvSpPr>
          <p:nvPr/>
        </p:nvSpPr>
        <p:spPr bwMode="auto">
          <a:xfrm>
            <a:off x="7038975" y="4746625"/>
            <a:ext cx="887413" cy="409575"/>
          </a:xfrm>
          <a:prstGeom prst="rect">
            <a:avLst/>
          </a:prstGeom>
          <a:noFill/>
          <a:ln w="9525">
            <a:noFill/>
            <a:miter lim="800000"/>
            <a:headEnd/>
            <a:tailEnd/>
          </a:ln>
        </p:spPr>
        <p:txBody>
          <a:bodyPr wrap="none" lIns="100794" tIns="50397" rIns="100794" bIns="50397">
            <a:spAutoFit/>
          </a:bodyPr>
          <a:lstStyle/>
          <a:p>
            <a:pPr algn="ctr" defTabSz="493713"/>
            <a:r>
              <a:rPr lang="en-GB" dirty="0">
                <a:solidFill>
                  <a:srgbClr val="C00000"/>
                </a:solidFill>
              </a:rPr>
              <a:t>GRBs</a:t>
            </a:r>
            <a:endParaRPr lang="en-US" dirty="0">
              <a:solidFill>
                <a:srgbClr val="C00000"/>
              </a:solidFill>
            </a:endParaRPr>
          </a:p>
        </p:txBody>
      </p:sp>
      <p:sp>
        <p:nvSpPr>
          <p:cNvPr id="12330" name="Freeform 45"/>
          <p:cNvSpPr>
            <a:spLocks/>
          </p:cNvSpPr>
          <p:nvPr/>
        </p:nvSpPr>
        <p:spPr bwMode="auto">
          <a:xfrm>
            <a:off x="6872288" y="3665538"/>
            <a:ext cx="2784475" cy="827087"/>
          </a:xfrm>
          <a:custGeom>
            <a:avLst/>
            <a:gdLst>
              <a:gd name="T0" fmla="*/ 0 w 744"/>
              <a:gd name="T1" fmla="*/ 2147483647 h 585"/>
              <a:gd name="T2" fmla="*/ 2147483647 w 744"/>
              <a:gd name="T3" fmla="*/ 2147483647 h 585"/>
              <a:gd name="T4" fmla="*/ 2147483647 w 744"/>
              <a:gd name="T5" fmla="*/ 2147483647 h 585"/>
              <a:gd name="T6" fmla="*/ 2147483647 w 744"/>
              <a:gd name="T7" fmla="*/ 2147483647 h 585"/>
              <a:gd name="T8" fmla="*/ 2147483647 w 744"/>
              <a:gd name="T9" fmla="*/ 2147483647 h 585"/>
              <a:gd name="T10" fmla="*/ 2147483647 w 744"/>
              <a:gd name="T11" fmla="*/ 2147483647 h 585"/>
              <a:gd name="T12" fmla="*/ 2147483647 w 744"/>
              <a:gd name="T13" fmla="*/ 2147483647 h 585"/>
              <a:gd name="T14" fmla="*/ 2147483647 w 744"/>
              <a:gd name="T15" fmla="*/ 2147483647 h 585"/>
              <a:gd name="T16" fmla="*/ 2147483647 w 744"/>
              <a:gd name="T17" fmla="*/ 2147483647 h 585"/>
              <a:gd name="T18" fmla="*/ 2147483647 w 744"/>
              <a:gd name="T19" fmla="*/ 2147483647 h 585"/>
              <a:gd name="T20" fmla="*/ 2147483647 w 744"/>
              <a:gd name="T21" fmla="*/ 2147483647 h 585"/>
              <a:gd name="T22" fmla="*/ 2147483647 w 744"/>
              <a:gd name="T23" fmla="*/ 0 h 585"/>
              <a:gd name="T24" fmla="*/ 2147483647 w 744"/>
              <a:gd name="T25" fmla="*/ 2147483647 h 585"/>
              <a:gd name="T26" fmla="*/ 2147483647 w 744"/>
              <a:gd name="T27" fmla="*/ 2147483647 h 585"/>
              <a:gd name="T28" fmla="*/ 2147483647 w 744"/>
              <a:gd name="T29" fmla="*/ 2147483647 h 585"/>
              <a:gd name="T30" fmla="*/ 2147483647 w 744"/>
              <a:gd name="T31" fmla="*/ 2147483647 h 585"/>
              <a:gd name="T32" fmla="*/ 2147483647 w 744"/>
              <a:gd name="T33" fmla="*/ 2147483647 h 58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585"/>
              <a:gd name="T53" fmla="*/ 744 w 744"/>
              <a:gd name="T54" fmla="*/ 585 h 58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585">
                <a:moveTo>
                  <a:pt x="0" y="565"/>
                </a:moveTo>
                <a:lnTo>
                  <a:pt x="91" y="383"/>
                </a:lnTo>
                <a:lnTo>
                  <a:pt x="144" y="387"/>
                </a:lnTo>
                <a:lnTo>
                  <a:pt x="153" y="309"/>
                </a:lnTo>
                <a:lnTo>
                  <a:pt x="195" y="261"/>
                </a:lnTo>
                <a:lnTo>
                  <a:pt x="219" y="201"/>
                </a:lnTo>
                <a:lnTo>
                  <a:pt x="249" y="177"/>
                </a:lnTo>
                <a:lnTo>
                  <a:pt x="252" y="69"/>
                </a:lnTo>
                <a:lnTo>
                  <a:pt x="297" y="18"/>
                </a:lnTo>
                <a:lnTo>
                  <a:pt x="360" y="33"/>
                </a:lnTo>
                <a:lnTo>
                  <a:pt x="420" y="36"/>
                </a:lnTo>
                <a:lnTo>
                  <a:pt x="453" y="0"/>
                </a:lnTo>
                <a:lnTo>
                  <a:pt x="513" y="84"/>
                </a:lnTo>
                <a:lnTo>
                  <a:pt x="624" y="231"/>
                </a:lnTo>
                <a:lnTo>
                  <a:pt x="618" y="339"/>
                </a:lnTo>
                <a:lnTo>
                  <a:pt x="666" y="456"/>
                </a:lnTo>
                <a:lnTo>
                  <a:pt x="744" y="585"/>
                </a:lnTo>
              </a:path>
            </a:pathLst>
          </a:custGeom>
          <a:solidFill>
            <a:srgbClr val="BBE0E3">
              <a:alpha val="50195"/>
            </a:srgbClr>
          </a:solidFill>
          <a:ln w="9525">
            <a:solidFill>
              <a:schemeClr val="tx1"/>
            </a:solidFill>
            <a:round/>
            <a:headEnd/>
            <a:tailEnd/>
          </a:ln>
        </p:spPr>
        <p:txBody>
          <a:bodyPr lIns="100794" tIns="50397" rIns="100794" bIns="50397"/>
          <a:lstStyle/>
          <a:p>
            <a:endParaRPr lang="en-US"/>
          </a:p>
        </p:txBody>
      </p:sp>
      <p:sp>
        <p:nvSpPr>
          <p:cNvPr id="12331" name="AutoShape 44"/>
          <p:cNvSpPr>
            <a:spLocks noChangeArrowheads="1"/>
          </p:cNvSpPr>
          <p:nvPr/>
        </p:nvSpPr>
        <p:spPr bwMode="auto">
          <a:xfrm rot="-2971902">
            <a:off x="7446169" y="4474369"/>
            <a:ext cx="574675" cy="157163"/>
          </a:xfrm>
          <a:prstGeom prst="rightArrow">
            <a:avLst>
              <a:gd name="adj1" fmla="val 32352"/>
              <a:gd name="adj2" fmla="val 36261"/>
            </a:avLst>
          </a:prstGeom>
          <a:solidFill>
            <a:schemeClr val="tx1"/>
          </a:solidFill>
          <a:ln w="9525">
            <a:solidFill>
              <a:schemeClr val="hlink"/>
            </a:solidFill>
            <a:miter lim="800000"/>
            <a:headEnd/>
            <a:tailEnd/>
          </a:ln>
        </p:spPr>
        <p:txBody>
          <a:bodyPr wrap="none" lIns="100794" tIns="50397" rIns="100794" bIns="50397" anchor="ctr"/>
          <a:lstStyle/>
          <a:p>
            <a:endParaRPr lang="en-US"/>
          </a:p>
        </p:txBody>
      </p:sp>
      <p:sp>
        <p:nvSpPr>
          <p:cNvPr id="45" name="Rectangle 44"/>
          <p:cNvSpPr>
            <a:spLocks noChangeArrowheads="1"/>
          </p:cNvSpPr>
          <p:nvPr/>
        </p:nvSpPr>
        <p:spPr bwMode="auto">
          <a:xfrm>
            <a:off x="755650" y="5429250"/>
            <a:ext cx="8807450" cy="1689100"/>
          </a:xfrm>
          <a:prstGeom prst="rect">
            <a:avLst/>
          </a:prstGeom>
          <a:noFill/>
          <a:ln w="9525">
            <a:noFill/>
            <a:miter lim="800000"/>
            <a:headEnd/>
            <a:tailEnd/>
          </a:ln>
        </p:spPr>
        <p:txBody>
          <a:bodyPr lIns="100794" tIns="50397" rIns="100794" bIns="50397">
            <a:spAutoFit/>
          </a:bodyPr>
          <a:lstStyle/>
          <a:p>
            <a:pPr marL="373063" indent="-373063" defTabSz="493713">
              <a:lnSpc>
                <a:spcPct val="90000"/>
              </a:lnSpc>
              <a:spcBef>
                <a:spcPts val="663"/>
              </a:spcBef>
              <a:buClr>
                <a:schemeClr val="bg1"/>
              </a:buClr>
              <a:buSzPct val="75000"/>
              <a:buFontTx/>
              <a:buBlip>
                <a:blip r:embed="rId4"/>
              </a:buBlip>
            </a:pPr>
            <a:r>
              <a:rPr lang="en-US" b="1" dirty="0">
                <a:solidFill>
                  <a:schemeClr val="bg1"/>
                </a:solidFill>
              </a:rPr>
              <a:t>Current instruments have passed the critical sensitivity threshold and reveal a rich panorama, </a:t>
            </a:r>
            <a:r>
              <a:rPr lang="en-US" b="1" dirty="0">
                <a:solidFill>
                  <a:srgbClr val="00FF00"/>
                </a:solidFill>
              </a:rPr>
              <a:t>but this is clearly only the tip of the iceberg </a:t>
            </a:r>
          </a:p>
          <a:p>
            <a:pPr marL="373063" indent="-373063" defTabSz="493713">
              <a:lnSpc>
                <a:spcPct val="90000"/>
              </a:lnSpc>
              <a:spcBef>
                <a:spcPts val="663"/>
              </a:spcBef>
              <a:buClr>
                <a:schemeClr val="bg1"/>
              </a:buClr>
              <a:buSzPct val="75000"/>
              <a:buFontTx/>
              <a:buBlip>
                <a:blip r:embed="rId4"/>
              </a:buBlip>
            </a:pPr>
            <a:r>
              <a:rPr lang="en-US" b="1" dirty="0">
                <a:solidFill>
                  <a:schemeClr val="bg1"/>
                </a:solidFill>
              </a:rPr>
              <a:t>What big science questions remain ?</a:t>
            </a:r>
          </a:p>
          <a:p>
            <a:pPr marL="373063" indent="-373063" defTabSz="493713">
              <a:lnSpc>
                <a:spcPct val="90000"/>
              </a:lnSpc>
              <a:spcBef>
                <a:spcPts val="663"/>
              </a:spcBef>
              <a:buClr>
                <a:schemeClr val="bg1"/>
              </a:buClr>
              <a:buSzPct val="75000"/>
              <a:buFontTx/>
              <a:buBlip>
                <a:blip r:embed="rId4"/>
              </a:buBlip>
            </a:pPr>
            <a:endParaRPr lang="en-US" b="1" dirty="0">
              <a:solidFill>
                <a:srgbClr val="00FF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2752725" y="2790825"/>
            <a:ext cx="4565650" cy="1570038"/>
          </a:xfrm>
          <a:prstGeom prst="rect">
            <a:avLst/>
          </a:prstGeom>
          <a:noFill/>
          <a:ln w="9525">
            <a:noFill/>
            <a:miter lim="800000"/>
            <a:headEnd/>
            <a:tailEnd/>
          </a:ln>
        </p:spPr>
        <p:txBody>
          <a:bodyPr wrap="none">
            <a:spAutoFit/>
          </a:bodyPr>
          <a:lstStyle/>
          <a:p>
            <a:r>
              <a:rPr lang="en-US" sz="9600">
                <a:solidFill>
                  <a:schemeClr val="bg1"/>
                </a:solidFill>
                <a:latin typeface="Comic Sans MS" pitchFamily="66" charset="0"/>
              </a:rPr>
              <a:t>Thanks!</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5.8|5.3|2.1|3.9|4.4|3.5|3.5|1.6|4|2.3"/>
</p:tagLst>
</file>

<file path=ppt/tags/tag10.xml><?xml version="1.0" encoding="utf-8"?>
<p:tagLst xmlns:a="http://schemas.openxmlformats.org/drawingml/2006/main" xmlns:r="http://schemas.openxmlformats.org/officeDocument/2006/relationships" xmlns:p="http://schemas.openxmlformats.org/presentationml/2006/main">
  <p:tag name="TIMING" val="|0.9|6.7|3.7|5.6|4.8"/>
</p:tagLst>
</file>

<file path=ppt/tags/tag2.xml><?xml version="1.0" encoding="utf-8"?>
<p:tagLst xmlns:a="http://schemas.openxmlformats.org/drawingml/2006/main" xmlns:r="http://schemas.openxmlformats.org/officeDocument/2006/relationships" xmlns:p="http://schemas.openxmlformats.org/presentationml/2006/main">
  <p:tag name="TIMING" val="|16.8|3.8|1.4|3.8|3.9|10.9|13.3|5.1|2.1"/>
</p:tagLst>
</file>

<file path=ppt/tags/tag3.xml><?xml version="1.0" encoding="utf-8"?>
<p:tagLst xmlns:a="http://schemas.openxmlformats.org/drawingml/2006/main" xmlns:r="http://schemas.openxmlformats.org/officeDocument/2006/relationships" xmlns:p="http://schemas.openxmlformats.org/presentationml/2006/main">
  <p:tag name="TIMING" val="|8.1|9.4|12.5|7.8|4.:|10.3"/>
</p:tagLst>
</file>

<file path=ppt/tags/tag4.xml><?xml version="1.0" encoding="utf-8"?>
<p:tagLst xmlns:a="http://schemas.openxmlformats.org/drawingml/2006/main" xmlns:r="http://schemas.openxmlformats.org/officeDocument/2006/relationships" xmlns:p="http://schemas.openxmlformats.org/presentationml/2006/main">
  <p:tag name="TIMING" val="|1.7|10.3|8.6|9.2|13.7|8.8|16.1|10.2|10.8|4.8|10.2|7.1|3.4|12.8"/>
</p:tagLst>
</file>

<file path=ppt/tags/tag5.xml><?xml version="1.0" encoding="utf-8"?>
<p:tagLst xmlns:a="http://schemas.openxmlformats.org/drawingml/2006/main" xmlns:r="http://schemas.openxmlformats.org/officeDocument/2006/relationships" xmlns:p="http://schemas.openxmlformats.org/presentationml/2006/main">
  <p:tag name="TIMING" val="|28.5|1.9"/>
</p:tagLst>
</file>

<file path=ppt/tags/tag6.xml><?xml version="1.0" encoding="utf-8"?>
<p:tagLst xmlns:a="http://schemas.openxmlformats.org/drawingml/2006/main" xmlns:r="http://schemas.openxmlformats.org/officeDocument/2006/relationships" xmlns:p="http://schemas.openxmlformats.org/presentationml/2006/main">
  <p:tag name="TIMING" val="|7.6|1.7|25.3|6.3|0.9|9.3|25.6|5.1|1.6|8.:|4.:|13.2"/>
</p:tagLst>
</file>

<file path=ppt/tags/tag7.xml><?xml version="1.0" encoding="utf-8"?>
<p:tagLst xmlns:a="http://schemas.openxmlformats.org/drawingml/2006/main" xmlns:r="http://schemas.openxmlformats.org/officeDocument/2006/relationships" xmlns:p="http://schemas.openxmlformats.org/presentationml/2006/main">
  <p:tag name="TIMING" val="|1.6|7.2|1.2|3.2|7.4|1.9|3.7|3.1|24.2|3.4|5.3|1.5"/>
</p:tagLst>
</file>

<file path=ppt/tags/tag8.xml><?xml version="1.0" encoding="utf-8"?>
<p:tagLst xmlns:a="http://schemas.openxmlformats.org/drawingml/2006/main" xmlns:r="http://schemas.openxmlformats.org/officeDocument/2006/relationships" xmlns:p="http://schemas.openxmlformats.org/presentationml/2006/main">
  <p:tag name="TIMING" val="|1.6|6.8|11.5|9.5|10|4.5"/>
</p:tagLst>
</file>

<file path=ppt/tags/tag9.xml><?xml version="1.0" encoding="utf-8"?>
<p:tagLst xmlns:a="http://schemas.openxmlformats.org/drawingml/2006/main" xmlns:r="http://schemas.openxmlformats.org/officeDocument/2006/relationships" xmlns:p="http://schemas.openxmlformats.org/presentationml/2006/main">
  <p:tag name="TIMING" val="|1.4|26.4|3.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2607</TotalTime>
  <Words>2476</Words>
  <Application>Microsoft Office PowerPoint</Application>
  <PresentationFormat>Personalizzato</PresentationFormat>
  <Paragraphs>577</Paragraphs>
  <Slides>90</Slides>
  <Notes>3</Notes>
  <HiddenSlides>10</HiddenSlides>
  <MMClips>0</MMClips>
  <ScaleCrop>false</ScaleCrop>
  <HeadingPairs>
    <vt:vector size="4" baseType="variant">
      <vt:variant>
        <vt:lpstr>Tema</vt:lpstr>
      </vt:variant>
      <vt:variant>
        <vt:i4>1</vt:i4>
      </vt:variant>
      <vt:variant>
        <vt:lpstr>Titoli diapositive</vt:lpstr>
      </vt:variant>
      <vt:variant>
        <vt:i4>90</vt:i4>
      </vt:variant>
    </vt:vector>
  </HeadingPairs>
  <TitlesOfParts>
    <vt:vector size="91" baseType="lpstr">
      <vt:lpstr>Apex</vt:lpstr>
      <vt:lpstr>Cherenkov Telescope Array CTA</vt:lpstr>
      <vt:lpstr>Outline</vt:lpstr>
      <vt:lpstr>Detection Method</vt:lpstr>
      <vt:lpstr>Ground Based γ-ray Astronomy</vt:lpstr>
      <vt:lpstr>Ground Based γ-ray Astronomy</vt:lpstr>
      <vt:lpstr>Presentazione standard di PowerPoint</vt:lpstr>
      <vt:lpstr>And … the FERMI satellite</vt:lpstr>
      <vt:lpstr>Current Status of VHE ap</vt:lpstr>
      <vt:lpstr>Science Potential</vt:lpstr>
      <vt:lpstr>Big Science Questions</vt:lpstr>
      <vt:lpstr>CTA tech wish list </vt:lpstr>
      <vt:lpstr>Presentazione standard di PowerPoint</vt:lpstr>
      <vt:lpstr>Presentazione standard di PowerPoint</vt:lpstr>
      <vt:lpstr>Presentazione standard di PowerPoint</vt:lpstr>
      <vt:lpstr>Presentazione standard di PowerPoint</vt:lpstr>
      <vt:lpstr>Cosmic Rays and Star Formation</vt:lpstr>
      <vt:lpstr>Presentazione standard di PowerPoint</vt:lpstr>
      <vt:lpstr>Gamma-Ray Bursts (GRBs)</vt:lpstr>
      <vt:lpstr>GRBs</vt:lpstr>
      <vt:lpstr>AGN </vt:lpstr>
      <vt:lpstr>Presentazione standard di PowerPoint</vt:lpstr>
      <vt:lpstr>PKS 1424+240 Prandini et al. 2012</vt:lpstr>
      <vt:lpstr>Presentazione standard di PowerPoint</vt:lpstr>
      <vt:lpstr>Presentazione standard di PowerPoint</vt:lpstr>
      <vt:lpstr>Beyond blazars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Whence these properties?</vt:lpstr>
      <vt:lpstr>Presentazione standard di PowerPoint</vt:lpstr>
      <vt:lpstr>Presentazione standard di PowerPoint</vt:lpstr>
      <vt:lpstr>Presentazione standard di PowerPoint</vt:lpstr>
      <vt:lpstr>Example: Draco dSph modeling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Expected Design Study Results</vt:lpstr>
      <vt:lpstr>Presentazione standard di PowerPoint</vt:lpstr>
      <vt:lpstr>Presentazione standard di PowerPoint</vt:lpstr>
      <vt:lpstr>Presentazione standard di PowerPoint</vt:lpstr>
      <vt:lpstr>Possible CTA sites</vt:lpstr>
      <vt:lpstr>Site choice</vt:lpstr>
      <vt:lpstr>Cost</vt:lpstr>
      <vt:lpstr>Operating costs</vt:lpstr>
      <vt:lpstr>Contributions to operating costs</vt:lpstr>
      <vt:lpstr>CTA : The Observatory</vt:lpstr>
      <vt:lpstr>CTA: In Context</vt:lpstr>
      <vt:lpstr>Summary</vt:lpstr>
      <vt:lpstr>Presentazione standard di PowerPoint</vt:lpstr>
    </vt:vector>
  </TitlesOfParts>
  <Company>University of Durham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Cherenkov Telescope Array</dc:title>
  <dc:creator>Sam Nolan</dc:creator>
  <cp:lastModifiedBy>massimo</cp:lastModifiedBy>
  <cp:revision>144</cp:revision>
  <dcterms:created xsi:type="dcterms:W3CDTF">2009-04-16T12:55:52Z</dcterms:created>
  <dcterms:modified xsi:type="dcterms:W3CDTF">2013-05-03T13:28:43Z</dcterms:modified>
</cp:coreProperties>
</file>