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2" r:id="rId2"/>
    <p:sldId id="300" r:id="rId3"/>
    <p:sldId id="319" r:id="rId4"/>
    <p:sldId id="320" r:id="rId5"/>
    <p:sldId id="321" r:id="rId6"/>
    <p:sldId id="322" r:id="rId7"/>
    <p:sldId id="304" r:id="rId8"/>
    <p:sldId id="324" r:id="rId9"/>
    <p:sldId id="305" r:id="rId10"/>
    <p:sldId id="306" r:id="rId11"/>
    <p:sldId id="307" r:id="rId12"/>
    <p:sldId id="308" r:id="rId13"/>
    <p:sldId id="309" r:id="rId14"/>
  </p:sldIdLst>
  <p:sldSz cx="12192000" cy="6858000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751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derico" initials="f" lastIdx="1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6" autoAdjust="0"/>
    <p:restoredTop sz="94714" autoAdjust="0"/>
  </p:normalViewPr>
  <p:slideViewPr>
    <p:cSldViewPr snapToGrid="0">
      <p:cViewPr>
        <p:scale>
          <a:sx n="78" d="100"/>
          <a:sy n="78" d="100"/>
        </p:scale>
        <p:origin x="-1110" y="-630"/>
      </p:cViewPr>
      <p:guideLst>
        <p:guide orient="horz" pos="2160"/>
        <p:guide pos="75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4B993A72-6427-4FAF-8C43-8089E892A1FC}" type="datetimeFigureOut">
              <a:rPr lang="it-IT" smtClean="0"/>
              <a:t>06/11/2014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A05DAE75-B73B-41A1-8CA2-E304B4280A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60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342" y="1268760"/>
            <a:ext cx="10383922" cy="4968552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lang="it-IT" sz="2600" b="1" kern="1200" dirty="0" smtClean="0">
                <a:solidFill>
                  <a:srgbClr val="343434"/>
                </a:solidFill>
                <a:latin typeface="Arial Bold" charset="0"/>
                <a:ea typeface="Arial Bold" charset="0"/>
                <a:cs typeface="Arial Bold" charset="0"/>
                <a:sym typeface="Gill Sans" charset="0"/>
              </a:defRPr>
            </a:lvl1pPr>
            <a:lvl2pPr marL="914400" indent="-457200">
              <a:buSzPct val="50000"/>
              <a:buFont typeface="Wingdings" pitchFamily="2" charset="2"/>
              <a:buChar char="q"/>
              <a:defRPr lang="it-IT" sz="2600" kern="1200" dirty="0" smtClean="0">
                <a:solidFill>
                  <a:srgbClr val="343434"/>
                </a:solidFill>
                <a:latin typeface="Arial" charset="0"/>
                <a:ea typeface="ヒラギノ角ゴ ProN W3" charset="0"/>
                <a:cs typeface="Arial" charset="0"/>
                <a:sym typeface="Gill Sans" charset="0"/>
              </a:defRPr>
            </a:lvl2pPr>
            <a:lvl3pPr marL="1143000" indent="-228600">
              <a:buSzPct val="50000"/>
              <a:buFont typeface="Wingdings" pitchFamily="2" charset="2"/>
              <a:buChar char="v"/>
              <a:defRPr lang="it-IT" sz="2400" kern="1200" dirty="0" smtClean="0">
                <a:solidFill>
                  <a:srgbClr val="343434"/>
                </a:solidFill>
                <a:latin typeface="Arial" charset="0"/>
                <a:ea typeface="ヒラギノ角ゴ ProN W3" charset="0"/>
                <a:cs typeface="Arial" charset="0"/>
                <a:sym typeface="Gill Sans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43339" y="6237322"/>
            <a:ext cx="2844800" cy="365125"/>
          </a:xfrm>
        </p:spPr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880309" y="6237322"/>
            <a:ext cx="2844800" cy="365125"/>
          </a:xfrm>
        </p:spPr>
        <p:txBody>
          <a:bodyPr/>
          <a:lstStyle/>
          <a:p>
            <a:fld id="{4E6A45B2-5B32-4D06-A2B1-FD0CF07B37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448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45B2-5B32-4D06-A2B1-FD0CF07B37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588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10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GB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45B2-5B32-4D06-A2B1-FD0CF07B37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83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9484" y="1279303"/>
            <a:ext cx="5317514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6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50000"/>
              <a:buFont typeface="Wingdings" pitchFamily="2" charset="2"/>
              <a:buChar char="q"/>
              <a:defRPr sz="2400">
                <a:latin typeface="Arial" pitchFamily="34" charset="0"/>
                <a:cs typeface="Arial" pitchFamily="34" charset="0"/>
              </a:defRPr>
            </a:lvl2pPr>
            <a:lvl3pPr marL="1143000" indent="-228600">
              <a:buSzPct val="50000"/>
              <a:buFont typeface="Wingdings" pitchFamily="2" charset="2"/>
              <a:buChar char="v"/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734117" y="1279303"/>
            <a:ext cx="4793147" cy="45259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it-IT" sz="2600" dirty="0" smtClean="0">
                <a:latin typeface="Arial" pitchFamily="34" charset="0"/>
                <a:cs typeface="Arial" pitchFamily="34" charset="0"/>
              </a:defRPr>
            </a:lvl1pPr>
            <a:lvl2pPr>
              <a:defRPr lang="it-IT" sz="2400" dirty="0" smtClean="0">
                <a:latin typeface="Arial" pitchFamily="34" charset="0"/>
                <a:cs typeface="Arial" pitchFamily="34" charset="0"/>
              </a:defRPr>
            </a:lvl2pPr>
            <a:lvl3pPr>
              <a:defRPr lang="it-IT" sz="2000" dirty="0" smtClean="0">
                <a:latin typeface="Arial" pitchFamily="34" charset="0"/>
                <a:cs typeface="Arial" pitchFamily="34" charset="0"/>
              </a:defRPr>
            </a:lvl3pPr>
            <a:lvl4pPr>
              <a:defRPr lang="it-IT" sz="1800" dirty="0" smtClean="0">
                <a:latin typeface="Arial" pitchFamily="34" charset="0"/>
                <a:cs typeface="Arial" pitchFamily="34" charset="0"/>
              </a:defRPr>
            </a:lvl4pPr>
            <a:lvl5pPr>
              <a:defRPr lang="en-GB" sz="1800" dirty="0">
                <a:latin typeface="Arial" pitchFamily="34" charset="0"/>
                <a:cs typeface="Arial" pitchFamily="34" charset="0"/>
              </a:defRPr>
            </a:lvl5pPr>
          </a:lstStyle>
          <a:p>
            <a:pPr lvl="0">
              <a:buFont typeface="Wingdings" pitchFamily="2" charset="2"/>
              <a:buChar char="§"/>
            </a:pPr>
            <a:r>
              <a:rPr lang="it-IT" dirty="0" smtClean="0"/>
              <a:t>Fare clic per modificare stili del testo dello schema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it-IT" dirty="0" smtClean="0"/>
              <a:t>Secondo livello</a:t>
            </a:r>
          </a:p>
          <a:p>
            <a:pPr lvl="2">
              <a:buSzPct val="50000"/>
              <a:buFont typeface="Wingdings" pitchFamily="2" charset="2"/>
              <a:buChar char="v"/>
            </a:pPr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GB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45B2-5B32-4D06-A2B1-FD0CF07B37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6391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487" y="1235896"/>
            <a:ext cx="4960686" cy="1122139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484" y="2358032"/>
            <a:ext cx="5228889" cy="3951288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50000"/>
              <a:buFont typeface="Wingdings" pitchFamily="2" charset="2"/>
              <a:buChar char="q"/>
              <a:defRPr sz="2000"/>
            </a:lvl2pPr>
            <a:lvl3pPr marL="1143000" indent="-228600">
              <a:buSzPct val="50000"/>
              <a:buFont typeface="Wingdings" pitchFamily="2" charset="2"/>
              <a:buChar char="v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GB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653255" y="1235896"/>
            <a:ext cx="4962635" cy="1122139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653255" y="2358032"/>
            <a:ext cx="4962635" cy="395128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it-IT" sz="2400" smtClean="0">
                <a:latin typeface="Arial" pitchFamily="34" charset="0"/>
                <a:cs typeface="Arial" pitchFamily="34" charset="0"/>
              </a:defRPr>
            </a:lvl1pPr>
            <a:lvl2pPr>
              <a:defRPr lang="it-IT" sz="2000" smtClean="0"/>
            </a:lvl2pPr>
            <a:lvl3pPr>
              <a:defRPr lang="it-IT" sz="1800" smtClean="0"/>
            </a:lvl3pPr>
            <a:lvl4pPr>
              <a:defRPr lang="it-IT" sz="1600" smtClean="0"/>
            </a:lvl4pPr>
            <a:lvl5pPr>
              <a:defRPr lang="en-GB" sz="1600"/>
            </a:lvl5pPr>
          </a:lstStyle>
          <a:p>
            <a:pPr lvl="0">
              <a:buFont typeface="Wingdings" pitchFamily="2" charset="2"/>
              <a:buChar char="§"/>
            </a:pPr>
            <a:r>
              <a:rPr lang="it-IT" smtClean="0"/>
              <a:t>Fare clic per modificare stili del testo dello schema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it-IT" smtClean="0"/>
              <a:t>Secondo livello</a:t>
            </a:r>
          </a:p>
          <a:p>
            <a:pPr lvl="2">
              <a:buSzPct val="50000"/>
              <a:buFont typeface="Wingdings" pitchFamily="2" charset="2"/>
              <a:buChar char="v"/>
            </a:pPr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45B2-5B32-4D06-A2B1-FD0CF07B37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4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45B2-5B32-4D06-A2B1-FD0CF07B37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96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" y="19583"/>
            <a:ext cx="10123999" cy="730002"/>
          </a:xfrm>
        </p:spPr>
        <p:txBody>
          <a:bodyPr anchor="b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71800" y="1052736"/>
            <a:ext cx="6815666" cy="5361459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32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50000"/>
              <a:buFont typeface="Wingdings" pitchFamily="2" charset="2"/>
              <a:buChar char="q"/>
              <a:defRPr sz="2800">
                <a:latin typeface="Arial" pitchFamily="34" charset="0"/>
                <a:cs typeface="Arial" pitchFamily="34" charset="0"/>
              </a:defRPr>
            </a:lvl2pPr>
            <a:lvl3pPr marL="1143000" indent="-228600">
              <a:buSzPct val="50000"/>
              <a:buFont typeface="Wingdings" pitchFamily="2" charset="2"/>
              <a:buChar char="v"/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GB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4703" y="1052741"/>
            <a:ext cx="4011084" cy="5073427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45B2-5B32-4D06-A2B1-FD0CF07B37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503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693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E7DF-AC27-422E-9CA9-9779FFAA398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45B2-5B32-4D06-A2B1-FD0CF07B37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4365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9484" y="-99392"/>
            <a:ext cx="10122063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en-GB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8110" y="1279305"/>
            <a:ext cx="10369152" cy="4886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A45B2-5B32-4D06-A2B1-FD0CF07B37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5" descr="A_TBS_Group_Full_POS_RGB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813" y="-54768"/>
            <a:ext cx="1451708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38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SzPct val="50000"/>
        <a:buFont typeface="Wingdings" pitchFamily="2" charset="2"/>
        <a:buChar char="q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766917" y="2204589"/>
            <a:ext cx="10157338" cy="1758984"/>
          </a:xfrm>
          <a:prstGeom prst="rect">
            <a:avLst/>
          </a:prstGeom>
        </p:spPr>
        <p:txBody>
          <a:bodyPr>
            <a:noAutofit/>
          </a:bodyPr>
          <a:lstStyle>
            <a:lvl1pPr marL="29162" indent="-29162" algn="ctr" rtl="0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4C4C4C"/>
                </a:solidFill>
                <a:latin typeface="+mj-lt"/>
                <a:ea typeface="+mj-ea"/>
                <a:cs typeface="ヒラギノ角ゴ ProN W6" charset="0"/>
                <a:sym typeface="Arial Bold" charset="0"/>
              </a:defRPr>
            </a:lvl1pPr>
            <a:lvl2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2pPr>
            <a:lvl3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3pPr>
            <a:lvl4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4pPr>
            <a:lvl5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5pPr>
            <a:lvl6pPr marL="508851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6pPr>
            <a:lvl7pPr marL="987769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7pPr>
            <a:lvl8pPr marL="1466688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8pPr>
            <a:lvl9pPr marL="1945605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9pPr>
          </a:lstStyle>
          <a:p>
            <a:pPr algn="just"/>
            <a:endParaRPr lang="it-IT" sz="2000" dirty="0" smtClean="0"/>
          </a:p>
          <a:p>
            <a:pPr algn="just"/>
            <a:endParaRPr lang="it-IT" dirty="0" smtClean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425036" y="5805264"/>
            <a:ext cx="602651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1pPr>
            <a:lvl2pPr marL="4572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2pPr>
            <a:lvl3pPr marL="9144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3pPr>
            <a:lvl4pPr marL="13716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4pPr>
            <a:lvl5pPr marL="18288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5pPr>
            <a:lvl6pPr marL="22860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6pPr>
            <a:lvl7pPr marL="27432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7pPr>
            <a:lvl8pPr marL="32004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8pPr>
            <a:lvl9pPr marL="36576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9pPr>
          </a:lstStyle>
          <a:p>
            <a:pPr algn="l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1" y="6165304"/>
            <a:ext cx="8311631" cy="5844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1pPr>
            <a:lvl2pPr marL="4572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2pPr>
            <a:lvl3pPr marL="9144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3pPr>
            <a:lvl4pPr marL="13716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4pPr>
            <a:lvl5pPr marL="18288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5pPr>
            <a:lvl6pPr marL="22860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6pPr>
            <a:lvl7pPr marL="27432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7pPr>
            <a:lvl8pPr marL="32004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8pPr>
            <a:lvl9pPr marL="36576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9pPr>
          </a:lstStyle>
          <a:p>
            <a:pPr algn="l"/>
            <a:r>
              <a:rPr lang="en-GB" sz="1400" dirty="0" smtClean="0">
                <a:solidFill>
                  <a:prstClr val="black">
                    <a:tint val="75000"/>
                  </a:prstClr>
                </a:solidFill>
              </a:rPr>
              <a:t>Trieste, 7 </a:t>
            </a:r>
            <a:r>
              <a:rPr lang="en-GB" sz="1400" dirty="0" err="1" smtClean="0">
                <a:solidFill>
                  <a:prstClr val="black">
                    <a:tint val="75000"/>
                  </a:prstClr>
                </a:solidFill>
              </a:rPr>
              <a:t>novembre</a:t>
            </a:r>
            <a:r>
              <a:rPr lang="en-GB" sz="1400" dirty="0" smtClean="0">
                <a:solidFill>
                  <a:prstClr val="black">
                    <a:tint val="75000"/>
                  </a:prstClr>
                </a:solidFill>
              </a:rPr>
              <a:t> 2014</a:t>
            </a:r>
            <a:endParaRPr lang="en-GB" sz="14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0704512" y="44624"/>
            <a:ext cx="1418004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61351" y="5132832"/>
            <a:ext cx="1578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Dr. Nadio </a:t>
            </a:r>
            <a:r>
              <a:rPr lang="it-IT" dirty="0" err="1"/>
              <a:t>Delai</a:t>
            </a:r>
            <a:endParaRPr lang="it-IT" dirty="0"/>
          </a:p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766917" y="2082669"/>
            <a:ext cx="10157338" cy="1758984"/>
          </a:xfrm>
          <a:prstGeom prst="rect">
            <a:avLst/>
          </a:prstGeom>
        </p:spPr>
        <p:txBody>
          <a:bodyPr>
            <a:noAutofit/>
          </a:bodyPr>
          <a:lstStyle>
            <a:lvl1pPr marL="29162" indent="-29162" algn="ctr" rtl="0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4C4C4C"/>
                </a:solidFill>
                <a:latin typeface="+mj-lt"/>
                <a:ea typeface="+mj-ea"/>
                <a:cs typeface="ヒラギノ角ゴ ProN W6" charset="0"/>
                <a:sym typeface="Arial Bold" charset="0"/>
              </a:defRPr>
            </a:lvl1pPr>
            <a:lvl2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2pPr>
            <a:lvl3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3pPr>
            <a:lvl4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4pPr>
            <a:lvl5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5pPr>
            <a:lvl6pPr marL="508851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6pPr>
            <a:lvl7pPr marL="987769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7pPr>
            <a:lvl8pPr marL="1466688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8pPr>
            <a:lvl9pPr marL="1945605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9pPr>
          </a:lstStyle>
          <a:p>
            <a:pPr algn="just"/>
            <a:endParaRPr lang="it-IT" sz="2000" dirty="0" smtClean="0"/>
          </a:p>
          <a:p>
            <a:endParaRPr lang="it-IT" sz="2800" dirty="0" smtClean="0">
              <a:latin typeface="GillSansMT,BoldItalic"/>
            </a:endParaRPr>
          </a:p>
          <a:p>
            <a:endParaRPr lang="it-IT" sz="2800" dirty="0" smtClean="0">
              <a:latin typeface="GillSansMT,BoldItalic"/>
            </a:endParaRPr>
          </a:p>
          <a:p>
            <a:r>
              <a:rPr lang="it-IT" sz="2800" dirty="0" smtClean="0">
                <a:latin typeface="GillSansMT,BoldItalic"/>
              </a:rPr>
              <a:t>Costruiamo </a:t>
            </a:r>
            <a:r>
              <a:rPr lang="it-IT" sz="2800" dirty="0">
                <a:latin typeface="GillSansMT,BoldItalic"/>
              </a:rPr>
              <a:t>il futuro di </a:t>
            </a:r>
            <a:r>
              <a:rPr lang="it-IT" sz="2800" dirty="0" smtClean="0">
                <a:latin typeface="GillSansMT,BoldItalic"/>
              </a:rPr>
              <a:t>Trieste: </a:t>
            </a:r>
          </a:p>
          <a:p>
            <a:r>
              <a:rPr lang="it-IT" sz="2800" dirty="0" smtClean="0">
                <a:latin typeface="GillSansMT,BoldItalic"/>
              </a:rPr>
              <a:t>Innovazione e Welfare</a:t>
            </a:r>
            <a:endParaRPr lang="it-IT" sz="2800" dirty="0"/>
          </a:p>
          <a:p>
            <a:pPr algn="just"/>
            <a:endParaRPr lang="it-IT" sz="1600" dirty="0" smtClean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110" y="1052736"/>
            <a:ext cx="2566220" cy="192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993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766917" y="1052736"/>
            <a:ext cx="10157338" cy="4653120"/>
          </a:xfrm>
          <a:prstGeom prst="rect">
            <a:avLst/>
          </a:prstGeom>
        </p:spPr>
        <p:txBody>
          <a:bodyPr>
            <a:noAutofit/>
          </a:bodyPr>
          <a:lstStyle>
            <a:lvl1pPr marL="29162" indent="-29162" algn="ctr" rtl="0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4C4C4C"/>
                </a:solidFill>
                <a:latin typeface="+mj-lt"/>
                <a:ea typeface="+mj-ea"/>
                <a:cs typeface="ヒラギノ角ゴ ProN W6" charset="0"/>
                <a:sym typeface="Arial Bold" charset="0"/>
              </a:defRPr>
            </a:lvl1pPr>
            <a:lvl2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2pPr>
            <a:lvl3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3pPr>
            <a:lvl4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4pPr>
            <a:lvl5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5pPr>
            <a:lvl6pPr marL="508851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6pPr>
            <a:lvl7pPr marL="987769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7pPr>
            <a:lvl8pPr marL="1466688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8pPr>
            <a:lvl9pPr marL="1945605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9pPr>
          </a:lstStyle>
          <a:p>
            <a:pPr algn="just"/>
            <a:endParaRPr lang="it-IT" sz="2000" dirty="0" smtClean="0"/>
          </a:p>
          <a:p>
            <a:pPr algn="just"/>
            <a:r>
              <a:rPr lang="it-IT" sz="2400" b="0" dirty="0" smtClean="0"/>
              <a:t>Allargare la </a:t>
            </a:r>
            <a:r>
              <a:rPr lang="it-IT" sz="2400" b="0" dirty="0"/>
              <a:t>visione rispetto ai bisogni da inter­pretare, ai soggetti di offerta da coinvolgere, alle risorse da attivare sul piano pubblico e privato, da mettere in gioco al meglio proprio perché le prime sono sempre più </a:t>
            </a:r>
            <a:r>
              <a:rPr lang="it-IT" sz="2400" b="0" dirty="0" smtClean="0"/>
              <a:t>limitate</a:t>
            </a:r>
          </a:p>
          <a:p>
            <a:pPr algn="just"/>
            <a:endParaRPr lang="it-IT" sz="2400" b="0" dirty="0"/>
          </a:p>
          <a:p>
            <a:pPr lvl="0" algn="just"/>
            <a:r>
              <a:rPr lang="it-IT" sz="2400" b="0" dirty="0" smtClean="0"/>
              <a:t>Sviluppare un </a:t>
            </a:r>
            <a:r>
              <a:rPr lang="it-IT" sz="2400" b="0" dirty="0"/>
              <a:t>esercizio creativo sul piano dell’offerta delle politiche e dei servizi, ispirato al principio </a:t>
            </a:r>
            <a:r>
              <a:rPr lang="it-IT" sz="2400" b="0" i="1" dirty="0" err="1"/>
              <a:t>less</a:t>
            </a:r>
            <a:r>
              <a:rPr lang="it-IT" sz="2400" b="0" i="1" dirty="0"/>
              <a:t> </a:t>
            </a:r>
            <a:r>
              <a:rPr lang="it-IT" sz="2400" b="0" i="1" dirty="0" err="1"/>
              <a:t>is</a:t>
            </a:r>
            <a:r>
              <a:rPr lang="it-IT" sz="2400" b="0" i="1" dirty="0"/>
              <a:t> more</a:t>
            </a:r>
            <a:r>
              <a:rPr lang="it-IT" sz="2400" b="0" dirty="0"/>
              <a:t>, quale strada ormai obbligata che impone di “fare meglio e con meno”, impegno questo che inve­ste tutti i protagonisti della filiera assistenziale (ma non solo</a:t>
            </a:r>
            <a:r>
              <a:rPr lang="it-IT" sz="2400" b="0" dirty="0" smtClean="0"/>
              <a:t>)</a:t>
            </a:r>
            <a:endParaRPr lang="it-IT" sz="2400" b="0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425036" y="5805264"/>
            <a:ext cx="602651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1pPr>
            <a:lvl2pPr marL="4572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2pPr>
            <a:lvl3pPr marL="9144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3pPr>
            <a:lvl4pPr marL="13716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4pPr>
            <a:lvl5pPr marL="18288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5pPr>
            <a:lvl6pPr marL="22860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6pPr>
            <a:lvl7pPr marL="27432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7pPr>
            <a:lvl8pPr marL="32004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8pPr>
            <a:lvl9pPr marL="36576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9pPr>
          </a:lstStyle>
          <a:p>
            <a:pPr algn="l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0704512" y="44624"/>
            <a:ext cx="1418004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0688" y="-2358"/>
            <a:ext cx="11155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Una </a:t>
            </a:r>
            <a:r>
              <a:rPr lang="it-IT" sz="2400" b="1" dirty="0" smtClean="0"/>
              <a:t>possibile strategia </a:t>
            </a:r>
            <a:r>
              <a:rPr lang="it-IT" sz="2400" b="1" dirty="0"/>
              <a:t>condivisa di filiera per confrontarsi e possibilmente per condividere alcuni principi di base</a:t>
            </a:r>
          </a:p>
        </p:txBody>
      </p:sp>
    </p:spTree>
    <p:extLst>
      <p:ext uri="{BB962C8B-B14F-4D97-AF65-F5344CB8AC3E}">
        <p14:creationId xmlns:p14="http://schemas.microsoft.com/office/powerpoint/2010/main" val="162386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766917" y="1052736"/>
            <a:ext cx="10157338" cy="4653120"/>
          </a:xfrm>
          <a:prstGeom prst="rect">
            <a:avLst/>
          </a:prstGeom>
        </p:spPr>
        <p:txBody>
          <a:bodyPr>
            <a:noAutofit/>
          </a:bodyPr>
          <a:lstStyle>
            <a:lvl1pPr marL="29162" indent="-29162" algn="ctr" rtl="0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4C4C4C"/>
                </a:solidFill>
                <a:latin typeface="+mj-lt"/>
                <a:ea typeface="+mj-ea"/>
                <a:cs typeface="ヒラギノ角ゴ ProN W6" charset="0"/>
                <a:sym typeface="Arial Bold" charset="0"/>
              </a:defRPr>
            </a:lvl1pPr>
            <a:lvl2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2pPr>
            <a:lvl3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3pPr>
            <a:lvl4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4pPr>
            <a:lvl5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5pPr>
            <a:lvl6pPr marL="508851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6pPr>
            <a:lvl7pPr marL="987769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7pPr>
            <a:lvl8pPr marL="1466688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8pPr>
            <a:lvl9pPr marL="1945605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9pPr>
          </a:lstStyle>
          <a:p>
            <a:pPr algn="just"/>
            <a:endParaRPr lang="it-IT" sz="2000" dirty="0" smtClean="0"/>
          </a:p>
          <a:p>
            <a:pPr algn="just"/>
            <a:r>
              <a:rPr lang="it-IT" sz="2400" b="0" dirty="0" smtClean="0"/>
              <a:t>Esercitarsi </a:t>
            </a:r>
            <a:r>
              <a:rPr lang="it-IT" sz="2400" b="0" dirty="0"/>
              <a:t>nella costruzione (paziente) di tale filiera in cui i singoli segmenti d’offerta accettino una modalità di “integrazione” e non si accontentino di una modalità di semplice “accostamento” l’un l’altro (salvo vanificare ogni aspirazione al fare di più con meno</a:t>
            </a:r>
            <a:r>
              <a:rPr lang="it-IT" sz="2400" b="0" dirty="0" smtClean="0"/>
              <a:t>);</a:t>
            </a:r>
          </a:p>
          <a:p>
            <a:pPr algn="just"/>
            <a:endParaRPr lang="it-IT" sz="2400" b="0" dirty="0"/>
          </a:p>
          <a:p>
            <a:pPr algn="just"/>
            <a:r>
              <a:rPr lang="it-IT" sz="2400" b="0" dirty="0" smtClean="0"/>
              <a:t>Affrontare </a:t>
            </a:r>
            <a:r>
              <a:rPr lang="it-IT" sz="2400" b="0" dirty="0"/>
              <a:t>con coraggio la promozione di un’assistenza dell’anziano non autosufficiente sulla base di quattro modalità parallele, condizione minimale (anche se non pienamente sufficiente) per la quadratura del cerchio </a:t>
            </a:r>
            <a:r>
              <a:rPr lang="it-IT" sz="2400" b="0" dirty="0" smtClean="0"/>
              <a:t>dei bisogni e delle risorse.</a:t>
            </a:r>
            <a:endParaRPr lang="it-IT" sz="2400" b="0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425036" y="5805264"/>
            <a:ext cx="602651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1pPr>
            <a:lvl2pPr marL="4572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2pPr>
            <a:lvl3pPr marL="9144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3pPr>
            <a:lvl4pPr marL="13716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4pPr>
            <a:lvl5pPr marL="18288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5pPr>
            <a:lvl6pPr marL="22860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6pPr>
            <a:lvl7pPr marL="27432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7pPr>
            <a:lvl8pPr marL="32004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8pPr>
            <a:lvl9pPr marL="36576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9pPr>
          </a:lstStyle>
          <a:p>
            <a:pPr algn="l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0704512" y="44624"/>
            <a:ext cx="1418004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0688" y="-26742"/>
            <a:ext cx="11155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Una </a:t>
            </a:r>
            <a:r>
              <a:rPr lang="it-IT" sz="2400" b="1" dirty="0" smtClean="0"/>
              <a:t>possibile strategia </a:t>
            </a:r>
            <a:r>
              <a:rPr lang="it-IT" sz="2400" b="1" dirty="0"/>
              <a:t>condivisa di filiera per confrontarsi e possibilmente per condividere alcuni principi di base</a:t>
            </a:r>
          </a:p>
        </p:txBody>
      </p:sp>
    </p:spTree>
    <p:extLst>
      <p:ext uri="{BB962C8B-B14F-4D97-AF65-F5344CB8AC3E}">
        <p14:creationId xmlns:p14="http://schemas.microsoft.com/office/powerpoint/2010/main" val="194933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766917" y="799344"/>
            <a:ext cx="10157338" cy="5638032"/>
          </a:xfrm>
          <a:prstGeom prst="rect">
            <a:avLst/>
          </a:prstGeom>
        </p:spPr>
        <p:txBody>
          <a:bodyPr>
            <a:noAutofit/>
          </a:bodyPr>
          <a:lstStyle>
            <a:lvl1pPr marL="29162" indent="-29162" algn="ctr" rtl="0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4C4C4C"/>
                </a:solidFill>
                <a:latin typeface="+mj-lt"/>
                <a:ea typeface="+mj-ea"/>
                <a:cs typeface="ヒラギノ角ゴ ProN W6" charset="0"/>
                <a:sym typeface="Arial Bold" charset="0"/>
              </a:defRPr>
            </a:lvl1pPr>
            <a:lvl2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2pPr>
            <a:lvl3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3pPr>
            <a:lvl4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4pPr>
            <a:lvl5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5pPr>
            <a:lvl6pPr marL="508851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6pPr>
            <a:lvl7pPr marL="987769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7pPr>
            <a:lvl8pPr marL="1466688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8pPr>
            <a:lvl9pPr marL="1945605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9pPr>
          </a:lstStyle>
          <a:p>
            <a:pPr algn="just"/>
            <a:endParaRPr lang="it-IT" sz="20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b="0" dirty="0" smtClean="0"/>
              <a:t>sostegno </a:t>
            </a:r>
            <a:r>
              <a:rPr lang="it-IT" sz="2000" b="0" dirty="0"/>
              <a:t>da parte della famiglia dell’anziano che, sotto forme diverse (economiche e/o di </a:t>
            </a:r>
            <a:r>
              <a:rPr lang="it-IT" sz="2000" b="0" i="1" dirty="0"/>
              <a:t>care </a:t>
            </a:r>
            <a:r>
              <a:rPr lang="it-IT" sz="2000" b="0" i="1" dirty="0" err="1"/>
              <a:t>giving</a:t>
            </a:r>
            <a:r>
              <a:rPr lang="it-IT" sz="2000" b="0" i="1" dirty="0"/>
              <a:t> </a:t>
            </a:r>
            <a:r>
              <a:rPr lang="it-IT" sz="2000" b="0" dirty="0"/>
              <a:t>diretto), resterà comunque una risorsa centrale anche nel 2020 e nel </a:t>
            </a:r>
            <a:r>
              <a:rPr lang="it-IT" sz="2000" b="0" dirty="0" smtClean="0"/>
              <a:t>2030, malgrado </a:t>
            </a:r>
            <a:r>
              <a:rPr lang="it-IT" sz="2000" b="0" dirty="0"/>
              <a:t>l’evoluzione della famiglia stessa verso forme più ridotte e quindi meno in grado di svolgere un ruolo attivo di cura nei confronti degli anziani non autosufficienti</a:t>
            </a:r>
            <a:r>
              <a:rPr lang="it-IT" sz="2000" b="0" dirty="0" smtClean="0"/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it-IT" sz="2000" b="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b="0" dirty="0" smtClean="0"/>
              <a:t>sostegno </a:t>
            </a:r>
            <a:r>
              <a:rPr lang="it-IT" sz="2000" b="0" dirty="0"/>
              <a:t>pubblico che peraltro soffrirà sempre di più di un restringimento delle risorse disponibili e quindi anche di fornitura di servizi assistenziali</a:t>
            </a:r>
            <a:r>
              <a:rPr lang="it-IT" sz="2000" b="0" dirty="0" smtClean="0"/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it-IT" sz="2000" b="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b="0" dirty="0" smtClean="0"/>
              <a:t>sostegno </a:t>
            </a:r>
            <a:r>
              <a:rPr lang="it-IT" sz="2000" b="0" dirty="0"/>
              <a:t>da parte del volontariato (sia esso organizzato oppure spontaneo) che comunque rappresenterà una modalità importante nell’ambito delle risposte da dare agli anziani non autosufficienti</a:t>
            </a:r>
            <a:r>
              <a:rPr lang="it-IT" sz="2000" b="0" dirty="0" smtClean="0"/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it-IT" sz="2000" b="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b="0" dirty="0" smtClean="0"/>
              <a:t>sviluppo di una </a:t>
            </a:r>
            <a:r>
              <a:rPr lang="it-IT" sz="2000" b="0" dirty="0"/>
              <a:t>forma assicurativo-mutualistica (oppure di un’apposita tassa di scopo) per la copertura del rischio della non autosufficienza, che però deve coinvolgere in maniera obbligatoria e non solo volontaria i cittadini da 18 anni in poi, dando vita a quella che po­trebbe essere definita come una vera e propria RCV – Responsabilità Civile Vecchiaia, inevitabilmente estesa a tutti per poter usufruire di premi accettabili per tutti.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425036" y="5805264"/>
            <a:ext cx="602651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1pPr>
            <a:lvl2pPr marL="4572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2pPr>
            <a:lvl3pPr marL="9144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3pPr>
            <a:lvl4pPr marL="13716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4pPr>
            <a:lvl5pPr marL="18288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5pPr>
            <a:lvl6pPr marL="22860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6pPr>
            <a:lvl7pPr marL="27432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7pPr>
            <a:lvl8pPr marL="32004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8pPr>
            <a:lvl9pPr marL="36576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9pPr>
          </a:lstStyle>
          <a:p>
            <a:pPr algn="l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0704512" y="44624"/>
            <a:ext cx="1418004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0688" y="-2358"/>
            <a:ext cx="11155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Una </a:t>
            </a:r>
            <a:r>
              <a:rPr lang="it-IT" sz="2400" b="1" dirty="0" smtClean="0"/>
              <a:t>possibile strategia </a:t>
            </a:r>
            <a:r>
              <a:rPr lang="it-IT" sz="2400" b="1" dirty="0"/>
              <a:t>condivisa di filiera per confrontarsi e possibilmente per condividere alcuni principi di base</a:t>
            </a:r>
          </a:p>
        </p:txBody>
      </p:sp>
    </p:spTree>
    <p:extLst>
      <p:ext uri="{BB962C8B-B14F-4D97-AF65-F5344CB8AC3E}">
        <p14:creationId xmlns:p14="http://schemas.microsoft.com/office/powerpoint/2010/main" val="106083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766917" y="799344"/>
            <a:ext cx="10157338" cy="5638032"/>
          </a:xfrm>
          <a:prstGeom prst="rect">
            <a:avLst/>
          </a:prstGeom>
        </p:spPr>
        <p:txBody>
          <a:bodyPr>
            <a:noAutofit/>
          </a:bodyPr>
          <a:lstStyle>
            <a:lvl1pPr marL="29162" indent="-29162" algn="ctr" rtl="0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4C4C4C"/>
                </a:solidFill>
                <a:latin typeface="+mj-lt"/>
                <a:ea typeface="+mj-ea"/>
                <a:cs typeface="ヒラギノ角ゴ ProN W6" charset="0"/>
                <a:sym typeface="Arial Bold" charset="0"/>
              </a:defRPr>
            </a:lvl1pPr>
            <a:lvl2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2pPr>
            <a:lvl3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3pPr>
            <a:lvl4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4pPr>
            <a:lvl5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5pPr>
            <a:lvl6pPr marL="508851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6pPr>
            <a:lvl7pPr marL="987769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7pPr>
            <a:lvl8pPr marL="1466688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8pPr>
            <a:lvl9pPr marL="1945605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9pPr>
          </a:lstStyle>
          <a:p>
            <a:pPr algn="just"/>
            <a:endParaRPr lang="it-IT" sz="2000" dirty="0" smtClean="0"/>
          </a:p>
          <a:p>
            <a:pPr algn="just"/>
            <a:r>
              <a:rPr lang="it-IT" sz="2800" b="0" dirty="0"/>
              <a:t>Ci si rende conto della delicatezza </a:t>
            </a:r>
            <a:r>
              <a:rPr lang="it-IT" sz="2800" b="0" dirty="0" smtClean="0"/>
              <a:t>delle tematiche, </a:t>
            </a:r>
            <a:r>
              <a:rPr lang="it-IT" sz="2800" b="0" dirty="0"/>
              <a:t>specie in una situazione eco­nomica non certo brillante come l’attuale, ma pensare a medio termine e ai relativi bisogni di sostegno degli anziani non autosufficienti impone di compiere uno sforzo particolare in sede </a:t>
            </a:r>
            <a:r>
              <a:rPr lang="it-IT" sz="2800" b="0" dirty="0" smtClean="0"/>
              <a:t>locale. </a:t>
            </a:r>
          </a:p>
          <a:p>
            <a:pPr algn="just"/>
            <a:r>
              <a:rPr lang="it-IT" sz="2800" b="0" dirty="0" smtClean="0"/>
              <a:t>La </a:t>
            </a:r>
            <a:r>
              <a:rPr lang="it-IT" sz="2800" b="0" dirty="0"/>
              <a:t>dimensione assicurativa territoriale rappresenta una strada già avviata a suo tempo in Trentino </a:t>
            </a:r>
            <a:r>
              <a:rPr lang="it-IT" sz="2800" b="0"/>
              <a:t>e </a:t>
            </a:r>
            <a:r>
              <a:rPr lang="it-IT" sz="2800" b="0" smtClean="0"/>
              <a:t>forse </a:t>
            </a:r>
            <a:r>
              <a:rPr lang="it-IT" sz="2800" b="0" dirty="0" smtClean="0"/>
              <a:t>si potrebbe </a:t>
            </a:r>
            <a:r>
              <a:rPr lang="it-IT" sz="2800" b="0" dirty="0"/>
              <a:t>affrontare esplicitamente anche la costruzione di un solido quarto pilastro di sostegno nei confronti degli anziani non autonomi e delle loro </a:t>
            </a:r>
            <a:r>
              <a:rPr lang="it-IT" sz="2800" b="0" dirty="0" smtClean="0"/>
              <a:t>famiglie anche a livello nazionale.</a:t>
            </a:r>
            <a:endParaRPr lang="it-IT" sz="2800" b="0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425036" y="5805264"/>
            <a:ext cx="602651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1pPr>
            <a:lvl2pPr marL="4572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2pPr>
            <a:lvl3pPr marL="9144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3pPr>
            <a:lvl4pPr marL="13716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4pPr>
            <a:lvl5pPr marL="18288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5pPr>
            <a:lvl6pPr marL="22860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6pPr>
            <a:lvl7pPr marL="27432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7pPr>
            <a:lvl8pPr marL="32004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8pPr>
            <a:lvl9pPr marL="36576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9pPr>
          </a:lstStyle>
          <a:p>
            <a:pPr algn="l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0704512" y="44624"/>
            <a:ext cx="1418004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0688" y="229290"/>
            <a:ext cx="11155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/>
              <a:t>Conclusioni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272707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766917" y="1314572"/>
            <a:ext cx="10157338" cy="3927987"/>
          </a:xfrm>
          <a:prstGeom prst="rect">
            <a:avLst/>
          </a:prstGeom>
        </p:spPr>
        <p:txBody>
          <a:bodyPr>
            <a:noAutofit/>
          </a:bodyPr>
          <a:lstStyle>
            <a:lvl1pPr marL="29162" indent="-29162" algn="ctr" rtl="0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4C4C4C"/>
                </a:solidFill>
                <a:latin typeface="+mj-lt"/>
                <a:ea typeface="+mj-ea"/>
                <a:cs typeface="ヒラギノ角ゴ ProN W6" charset="0"/>
                <a:sym typeface="Arial Bold" charset="0"/>
              </a:defRPr>
            </a:lvl1pPr>
            <a:lvl2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2pPr>
            <a:lvl3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3pPr>
            <a:lvl4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4pPr>
            <a:lvl5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5pPr>
            <a:lvl6pPr marL="508851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6pPr>
            <a:lvl7pPr marL="987769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7pPr>
            <a:lvl8pPr marL="1466688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8pPr>
            <a:lvl9pPr marL="1945605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9pPr>
          </a:lstStyle>
          <a:p>
            <a:pPr algn="just"/>
            <a:endParaRPr lang="it-IT" sz="2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b="0" dirty="0" smtClean="0"/>
              <a:t>Incremento </a:t>
            </a:r>
            <a:r>
              <a:rPr lang="it-IT" sz="2800" b="0" dirty="0"/>
              <a:t>di persone anziane tra </a:t>
            </a:r>
            <a:r>
              <a:rPr lang="it-IT" sz="2800" b="0" dirty="0" smtClean="0"/>
              <a:t>il 2012 </a:t>
            </a:r>
            <a:r>
              <a:rPr lang="it-IT" sz="2800" b="0" dirty="0"/>
              <a:t>e il 2020 </a:t>
            </a:r>
            <a:r>
              <a:rPr lang="it-IT" sz="2800" b="0" dirty="0" smtClean="0"/>
              <a:t>del </a:t>
            </a:r>
            <a:r>
              <a:rPr lang="it-IT" sz="2800" b="0" dirty="0"/>
              <a:t>22% e del 25%, rispettivamente per il Trentino e per il Comune di Trento, </a:t>
            </a:r>
            <a:r>
              <a:rPr lang="it-IT" sz="2800" b="0" dirty="0" smtClean="0"/>
              <a:t>con </a:t>
            </a:r>
            <a:r>
              <a:rPr lang="it-IT" sz="2800" b="0" dirty="0"/>
              <a:t>un’accelerazione ulteriore per il </a:t>
            </a:r>
            <a:r>
              <a:rPr lang="it-IT" sz="2800" b="0" dirty="0" smtClean="0"/>
              <a:t>2030.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b="0" dirty="0" smtClean="0"/>
              <a:t>Nel 2030 i </a:t>
            </a:r>
            <a:r>
              <a:rPr lang="it-IT" sz="2800" b="0" dirty="0"/>
              <a:t>65enni e oltre saranno 151 mila contro i 102 mila di oggi sull’intero territorio provinciale, con un aumento di circa il 50% rispetto alla situazione </a:t>
            </a:r>
            <a:r>
              <a:rPr lang="it-IT" sz="2800" b="0" dirty="0" smtClean="0"/>
              <a:t>odierna</a:t>
            </a:r>
            <a:endParaRPr lang="it-IT" sz="2800" b="0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425036" y="5805264"/>
            <a:ext cx="602651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1pPr>
            <a:lvl2pPr marL="4572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2pPr>
            <a:lvl3pPr marL="9144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3pPr>
            <a:lvl4pPr marL="13716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4pPr>
            <a:lvl5pPr marL="18288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5pPr>
            <a:lvl6pPr marL="22860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6pPr>
            <a:lvl7pPr marL="27432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7pPr>
            <a:lvl8pPr marL="32004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8pPr>
            <a:lvl9pPr marL="36576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9pPr>
          </a:lstStyle>
          <a:p>
            <a:pPr algn="l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0704512" y="44624"/>
            <a:ext cx="1418004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32805" y="85564"/>
            <a:ext cx="112956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/>
              <a:t>Anziani &amp; Continuità </a:t>
            </a:r>
            <a:r>
              <a:rPr lang="it-IT" sz="2000" b="1" dirty="0" smtClean="0"/>
              <a:t>Assistenziale nella </a:t>
            </a:r>
            <a:r>
              <a:rPr lang="it-IT" sz="2000" b="1" dirty="0"/>
              <a:t>Provincia di Trento: i</a:t>
            </a:r>
            <a:r>
              <a:rPr lang="it-IT" sz="2000" b="1" dirty="0" smtClean="0"/>
              <a:t>ndividuare </a:t>
            </a:r>
            <a:r>
              <a:rPr lang="it-IT" sz="2000" b="1" dirty="0"/>
              <a:t>una strategia condivisa di medio </a:t>
            </a:r>
            <a:endParaRPr lang="it-IT" sz="2000" b="1" dirty="0" smtClean="0"/>
          </a:p>
          <a:p>
            <a:r>
              <a:rPr lang="it-IT" sz="2000" b="1" dirty="0" smtClean="0"/>
              <a:t>periodo </a:t>
            </a:r>
            <a:r>
              <a:rPr lang="it-IT" sz="2000" b="1" dirty="0"/>
              <a:t>per le </a:t>
            </a:r>
            <a:r>
              <a:rPr lang="it-IT" sz="2000" b="1" dirty="0" smtClean="0"/>
              <a:t>condizioni della </a:t>
            </a:r>
            <a:r>
              <a:rPr lang="it-IT" sz="2000" b="1" dirty="0"/>
              <a:t>non </a:t>
            </a:r>
            <a:r>
              <a:rPr lang="it-IT" sz="2000" b="1" dirty="0" smtClean="0"/>
              <a:t>autonomia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45785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1425036" y="5805264"/>
            <a:ext cx="602651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1pPr>
            <a:lvl2pPr marL="4572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2pPr>
            <a:lvl3pPr marL="9144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3pPr>
            <a:lvl4pPr marL="13716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4pPr>
            <a:lvl5pPr marL="18288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5pPr>
            <a:lvl6pPr marL="22860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6pPr>
            <a:lvl7pPr marL="27432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7pPr>
            <a:lvl8pPr marL="32004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8pPr>
            <a:lvl9pPr marL="36576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9pPr>
          </a:lstStyle>
          <a:p>
            <a:pPr algn="l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0704512" y="44624"/>
            <a:ext cx="1418004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73" y="1052737"/>
            <a:ext cx="9496000" cy="5009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632805" y="85564"/>
            <a:ext cx="10076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Popolazione anziana in Italia, nella Provincia di Trento e nel Comune di Trento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43179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1425036" y="5805264"/>
            <a:ext cx="602651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1pPr>
            <a:lvl2pPr marL="4572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2pPr>
            <a:lvl3pPr marL="9144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3pPr>
            <a:lvl4pPr marL="13716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4pPr>
            <a:lvl5pPr marL="18288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5pPr>
            <a:lvl6pPr marL="22860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6pPr>
            <a:lvl7pPr marL="27432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7pPr>
            <a:lvl8pPr marL="32004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8pPr>
            <a:lvl9pPr marL="36576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9pPr>
          </a:lstStyle>
          <a:p>
            <a:pPr algn="l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0704512" y="44624"/>
            <a:ext cx="1418004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0688" y="229290"/>
            <a:ext cx="11155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/>
              <a:t>Anziani non autonomi nella Provincia di </a:t>
            </a:r>
            <a:r>
              <a:rPr lang="it-IT" sz="3200" b="1" dirty="0" smtClean="0"/>
              <a:t>Trento: </a:t>
            </a:r>
            <a:r>
              <a:rPr lang="it-IT" sz="3200" b="1" dirty="0"/>
              <a:t>2011-2030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691" y="1351471"/>
            <a:ext cx="9806385" cy="42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99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1425036" y="5805264"/>
            <a:ext cx="602651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1pPr>
            <a:lvl2pPr marL="4572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2pPr>
            <a:lvl3pPr marL="9144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3pPr>
            <a:lvl4pPr marL="13716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4pPr>
            <a:lvl5pPr marL="18288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5pPr>
            <a:lvl6pPr marL="22860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6pPr>
            <a:lvl7pPr marL="27432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7pPr>
            <a:lvl8pPr marL="32004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8pPr>
            <a:lvl9pPr marL="36576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9pPr>
          </a:lstStyle>
          <a:p>
            <a:pPr algn="l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0704512" y="44624"/>
            <a:ext cx="1418004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0688" y="229290"/>
            <a:ext cx="11155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Anziani </a:t>
            </a:r>
            <a:r>
              <a:rPr lang="it-IT" sz="2400" b="1" dirty="0" smtClean="0"/>
              <a:t>non autonomi e </a:t>
            </a:r>
            <a:r>
              <a:rPr lang="it-IT" sz="2400" b="1" dirty="0"/>
              <a:t>servizi </a:t>
            </a:r>
            <a:r>
              <a:rPr lang="it-IT" sz="2400" b="1" dirty="0" smtClean="0"/>
              <a:t>necessari nella </a:t>
            </a:r>
            <a:r>
              <a:rPr lang="it-IT" sz="2400" b="1" dirty="0"/>
              <a:t>Provincia di </a:t>
            </a:r>
            <a:r>
              <a:rPr lang="it-IT" sz="2400" b="1" dirty="0" smtClean="0"/>
              <a:t>Trento: 2020-2030</a:t>
            </a:r>
            <a:endParaRPr lang="it-IT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1" y="834839"/>
            <a:ext cx="9046464" cy="5418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824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1425036" y="5805264"/>
            <a:ext cx="602651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1pPr>
            <a:lvl2pPr marL="4572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2pPr>
            <a:lvl3pPr marL="9144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3pPr>
            <a:lvl4pPr marL="13716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4pPr>
            <a:lvl5pPr marL="18288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5pPr>
            <a:lvl6pPr marL="22860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6pPr>
            <a:lvl7pPr marL="27432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7pPr>
            <a:lvl8pPr marL="32004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8pPr>
            <a:lvl9pPr marL="36576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9pPr>
          </a:lstStyle>
          <a:p>
            <a:pPr algn="l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0704512" y="44624"/>
            <a:ext cx="1418004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03" y="1682081"/>
            <a:ext cx="10439493" cy="3109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77952" y="134331"/>
            <a:ext cx="11439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Anziani non autonomi </a:t>
            </a:r>
            <a:r>
              <a:rPr lang="it-IT" sz="2800" b="1" dirty="0"/>
              <a:t>e spesa </a:t>
            </a:r>
            <a:r>
              <a:rPr lang="it-IT" sz="2800" b="1" dirty="0" smtClean="0"/>
              <a:t>pubblica nella </a:t>
            </a:r>
            <a:r>
              <a:rPr lang="it-IT" sz="2800" b="1" dirty="0"/>
              <a:t>Provincia di </a:t>
            </a:r>
            <a:r>
              <a:rPr lang="it-IT" sz="2800" b="1" dirty="0" smtClean="0"/>
              <a:t>Trento: 2012-2030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87502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377951" y="1052736"/>
            <a:ext cx="10750897" cy="1458816"/>
          </a:xfrm>
          <a:prstGeom prst="rect">
            <a:avLst/>
          </a:prstGeom>
        </p:spPr>
        <p:txBody>
          <a:bodyPr>
            <a:noAutofit/>
          </a:bodyPr>
          <a:lstStyle>
            <a:lvl1pPr marL="29162" indent="-29162" algn="ctr" rtl="0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4C4C4C"/>
                </a:solidFill>
                <a:latin typeface="+mj-lt"/>
                <a:ea typeface="+mj-ea"/>
                <a:cs typeface="ヒラギノ角ゴ ProN W6" charset="0"/>
                <a:sym typeface="Arial Bold" charset="0"/>
              </a:defRPr>
            </a:lvl1pPr>
            <a:lvl2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2pPr>
            <a:lvl3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3pPr>
            <a:lvl4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4pPr>
            <a:lvl5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5pPr>
            <a:lvl6pPr marL="508851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6pPr>
            <a:lvl7pPr marL="987769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7pPr>
            <a:lvl8pPr marL="1466688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8pPr>
            <a:lvl9pPr marL="1945605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9pPr>
          </a:lstStyle>
          <a:p>
            <a:pPr algn="just"/>
            <a:endParaRPr lang="it-IT" sz="2000" dirty="0" smtClean="0"/>
          </a:p>
          <a:p>
            <a:pPr lvl="0" algn="just"/>
            <a:r>
              <a:rPr lang="it-IT" sz="2400" b="0" dirty="0" smtClean="0"/>
              <a:t>Il </a:t>
            </a:r>
            <a:r>
              <a:rPr lang="it-IT" sz="2400" b="0" dirty="0"/>
              <a:t>costo di un posto letto destinato ad anziani non autosufficienti in RSA è </a:t>
            </a:r>
            <a:r>
              <a:rPr lang="it-IT" sz="2400" b="0" dirty="0" smtClean="0"/>
              <a:t>pari </a:t>
            </a:r>
            <a:r>
              <a:rPr lang="it-IT" sz="2400" b="0" dirty="0"/>
              <a:t>ad € 54.000, su base annua, di cui € 38.000 a carico delle ri­sorse pubbliche ed € 16.000 a carico delle </a:t>
            </a:r>
            <a:r>
              <a:rPr lang="it-IT" sz="2400" b="0" dirty="0" smtClean="0"/>
              <a:t>famiglie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425036" y="5805264"/>
            <a:ext cx="602651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1pPr>
            <a:lvl2pPr marL="4572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2pPr>
            <a:lvl3pPr marL="9144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3pPr>
            <a:lvl4pPr marL="13716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4pPr>
            <a:lvl5pPr marL="18288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5pPr>
            <a:lvl6pPr marL="22860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6pPr>
            <a:lvl7pPr marL="27432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7pPr>
            <a:lvl8pPr marL="32004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8pPr>
            <a:lvl9pPr marL="36576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9pPr>
          </a:lstStyle>
          <a:p>
            <a:pPr algn="l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0704512" y="44624"/>
            <a:ext cx="1418004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58496" y="-11973"/>
            <a:ext cx="9907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Anziani non autosufficienti: costi annui a carico del pubblico delle famiglie </a:t>
            </a:r>
          </a:p>
          <a:p>
            <a:r>
              <a:rPr lang="it-IT" sz="2400" b="1" dirty="0" smtClean="0"/>
              <a:t>nella </a:t>
            </a:r>
            <a:r>
              <a:rPr lang="it-IT" sz="2400" b="1" dirty="0"/>
              <a:t>Provincia di </a:t>
            </a:r>
            <a:r>
              <a:rPr lang="it-IT" sz="2400" b="1" dirty="0" smtClean="0"/>
              <a:t>Trento</a:t>
            </a:r>
            <a:endParaRPr lang="it-IT" sz="24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06" y="2596258"/>
            <a:ext cx="10760643" cy="344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247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1425036" y="5805264"/>
            <a:ext cx="602651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1pPr>
            <a:lvl2pPr marL="4572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2pPr>
            <a:lvl3pPr marL="9144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3pPr>
            <a:lvl4pPr marL="13716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4pPr>
            <a:lvl5pPr marL="18288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5pPr>
            <a:lvl6pPr marL="22860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6pPr>
            <a:lvl7pPr marL="27432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7pPr>
            <a:lvl8pPr marL="32004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8pPr>
            <a:lvl9pPr marL="36576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9pPr>
          </a:lstStyle>
          <a:p>
            <a:pPr algn="l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0704512" y="44624"/>
            <a:ext cx="1418004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01" y="1281494"/>
            <a:ext cx="9820456" cy="4260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77952" y="109947"/>
            <a:ext cx="10607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Anziani non autosufficienti assistiti a domicilio nella Provincia di Trento: variazione dei costi annui </a:t>
            </a:r>
          </a:p>
          <a:p>
            <a:r>
              <a:rPr lang="it-IT" sz="2000" b="1" dirty="0" smtClean="0"/>
              <a:t>con l’aumento dei servizi utilizzati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85568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766917" y="1052736"/>
            <a:ext cx="10157338" cy="4653120"/>
          </a:xfrm>
          <a:prstGeom prst="rect">
            <a:avLst/>
          </a:prstGeom>
        </p:spPr>
        <p:txBody>
          <a:bodyPr>
            <a:noAutofit/>
          </a:bodyPr>
          <a:lstStyle>
            <a:lvl1pPr marL="29162" indent="-29162" algn="ctr" rtl="0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4C4C4C"/>
                </a:solidFill>
                <a:latin typeface="+mj-lt"/>
                <a:ea typeface="+mj-ea"/>
                <a:cs typeface="ヒラギノ角ゴ ProN W6" charset="0"/>
                <a:sym typeface="Arial Bold" charset="0"/>
              </a:defRPr>
            </a:lvl1pPr>
            <a:lvl2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2pPr>
            <a:lvl3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3pPr>
            <a:lvl4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4pPr>
            <a:lvl5pPr marL="29162" indent="-291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cs typeface="ヒラギノ角ゴ ProN W6" charset="0"/>
                <a:sym typeface="Arial Bold" charset="0"/>
              </a:defRPr>
            </a:lvl5pPr>
            <a:lvl6pPr marL="508851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6pPr>
            <a:lvl7pPr marL="987769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7pPr>
            <a:lvl8pPr marL="1466688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8pPr>
            <a:lvl9pPr marL="1945605" algn="ctr" rtl="0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rgbClr val="4C4C4C"/>
                </a:solidFill>
                <a:latin typeface="Arial Bold" pitchFamily="-80" charset="0"/>
                <a:ea typeface="ヒラギノ角ゴ ProN W6" pitchFamily="-80" charset="-128"/>
                <a:sym typeface="Arial Bold" pitchFamily="-80" charset="0"/>
              </a:defRPr>
            </a:lvl9pPr>
          </a:lstStyle>
          <a:p>
            <a:pPr algn="just"/>
            <a:endParaRPr lang="it-IT" sz="2000" dirty="0" smtClean="0"/>
          </a:p>
          <a:p>
            <a:pPr algn="just"/>
            <a:r>
              <a:rPr lang="it-IT" sz="2400" b="0" dirty="0"/>
              <a:t>Il Rapporto </a:t>
            </a:r>
            <a:r>
              <a:rPr lang="it-IT" sz="2400" b="0" dirty="0" smtClean="0"/>
              <a:t>descritto approfondiva </a:t>
            </a:r>
            <a:r>
              <a:rPr lang="it-IT" sz="2400" b="0" dirty="0"/>
              <a:t>poi altri aspetti e in particolare quello dei fabbi­sogni che fanno capo non solo agli anziani del tutto non autosufficienti, ma anche</a:t>
            </a:r>
            <a:r>
              <a:rPr lang="it-IT" sz="2400" b="0" dirty="0" smtClean="0"/>
              <a:t>:</a:t>
            </a:r>
          </a:p>
          <a:p>
            <a:pPr algn="just"/>
            <a:endParaRPr lang="it-IT" sz="2400" b="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400" b="0" dirty="0"/>
              <a:t>a quelli relativi ai soggetti temporaneamente non autosufficienti che hanno bisogno di essere tempestivamente seguiti, al fine di evitare che ricadano nella categoria della non autosufficienza totale</a:t>
            </a:r>
            <a:r>
              <a:rPr lang="it-IT" sz="2400" b="0" dirty="0" smtClean="0"/>
              <a:t>;</a:t>
            </a:r>
          </a:p>
          <a:p>
            <a:pPr marL="0" lvl="0" indent="0" algn="just"/>
            <a:endParaRPr lang="it-IT" sz="2400" b="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400" b="0" dirty="0" smtClean="0"/>
              <a:t>a </a:t>
            </a:r>
            <a:r>
              <a:rPr lang="it-IT" sz="2400" b="0" dirty="0"/>
              <a:t>quelli relativi alle “giunzioni inappropriate”, vale a dire ai tanti pas­saggi che rendono particolarmente fragile la persona e sovraccaricano il </a:t>
            </a:r>
            <a:r>
              <a:rPr lang="it-IT" sz="2400" b="0" i="1" dirty="0"/>
              <a:t>care </a:t>
            </a:r>
            <a:r>
              <a:rPr lang="it-IT" sz="2400" b="0" i="1" dirty="0" err="1"/>
              <a:t>giver</a:t>
            </a:r>
            <a:r>
              <a:rPr lang="it-IT" sz="2400" b="0" dirty="0"/>
              <a:t>: quando l’anziano non autosufficiente entra ed esce dall’ospedale, entra ed esce dall’istituto di riabilitazione, ecc. 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425036" y="5805264"/>
            <a:ext cx="602651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1pPr>
            <a:lvl2pPr marL="4572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2pPr>
            <a:lvl3pPr marL="9144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3pPr>
            <a:lvl4pPr marL="13716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4pPr>
            <a:lvl5pPr marL="1828800" indent="0" algn="ctr" rtl="0" eaLnBrk="0" fontAlgn="base" hangingPunct="0">
              <a:spcBef>
                <a:spcPts val="1780"/>
              </a:spcBef>
              <a:spcAft>
                <a:spcPct val="0"/>
              </a:spcAft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ヒラギノ角ゴ ProN W6" charset="0"/>
                <a:sym typeface="Arial Bold" charset="0"/>
              </a:defRPr>
            </a:lvl5pPr>
            <a:lvl6pPr marL="22860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6pPr>
            <a:lvl7pPr marL="27432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7pPr>
            <a:lvl8pPr marL="32004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8pPr>
            <a:lvl9pPr marL="3657600" indent="0" algn="ctr" rtl="0" fontAlgn="base">
              <a:spcBef>
                <a:spcPts val="1781"/>
              </a:spcBef>
              <a:spcAft>
                <a:spcPct val="0"/>
              </a:spcAft>
              <a:buNone/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sym typeface="Arial Bold" pitchFamily="-80" charset="0"/>
              </a:defRPr>
            </a:lvl9pPr>
          </a:lstStyle>
          <a:p>
            <a:pPr algn="l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0704512" y="44624"/>
            <a:ext cx="1418004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77952" y="134331"/>
            <a:ext cx="11881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Anziani non autosufficienti e loro fabbisogni nella </a:t>
            </a:r>
            <a:r>
              <a:rPr lang="it-IT" sz="3200" b="1" dirty="0"/>
              <a:t>Provincia di </a:t>
            </a:r>
            <a:r>
              <a:rPr lang="it-IT" sz="3200" b="1" dirty="0" smtClean="0"/>
              <a:t>Trento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237192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tituziona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</TotalTime>
  <Words>835</Words>
  <Application>Microsoft Office PowerPoint</Application>
  <PresentationFormat>Personalizzato</PresentationFormat>
  <Paragraphs>52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istituzionale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PPS3 BIO: un’ idea comune di sviluppo industriale</dc:title>
  <dc:creator>federico</dc:creator>
  <cp:lastModifiedBy>Valentina Mallardi - TBS Group</cp:lastModifiedBy>
  <cp:revision>162</cp:revision>
  <cp:lastPrinted>2014-11-06T17:50:16Z</cp:lastPrinted>
  <dcterms:created xsi:type="dcterms:W3CDTF">2014-09-17T10:47:23Z</dcterms:created>
  <dcterms:modified xsi:type="dcterms:W3CDTF">2014-11-06T18:21:35Z</dcterms:modified>
</cp:coreProperties>
</file>